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ms-office.legacyDiagramTex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legacyDocTextInfo.bin" ContentType="application/vnd.ms-office.legacyDocTextInfo"/>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bookmarkIdSeed="3">
  <p:sldMasterIdLst>
    <p:sldMasterId id="2147483696" r:id="rId1"/>
  </p:sldMasterIdLst>
  <p:notesMasterIdLst>
    <p:notesMasterId r:id="rId108"/>
  </p:notesMasterIdLst>
  <p:sldIdLst>
    <p:sldId id="256" r:id="rId2"/>
    <p:sldId id="412" r:id="rId3"/>
    <p:sldId id="456" r:id="rId4"/>
    <p:sldId id="457" r:id="rId5"/>
    <p:sldId id="458" r:id="rId6"/>
    <p:sldId id="459" r:id="rId7"/>
    <p:sldId id="460" r:id="rId8"/>
    <p:sldId id="461" r:id="rId9"/>
    <p:sldId id="462" r:id="rId10"/>
    <p:sldId id="463" r:id="rId11"/>
    <p:sldId id="464" r:id="rId12"/>
    <p:sldId id="465" r:id="rId13"/>
    <p:sldId id="466" r:id="rId14"/>
    <p:sldId id="467" r:id="rId15"/>
    <p:sldId id="468" r:id="rId16"/>
    <p:sldId id="469" r:id="rId17"/>
    <p:sldId id="470" r:id="rId18"/>
    <p:sldId id="471" r:id="rId19"/>
    <p:sldId id="472" r:id="rId20"/>
    <p:sldId id="473" r:id="rId21"/>
    <p:sldId id="474" r:id="rId22"/>
    <p:sldId id="475" r:id="rId23"/>
    <p:sldId id="413" r:id="rId24"/>
    <p:sldId id="414" r:id="rId25"/>
    <p:sldId id="415" r:id="rId26"/>
    <p:sldId id="416" r:id="rId27"/>
    <p:sldId id="417" r:id="rId28"/>
    <p:sldId id="418" r:id="rId29"/>
    <p:sldId id="430" r:id="rId30"/>
    <p:sldId id="419" r:id="rId31"/>
    <p:sldId id="420" r:id="rId32"/>
    <p:sldId id="421" r:id="rId33"/>
    <p:sldId id="422" r:id="rId34"/>
    <p:sldId id="423" r:id="rId35"/>
    <p:sldId id="424" r:id="rId36"/>
    <p:sldId id="425" r:id="rId37"/>
    <p:sldId id="431" r:id="rId38"/>
    <p:sldId id="404" r:id="rId39"/>
    <p:sldId id="405" r:id="rId40"/>
    <p:sldId id="406" r:id="rId41"/>
    <p:sldId id="382" r:id="rId42"/>
    <p:sldId id="383" r:id="rId43"/>
    <p:sldId id="384" r:id="rId44"/>
    <p:sldId id="385" r:id="rId45"/>
    <p:sldId id="386" r:id="rId46"/>
    <p:sldId id="387" r:id="rId47"/>
    <p:sldId id="388" r:id="rId48"/>
    <p:sldId id="389" r:id="rId49"/>
    <p:sldId id="390" r:id="rId50"/>
    <p:sldId id="391" r:id="rId51"/>
    <p:sldId id="392" r:id="rId52"/>
    <p:sldId id="393" r:id="rId53"/>
    <p:sldId id="394" r:id="rId54"/>
    <p:sldId id="395" r:id="rId55"/>
    <p:sldId id="397" r:id="rId56"/>
    <p:sldId id="398" r:id="rId57"/>
    <p:sldId id="399" r:id="rId58"/>
    <p:sldId id="400" r:id="rId59"/>
    <p:sldId id="401" r:id="rId60"/>
    <p:sldId id="402" r:id="rId61"/>
    <p:sldId id="403" r:id="rId62"/>
    <p:sldId id="373" r:id="rId63"/>
    <p:sldId id="374" r:id="rId64"/>
    <p:sldId id="375" r:id="rId65"/>
    <p:sldId id="376" r:id="rId66"/>
    <p:sldId id="377" r:id="rId67"/>
    <p:sldId id="378" r:id="rId68"/>
    <p:sldId id="379" r:id="rId69"/>
    <p:sldId id="380"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476" r:id="rId91"/>
    <p:sldId id="477" r:id="rId92"/>
    <p:sldId id="478" r:id="rId93"/>
    <p:sldId id="479" r:id="rId94"/>
    <p:sldId id="480" r:id="rId95"/>
    <p:sldId id="481" r:id="rId96"/>
    <p:sldId id="482" r:id="rId97"/>
    <p:sldId id="483" r:id="rId98"/>
    <p:sldId id="484" r:id="rId99"/>
    <p:sldId id="485" r:id="rId100"/>
    <p:sldId id="486" r:id="rId101"/>
    <p:sldId id="487" r:id="rId102"/>
    <p:sldId id="488" r:id="rId103"/>
    <p:sldId id="489" r:id="rId104"/>
    <p:sldId id="490" r:id="rId105"/>
    <p:sldId id="491" r:id="rId106"/>
    <p:sldId id="302" r:id="rId107"/>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p:cViewPr>
        <p:scale>
          <a:sx n="70" d="100"/>
          <a:sy n="70" d="100"/>
        </p:scale>
        <p:origin x="-1890" y="-31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microsoft.com/office/2006/relationships/legacyDocTextInfo" Target="legacyDocTextInfo.bin"/><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5C1D14-A8A8-40D1-BA2D-23420812584B}" type="doc">
      <dgm:prSet loTypeId="urn:microsoft.com/office/officeart/2005/8/layout/orgChart1" loCatId="hierarchy" qsTypeId="urn:microsoft.com/office/officeart/2005/8/quickstyle/simple3" qsCatId="simple" csTypeId="urn:microsoft.com/office/officeart/2005/8/colors/accent1_2" csCatId="accent1" phldr="1"/>
      <dgm:spPr/>
    </dgm:pt>
    <dgm:pt modelId="{68D7FF27-CE8F-4170-A8E3-8F9487E2754C}">
      <dgm:prSet custT="1">
        <dgm:style>
          <a:lnRef idx="1">
            <a:schemeClr val="accent2"/>
          </a:lnRef>
          <a:fillRef idx="2">
            <a:schemeClr val="accent2"/>
          </a:fillRef>
          <a:effectRef idx="1">
            <a:schemeClr val="accent2"/>
          </a:effectRef>
          <a:fontRef idx="minor">
            <a:schemeClr val="dk1"/>
          </a:fontRef>
        </dgm:style>
      </dgm:prSet>
      <dgm:spPr/>
      <dgm:t>
        <a:bodyPr anchor="t" anchorCtr="0"/>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sz="3600" b="1" i="0" u="none" strike="noStrike" cap="none" normalizeH="0" baseline="-25000" dirty="0" smtClean="0">
              <a:ln/>
              <a:effectLst/>
              <a:latin typeface="Times New Roman" pitchFamily="18" charset="0"/>
              <a:cs typeface="PT Bold Heading" pitchFamily="2" charset="-78"/>
            </a:rPr>
            <a:t>مكونات التحليل الكينسيولوجي</a:t>
          </a:r>
          <a:endParaRPr kumimoji="0" lang="en-US" sz="3600" b="1" i="0" u="none" strike="noStrike" cap="none" normalizeH="0" baseline="-25000" dirty="0" smtClean="0">
            <a:ln/>
            <a:effectLst/>
            <a:latin typeface="Arial" pitchFamily="34" charset="0"/>
            <a:cs typeface="Arial" pitchFamily="34" charset="0"/>
          </a:endParaRPr>
        </a:p>
      </dgm:t>
    </dgm:pt>
    <dgm:pt modelId="{DBCB4A71-9E35-4DB5-B2C4-8F4534374F2E}" type="parTrans" cxnId="{3E1FA0B8-33DC-4A1A-9941-474C67EDFBE0}">
      <dgm:prSet/>
      <dgm:spPr/>
      <dgm:t>
        <a:bodyPr/>
        <a:lstStyle/>
        <a:p>
          <a:pPr rtl="1"/>
          <a:endParaRPr lang="ar-SA"/>
        </a:p>
      </dgm:t>
    </dgm:pt>
    <dgm:pt modelId="{AECBCAE3-4CE3-4EED-9A2A-D75984272BE4}" type="sibTrans" cxnId="{3E1FA0B8-33DC-4A1A-9941-474C67EDFBE0}">
      <dgm:prSet/>
      <dgm:spPr/>
      <dgm:t>
        <a:bodyPr/>
        <a:lstStyle/>
        <a:p>
          <a:pPr rtl="1"/>
          <a:endParaRPr lang="ar-SA"/>
        </a:p>
      </dgm:t>
    </dgm:pt>
    <dgm:pt modelId="{09A5ED2A-8A79-495C-B5FE-5943B24E39F0}">
      <dgm:prSet custT="1">
        <dgm:style>
          <a:lnRef idx="1">
            <a:schemeClr val="accent5"/>
          </a:lnRef>
          <a:fillRef idx="3">
            <a:schemeClr val="accent5"/>
          </a:fillRef>
          <a:effectRef idx="2">
            <a:schemeClr val="accent5"/>
          </a:effectRef>
          <a:fontRef idx="minor">
            <a:schemeClr val="lt1"/>
          </a:fontRef>
        </dgm:style>
      </dgm:prSet>
      <dgm:spPr/>
      <dgm:t>
        <a:bodyPr anchor="t" anchorCtr="0"/>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sz="2400" b="1" i="0" u="none" strike="noStrike" cap="none" normalizeH="0" baseline="-25000" dirty="0" smtClean="0">
              <a:ln/>
              <a:solidFill>
                <a:schemeClr val="bg1"/>
              </a:solidFill>
              <a:effectLst/>
              <a:latin typeface="Times New Roman" pitchFamily="18" charset="0"/>
              <a:cs typeface="PT Bold Heading" pitchFamily="2" charset="-78"/>
            </a:rPr>
            <a:t>وصف الأداء</a:t>
          </a:r>
          <a:endParaRPr kumimoji="0" lang="en-US" sz="2400" b="1" i="0" u="none" strike="noStrike" cap="none" normalizeH="0" baseline="-25000" dirty="0" smtClean="0">
            <a:ln/>
            <a:solidFill>
              <a:schemeClr val="bg1"/>
            </a:solidFill>
            <a:effectLst/>
            <a:latin typeface="Arial" pitchFamily="34" charset="0"/>
            <a:cs typeface="Arial" pitchFamily="34" charset="0"/>
          </a:endParaRPr>
        </a:p>
      </dgm:t>
    </dgm:pt>
    <dgm:pt modelId="{3A296A45-6C83-4381-81D4-6A1277B6E1CA}" type="parTrans" cxnId="{3C48C81B-EE53-49BC-9857-5C9DE3F8AA1D}">
      <dgm:prSet/>
      <dgm:spPr/>
      <dgm:t>
        <a:bodyPr/>
        <a:lstStyle/>
        <a:p>
          <a:pPr rtl="1"/>
          <a:endParaRPr lang="ar-SA"/>
        </a:p>
      </dgm:t>
    </dgm:pt>
    <dgm:pt modelId="{98B98882-5D3C-4E74-A955-C56967699DD9}" type="sibTrans" cxnId="{3C48C81B-EE53-49BC-9857-5C9DE3F8AA1D}">
      <dgm:prSet/>
      <dgm:spPr/>
      <dgm:t>
        <a:bodyPr/>
        <a:lstStyle/>
        <a:p>
          <a:pPr rtl="1"/>
          <a:endParaRPr lang="ar-SA"/>
        </a:p>
      </dgm:t>
    </dgm:pt>
    <dgm:pt modelId="{D100F6B0-E1AE-478A-BF5D-B6D6FB97E865}">
      <dgm:prSet>
        <dgm:style>
          <a:lnRef idx="1">
            <a:schemeClr val="accent5"/>
          </a:lnRef>
          <a:fillRef idx="3">
            <a:schemeClr val="accent5"/>
          </a:fillRef>
          <a:effectRef idx="2">
            <a:schemeClr val="accent5"/>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solidFill>
                <a:schemeClr val="bg1"/>
              </a:solidFill>
              <a:effectLst/>
              <a:latin typeface="Times New Roman" pitchFamily="18" charset="0"/>
              <a:cs typeface="Times New Roman" pitchFamily="18" charset="0"/>
            </a:rPr>
            <a:t>تتابع توقيت التحرك</a:t>
          </a:r>
          <a:endParaRPr kumimoji="0" lang="en-US" b="0" i="0" u="none" strike="noStrike" cap="none" normalizeH="0" baseline="-25000" dirty="0" smtClean="0">
            <a:ln/>
            <a:solidFill>
              <a:schemeClr val="bg1"/>
            </a:solidFill>
            <a:effectLst/>
            <a:latin typeface="Arial" pitchFamily="34" charset="0"/>
            <a:cs typeface="Arial" pitchFamily="34" charset="0"/>
          </a:endParaRPr>
        </a:p>
      </dgm:t>
    </dgm:pt>
    <dgm:pt modelId="{DD1005FA-1DE6-4B46-9B31-9BB39E55E019}" type="parTrans" cxnId="{FD30A960-D848-4028-87DB-7B9578F4CFDC}">
      <dgm:prSet/>
      <dgm:spPr/>
      <dgm:t>
        <a:bodyPr/>
        <a:lstStyle/>
        <a:p>
          <a:pPr rtl="1"/>
          <a:endParaRPr lang="ar-SA"/>
        </a:p>
      </dgm:t>
    </dgm:pt>
    <dgm:pt modelId="{80CBC7A2-D32A-4281-AB07-F03661854546}" type="sibTrans" cxnId="{FD30A960-D848-4028-87DB-7B9578F4CFDC}">
      <dgm:prSet/>
      <dgm:spPr/>
      <dgm:t>
        <a:bodyPr/>
        <a:lstStyle/>
        <a:p>
          <a:pPr rtl="1"/>
          <a:endParaRPr lang="ar-SA"/>
        </a:p>
      </dgm:t>
    </dgm:pt>
    <dgm:pt modelId="{93C8A693-9BAA-46EA-92F6-CDFA8F485FEE}">
      <dgm:prSet>
        <dgm:style>
          <a:lnRef idx="1">
            <a:schemeClr val="accent5"/>
          </a:lnRef>
          <a:fillRef idx="3">
            <a:schemeClr val="accent5"/>
          </a:fillRef>
          <a:effectRef idx="2">
            <a:schemeClr val="accent5"/>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solidFill>
                <a:schemeClr val="bg1"/>
              </a:solidFill>
              <a:effectLst/>
              <a:latin typeface="Times New Roman" pitchFamily="18" charset="0"/>
              <a:cs typeface="Times New Roman" pitchFamily="18" charset="0"/>
            </a:rPr>
            <a:t>تصنيف المهارة</a:t>
          </a:r>
          <a:endParaRPr kumimoji="0" lang="en-US" b="0" i="0" u="none" strike="noStrike" cap="none" normalizeH="0" baseline="-25000" dirty="0" smtClean="0">
            <a:ln/>
            <a:solidFill>
              <a:schemeClr val="bg1"/>
            </a:solidFill>
            <a:effectLst/>
            <a:latin typeface="Arial" pitchFamily="34" charset="0"/>
            <a:cs typeface="Arial" pitchFamily="34" charset="0"/>
          </a:endParaRPr>
        </a:p>
      </dgm:t>
    </dgm:pt>
    <dgm:pt modelId="{87ECC724-FA82-4437-86BC-9F786CBB2A18}" type="parTrans" cxnId="{62F6BEEB-E645-4015-9686-42F0EFAC30E4}">
      <dgm:prSet/>
      <dgm:spPr/>
      <dgm:t>
        <a:bodyPr/>
        <a:lstStyle/>
        <a:p>
          <a:pPr rtl="1"/>
          <a:endParaRPr lang="ar-SA"/>
        </a:p>
      </dgm:t>
    </dgm:pt>
    <dgm:pt modelId="{70A2F5EA-37F1-43CE-AC42-97C461423B8A}" type="sibTrans" cxnId="{62F6BEEB-E645-4015-9686-42F0EFAC30E4}">
      <dgm:prSet/>
      <dgm:spPr/>
      <dgm:t>
        <a:bodyPr/>
        <a:lstStyle/>
        <a:p>
          <a:pPr rtl="1"/>
          <a:endParaRPr lang="ar-SA"/>
        </a:p>
      </dgm:t>
    </dgm:pt>
    <dgm:pt modelId="{0ADB2693-F8A2-4476-B2F6-004B91D80697}">
      <dgm:prSet>
        <dgm:style>
          <a:lnRef idx="1">
            <a:schemeClr val="accent5"/>
          </a:lnRef>
          <a:fillRef idx="3">
            <a:schemeClr val="accent5"/>
          </a:fillRef>
          <a:effectRef idx="2">
            <a:schemeClr val="accent5"/>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solidFill>
                <a:schemeClr val="bg1"/>
              </a:solidFill>
              <a:effectLst/>
              <a:latin typeface="Times New Roman" pitchFamily="18" charset="0"/>
              <a:cs typeface="Times New Roman" pitchFamily="18" charset="0"/>
            </a:rPr>
            <a:t>شكل الحركة</a:t>
          </a:r>
          <a:endParaRPr kumimoji="0" lang="en-US" b="0" i="0" u="none" strike="noStrike" cap="none" normalizeH="0" baseline="-25000" dirty="0" smtClean="0">
            <a:ln/>
            <a:solidFill>
              <a:schemeClr val="bg1"/>
            </a:solidFill>
            <a:effectLst/>
            <a:latin typeface="Arial" pitchFamily="34" charset="0"/>
            <a:cs typeface="Arial" pitchFamily="34" charset="0"/>
          </a:endParaRPr>
        </a:p>
      </dgm:t>
    </dgm:pt>
    <dgm:pt modelId="{B88B0921-FDF8-4D0C-AE30-064C3C3BF7FD}" type="parTrans" cxnId="{C95DA1B1-FD4C-4C63-8377-B608F0238895}">
      <dgm:prSet/>
      <dgm:spPr/>
      <dgm:t>
        <a:bodyPr/>
        <a:lstStyle/>
        <a:p>
          <a:pPr rtl="1"/>
          <a:endParaRPr lang="ar-SA"/>
        </a:p>
      </dgm:t>
    </dgm:pt>
    <dgm:pt modelId="{815B2A3A-B6D2-4C13-9B70-87071BB851D1}" type="sibTrans" cxnId="{C95DA1B1-FD4C-4C63-8377-B608F0238895}">
      <dgm:prSet/>
      <dgm:spPr/>
      <dgm:t>
        <a:bodyPr/>
        <a:lstStyle/>
        <a:p>
          <a:pPr rtl="1"/>
          <a:endParaRPr lang="ar-SA"/>
        </a:p>
      </dgm:t>
    </dgm:pt>
    <dgm:pt modelId="{A2636C0F-39E3-4860-A3AB-BB974C5623DE}">
      <dgm:prSet>
        <dgm:style>
          <a:lnRef idx="1">
            <a:schemeClr val="accent5"/>
          </a:lnRef>
          <a:fillRef idx="3">
            <a:schemeClr val="accent5"/>
          </a:fillRef>
          <a:effectRef idx="2">
            <a:schemeClr val="accent5"/>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solidFill>
                <a:schemeClr val="bg1"/>
              </a:solidFill>
              <a:effectLst/>
              <a:latin typeface="Times New Roman" pitchFamily="18" charset="0"/>
              <a:cs typeface="Times New Roman" pitchFamily="18" charset="0"/>
            </a:rPr>
            <a:t>الهدف الأولى للمهارة</a:t>
          </a:r>
          <a:endParaRPr kumimoji="0" lang="en-US" b="0" i="0" u="none" strike="noStrike" cap="none" normalizeH="0" baseline="-25000" dirty="0" smtClean="0">
            <a:ln/>
            <a:solidFill>
              <a:schemeClr val="bg1"/>
            </a:solidFill>
            <a:effectLst/>
            <a:latin typeface="Arial" pitchFamily="34" charset="0"/>
            <a:cs typeface="Arial" pitchFamily="34" charset="0"/>
          </a:endParaRPr>
        </a:p>
      </dgm:t>
    </dgm:pt>
    <dgm:pt modelId="{1FC32028-D4D7-4993-9E3D-3152121E3032}" type="parTrans" cxnId="{AFFBDCB2-3475-4AD6-BDB0-55D42EE35FC7}">
      <dgm:prSet/>
      <dgm:spPr/>
      <dgm:t>
        <a:bodyPr/>
        <a:lstStyle/>
        <a:p>
          <a:pPr rtl="1"/>
          <a:endParaRPr lang="ar-SA"/>
        </a:p>
      </dgm:t>
    </dgm:pt>
    <dgm:pt modelId="{09EBD1C5-ED94-4FB6-8066-FD2E786EBAD3}" type="sibTrans" cxnId="{AFFBDCB2-3475-4AD6-BDB0-55D42EE35FC7}">
      <dgm:prSet/>
      <dgm:spPr/>
      <dgm:t>
        <a:bodyPr/>
        <a:lstStyle/>
        <a:p>
          <a:pPr rtl="1"/>
          <a:endParaRPr lang="ar-SA"/>
        </a:p>
      </dgm:t>
    </dgm:pt>
    <dgm:pt modelId="{3959FB38-38BA-448D-9895-A1AFBC9E97CA}">
      <dgm:prSet>
        <dgm:style>
          <a:lnRef idx="1">
            <a:schemeClr val="accent1"/>
          </a:lnRef>
          <a:fillRef idx="3">
            <a:schemeClr val="accent1"/>
          </a:fillRef>
          <a:effectRef idx="2">
            <a:schemeClr val="accent1"/>
          </a:effectRef>
          <a:fontRef idx="minor">
            <a:schemeClr val="lt1"/>
          </a:fontRef>
        </dgm:style>
      </dgm:prSet>
      <dgm:spPr/>
      <dgm:t>
        <a:bodyPr anchor="t" anchorCtr="0"/>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solidFill>
                <a:srgbClr val="FFFF00"/>
              </a:solidFill>
              <a:effectLst>
                <a:outerShdw blurRad="38100" dist="38100" dir="2700000" algn="tl">
                  <a:srgbClr val="000000">
                    <a:alpha val="43137"/>
                  </a:srgbClr>
                </a:outerShdw>
              </a:effectLst>
              <a:latin typeface="Times New Roman" pitchFamily="18" charset="0"/>
              <a:cs typeface="PT Bold Heading" pitchFamily="2" charset="-78"/>
            </a:rPr>
            <a:t>التحليل التشريحي</a:t>
          </a:r>
          <a:endParaRPr kumimoji="0" lang="en-US" b="1" i="0" u="none" strike="noStrike" cap="none" normalizeH="0" baseline="-25000" dirty="0" smtClean="0">
            <a:ln/>
            <a:solidFill>
              <a:srgbClr val="FFFF00"/>
            </a:solidFill>
            <a:effectLst>
              <a:outerShdw blurRad="38100" dist="38100" dir="2700000" algn="tl">
                <a:srgbClr val="000000">
                  <a:alpha val="43137"/>
                </a:srgbClr>
              </a:outerShdw>
            </a:effectLst>
            <a:latin typeface="Arial" pitchFamily="34" charset="0"/>
            <a:cs typeface="Arial" pitchFamily="34" charset="0"/>
          </a:endParaRPr>
        </a:p>
      </dgm:t>
    </dgm:pt>
    <dgm:pt modelId="{4BF038A6-F8FF-4010-B21C-99D648343A89}" type="parTrans" cxnId="{25C34587-08CB-4A24-90DE-234DE2E03E19}">
      <dgm:prSet/>
      <dgm:spPr/>
      <dgm:t>
        <a:bodyPr/>
        <a:lstStyle/>
        <a:p>
          <a:pPr rtl="1"/>
          <a:endParaRPr lang="ar-SA"/>
        </a:p>
      </dgm:t>
    </dgm:pt>
    <dgm:pt modelId="{61077253-8881-4B9F-B357-C321773184B5}" type="sibTrans" cxnId="{25C34587-08CB-4A24-90DE-234DE2E03E19}">
      <dgm:prSet/>
      <dgm:spPr/>
      <dgm:t>
        <a:bodyPr/>
        <a:lstStyle/>
        <a:p>
          <a:pPr rtl="1"/>
          <a:endParaRPr lang="ar-SA"/>
        </a:p>
      </dgm:t>
    </dgm:pt>
    <dgm:pt modelId="{4CC851E7-3541-4E11-980C-D9C4733D6ACB}">
      <dgm:prSet>
        <dgm:style>
          <a:lnRef idx="1">
            <a:schemeClr val="accent1"/>
          </a:lnRef>
          <a:fillRef idx="3">
            <a:schemeClr val="accent1"/>
          </a:fillRef>
          <a:effectRef idx="2">
            <a:schemeClr val="accent1"/>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المبادئ التشريحية</a:t>
          </a:r>
          <a:endParaRPr kumimoji="0" lang="en-US" b="0" i="0" u="none" strike="noStrike" cap="none" normalizeH="0" baseline="-25000" dirty="0" smtClean="0">
            <a:ln/>
            <a:solidFill>
              <a:srgbClr val="FFFF00"/>
            </a:solidFill>
            <a:effectLst>
              <a:outerShdw blurRad="38100" dist="38100" dir="2700000" algn="tl">
                <a:srgbClr val="000000">
                  <a:alpha val="43137"/>
                </a:srgbClr>
              </a:outerShdw>
            </a:effectLst>
            <a:latin typeface="Arial" pitchFamily="34" charset="0"/>
            <a:cs typeface="Arial" pitchFamily="34" charset="0"/>
          </a:endParaRPr>
        </a:p>
      </dgm:t>
    </dgm:pt>
    <dgm:pt modelId="{902B8984-97F0-41E1-9BF9-2A799C4E3BC5}" type="parTrans" cxnId="{4966BB9E-8AEE-4126-83E1-EC3331249709}">
      <dgm:prSet/>
      <dgm:spPr/>
      <dgm:t>
        <a:bodyPr/>
        <a:lstStyle/>
        <a:p>
          <a:pPr rtl="1"/>
          <a:endParaRPr lang="ar-SA"/>
        </a:p>
      </dgm:t>
    </dgm:pt>
    <dgm:pt modelId="{00F13068-F694-49EC-8F33-00C6E565E568}" type="sibTrans" cxnId="{4966BB9E-8AEE-4126-83E1-EC3331249709}">
      <dgm:prSet/>
      <dgm:spPr/>
      <dgm:t>
        <a:bodyPr/>
        <a:lstStyle/>
        <a:p>
          <a:pPr rtl="1"/>
          <a:endParaRPr lang="ar-SA"/>
        </a:p>
      </dgm:t>
    </dgm:pt>
    <dgm:pt modelId="{2FE18FFE-D081-487A-8714-947C922E8239}">
      <dgm:prSet>
        <dgm:style>
          <a:lnRef idx="1">
            <a:schemeClr val="accent1"/>
          </a:lnRef>
          <a:fillRef idx="3">
            <a:schemeClr val="accent1"/>
          </a:fillRef>
          <a:effectRef idx="2">
            <a:schemeClr val="accent1"/>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المسبب العصبي</a:t>
          </a:r>
          <a:endParaRPr kumimoji="0" lang="en-US" b="0" i="0" u="none" strike="noStrike" cap="none" normalizeH="0" baseline="-25000" dirty="0" smtClean="0">
            <a:ln/>
            <a:solidFill>
              <a:srgbClr val="FFFF00"/>
            </a:solidFill>
            <a:effectLst>
              <a:outerShdw blurRad="38100" dist="38100" dir="2700000" algn="tl">
                <a:srgbClr val="000000">
                  <a:alpha val="43137"/>
                </a:srgbClr>
              </a:outerShdw>
            </a:effectLst>
            <a:latin typeface="Arial" pitchFamily="34" charset="0"/>
            <a:cs typeface="Arial" pitchFamily="34" charset="0"/>
          </a:endParaRPr>
        </a:p>
      </dgm:t>
    </dgm:pt>
    <dgm:pt modelId="{25919EA1-80CB-41C2-8AD2-7BB0AFB354AF}" type="parTrans" cxnId="{B19ECA4E-ADFD-4BB5-A18C-4FC127E727ED}">
      <dgm:prSet/>
      <dgm:spPr/>
      <dgm:t>
        <a:bodyPr/>
        <a:lstStyle/>
        <a:p>
          <a:pPr rtl="1"/>
          <a:endParaRPr lang="ar-SA"/>
        </a:p>
      </dgm:t>
    </dgm:pt>
    <dgm:pt modelId="{36DCA53A-1199-48E6-8B16-690F74082461}" type="sibTrans" cxnId="{B19ECA4E-ADFD-4BB5-A18C-4FC127E727ED}">
      <dgm:prSet/>
      <dgm:spPr/>
      <dgm:t>
        <a:bodyPr/>
        <a:lstStyle/>
        <a:p>
          <a:pPr rtl="1"/>
          <a:endParaRPr lang="ar-SA"/>
        </a:p>
      </dgm:t>
    </dgm:pt>
    <dgm:pt modelId="{D037365E-39E5-47D5-AC04-6768426EC322}">
      <dgm:prSet>
        <dgm:style>
          <a:lnRef idx="1">
            <a:schemeClr val="accent1"/>
          </a:lnRef>
          <a:fillRef idx="3">
            <a:schemeClr val="accent1"/>
          </a:fillRef>
          <a:effectRef idx="2">
            <a:schemeClr val="accent1"/>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العضلات المشاركة</a:t>
          </a:r>
          <a:endParaRPr kumimoji="0" lang="en-US" b="0" i="0" u="none" strike="noStrike" cap="none" normalizeH="0" baseline="-25000" dirty="0" smtClean="0">
            <a:ln/>
            <a:solidFill>
              <a:srgbClr val="FFFF00"/>
            </a:solidFill>
            <a:effectLst>
              <a:outerShdw blurRad="38100" dist="38100" dir="2700000" algn="tl">
                <a:srgbClr val="000000">
                  <a:alpha val="43137"/>
                </a:srgbClr>
              </a:outerShdw>
            </a:effectLst>
            <a:latin typeface="Arial" pitchFamily="34" charset="0"/>
            <a:cs typeface="Arial" pitchFamily="34" charset="0"/>
          </a:endParaRPr>
        </a:p>
      </dgm:t>
    </dgm:pt>
    <dgm:pt modelId="{5FBBEE3B-4DC4-4900-A27E-949EDEBAC9E4}" type="parTrans" cxnId="{2A413647-0FE8-4D29-9335-7683A6D8A1DC}">
      <dgm:prSet/>
      <dgm:spPr/>
      <dgm:t>
        <a:bodyPr/>
        <a:lstStyle/>
        <a:p>
          <a:pPr rtl="1"/>
          <a:endParaRPr lang="ar-SA"/>
        </a:p>
      </dgm:t>
    </dgm:pt>
    <dgm:pt modelId="{8CBF43ED-1C15-45C0-9965-E3EC89C1CC66}" type="sibTrans" cxnId="{2A413647-0FE8-4D29-9335-7683A6D8A1DC}">
      <dgm:prSet/>
      <dgm:spPr/>
      <dgm:t>
        <a:bodyPr/>
        <a:lstStyle/>
        <a:p>
          <a:pPr rtl="1"/>
          <a:endParaRPr lang="ar-SA"/>
        </a:p>
      </dgm:t>
    </dgm:pt>
    <dgm:pt modelId="{490AF303-7627-46DB-996B-A87F91B749A3}">
      <dgm:prSet>
        <dgm:style>
          <a:lnRef idx="1">
            <a:schemeClr val="accent1"/>
          </a:lnRef>
          <a:fillRef idx="3">
            <a:schemeClr val="accent1"/>
          </a:fillRef>
          <a:effectRef idx="2">
            <a:schemeClr val="accent1"/>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حركة المفاصل</a:t>
          </a:r>
          <a:endParaRPr kumimoji="0" lang="en-US" b="0" i="0" u="none" strike="noStrike" cap="none" normalizeH="0" baseline="-25000" dirty="0" smtClean="0">
            <a:ln/>
            <a:solidFill>
              <a:srgbClr val="FFFF00"/>
            </a:solidFill>
            <a:effectLst>
              <a:outerShdw blurRad="38100" dist="38100" dir="2700000" algn="tl">
                <a:srgbClr val="000000">
                  <a:alpha val="43137"/>
                </a:srgbClr>
              </a:outerShdw>
            </a:effectLst>
            <a:latin typeface="Arial" pitchFamily="34" charset="0"/>
            <a:cs typeface="Arial" pitchFamily="34" charset="0"/>
          </a:endParaRPr>
        </a:p>
      </dgm:t>
    </dgm:pt>
    <dgm:pt modelId="{D97B20B5-38BF-49FA-9254-EED678D213E4}" type="parTrans" cxnId="{CCB0B6F6-36DE-4097-B985-C928FBC4737D}">
      <dgm:prSet/>
      <dgm:spPr/>
      <dgm:t>
        <a:bodyPr/>
        <a:lstStyle/>
        <a:p>
          <a:pPr rtl="1"/>
          <a:endParaRPr lang="ar-SA"/>
        </a:p>
      </dgm:t>
    </dgm:pt>
    <dgm:pt modelId="{01B50459-A48F-4927-A260-4D8557C062E8}" type="sibTrans" cxnId="{CCB0B6F6-36DE-4097-B985-C928FBC4737D}">
      <dgm:prSet/>
      <dgm:spPr/>
      <dgm:t>
        <a:bodyPr/>
        <a:lstStyle/>
        <a:p>
          <a:pPr rtl="1"/>
          <a:endParaRPr lang="ar-SA"/>
        </a:p>
      </dgm:t>
    </dgm:pt>
    <dgm:pt modelId="{61736187-FF53-4AB6-99BD-F9C30889EEC7}">
      <dgm:prSet>
        <dgm:style>
          <a:lnRef idx="1">
            <a:schemeClr val="accent2"/>
          </a:lnRef>
          <a:fillRef idx="3">
            <a:schemeClr val="accent2"/>
          </a:fillRef>
          <a:effectRef idx="2">
            <a:schemeClr val="accent2"/>
          </a:effectRef>
          <a:fontRef idx="minor">
            <a:schemeClr val="lt1"/>
          </a:fontRef>
        </dgm:style>
      </dgm:prSet>
      <dgm:spPr/>
      <dgm:t>
        <a:bodyPr anchor="t" anchorCtr="0"/>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effectLst/>
              <a:latin typeface="Times New Roman" pitchFamily="18" charset="0"/>
              <a:cs typeface="PT Bold Heading" pitchFamily="2" charset="-78"/>
            </a:rPr>
            <a:t>التحليل الميكانيكي</a:t>
          </a:r>
          <a:endParaRPr kumimoji="0" lang="en-US" b="1" i="0" u="none" strike="noStrike" cap="none" normalizeH="0" baseline="-25000" dirty="0" smtClean="0">
            <a:ln/>
            <a:effectLst/>
            <a:latin typeface="Arial" pitchFamily="34" charset="0"/>
            <a:cs typeface="Arial" pitchFamily="34" charset="0"/>
          </a:endParaRPr>
        </a:p>
      </dgm:t>
    </dgm:pt>
    <dgm:pt modelId="{A4F6315B-F0D8-459A-8E11-3B4DC492C5BE}" type="parTrans" cxnId="{A7A55B7F-2802-4FAB-AA79-9BE45B6A3A5C}">
      <dgm:prSet/>
      <dgm:spPr/>
      <dgm:t>
        <a:bodyPr/>
        <a:lstStyle/>
        <a:p>
          <a:pPr rtl="1"/>
          <a:endParaRPr lang="ar-SA"/>
        </a:p>
      </dgm:t>
    </dgm:pt>
    <dgm:pt modelId="{46D4E521-CB1B-43C1-94DB-AB61EFD42576}" type="sibTrans" cxnId="{A7A55B7F-2802-4FAB-AA79-9BE45B6A3A5C}">
      <dgm:prSet/>
      <dgm:spPr/>
      <dgm:t>
        <a:bodyPr/>
        <a:lstStyle/>
        <a:p>
          <a:pPr rtl="1"/>
          <a:endParaRPr lang="ar-SA"/>
        </a:p>
      </dgm:t>
    </dgm:pt>
    <dgm:pt modelId="{AAFD1D32-9D11-409D-ACCA-6E19EA055D91}">
      <dgm:prSet>
        <dgm:style>
          <a:lnRef idx="1">
            <a:schemeClr val="accent2"/>
          </a:lnRef>
          <a:fillRef idx="3">
            <a:schemeClr val="accent2"/>
          </a:fillRef>
          <a:effectRef idx="2">
            <a:schemeClr val="accent2"/>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effectLst/>
              <a:latin typeface="Times New Roman" pitchFamily="18" charset="0"/>
              <a:cs typeface="Times New Roman" pitchFamily="18" charset="0"/>
            </a:rPr>
            <a:t>الإخلال بالمبادئ</a:t>
          </a:r>
          <a:endParaRPr kumimoji="0" lang="en-US" b="0" i="0" u="none" strike="noStrike" cap="none" normalizeH="0" baseline="-25000" dirty="0" smtClean="0">
            <a:ln/>
            <a:effectLst/>
            <a:latin typeface="Arial" pitchFamily="34" charset="0"/>
            <a:cs typeface="Arial" pitchFamily="34" charset="0"/>
          </a:endParaRPr>
        </a:p>
      </dgm:t>
    </dgm:pt>
    <dgm:pt modelId="{E6B71BBE-8011-4993-AA42-FE134CC3E89C}" type="parTrans" cxnId="{F480C294-4DB7-4807-8947-8CA46EBEDFFA}">
      <dgm:prSet/>
      <dgm:spPr/>
      <dgm:t>
        <a:bodyPr/>
        <a:lstStyle/>
        <a:p>
          <a:pPr rtl="1"/>
          <a:endParaRPr lang="ar-SA"/>
        </a:p>
      </dgm:t>
    </dgm:pt>
    <dgm:pt modelId="{BEF804A6-C5F5-4156-ACE3-AC45B936AEE7}" type="sibTrans" cxnId="{F480C294-4DB7-4807-8947-8CA46EBEDFFA}">
      <dgm:prSet/>
      <dgm:spPr/>
      <dgm:t>
        <a:bodyPr/>
        <a:lstStyle/>
        <a:p>
          <a:pPr rtl="1"/>
          <a:endParaRPr lang="ar-SA"/>
        </a:p>
      </dgm:t>
    </dgm:pt>
    <dgm:pt modelId="{1EF1B096-3A30-41B4-B011-658AFC005419}">
      <dgm:prSet>
        <dgm:style>
          <a:lnRef idx="1">
            <a:schemeClr val="accent2"/>
          </a:lnRef>
          <a:fillRef idx="3">
            <a:schemeClr val="accent2"/>
          </a:fillRef>
          <a:effectRef idx="2">
            <a:schemeClr val="accent2"/>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effectLst/>
              <a:latin typeface="Times New Roman" pitchFamily="18" charset="0"/>
              <a:cs typeface="Times New Roman" pitchFamily="18" charset="0"/>
            </a:rPr>
            <a:t>تطبيق المبادئ الميكانيكية</a:t>
          </a:r>
          <a:endParaRPr kumimoji="0" lang="en-US" b="0" i="0" u="none" strike="noStrike" cap="none" normalizeH="0" baseline="-25000" dirty="0" smtClean="0">
            <a:ln/>
            <a:effectLst/>
            <a:latin typeface="Arial" pitchFamily="34" charset="0"/>
            <a:cs typeface="Arial" pitchFamily="34" charset="0"/>
          </a:endParaRPr>
        </a:p>
      </dgm:t>
    </dgm:pt>
    <dgm:pt modelId="{19CC8674-E582-4B7A-BD81-EBAE5F3F1A75}" type="parTrans" cxnId="{29C46534-02BB-41E0-9A57-C3D82FAB009D}">
      <dgm:prSet/>
      <dgm:spPr/>
      <dgm:t>
        <a:bodyPr/>
        <a:lstStyle/>
        <a:p>
          <a:pPr rtl="1"/>
          <a:endParaRPr lang="ar-SA"/>
        </a:p>
      </dgm:t>
    </dgm:pt>
    <dgm:pt modelId="{2D30D2A9-DCC3-4D41-A7CE-60C19FF5A0AC}" type="sibTrans" cxnId="{29C46534-02BB-41E0-9A57-C3D82FAB009D}">
      <dgm:prSet/>
      <dgm:spPr/>
      <dgm:t>
        <a:bodyPr/>
        <a:lstStyle/>
        <a:p>
          <a:pPr rtl="1"/>
          <a:endParaRPr lang="ar-SA"/>
        </a:p>
      </dgm:t>
    </dgm:pt>
    <dgm:pt modelId="{5863EF06-42C3-4274-AE5E-1DFCD1719CC3}">
      <dgm:prSet>
        <dgm:style>
          <a:lnRef idx="1">
            <a:schemeClr val="accent2"/>
          </a:lnRef>
          <a:fillRef idx="3">
            <a:schemeClr val="accent2"/>
          </a:fillRef>
          <a:effectRef idx="2">
            <a:schemeClr val="accent2"/>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effectLst/>
              <a:latin typeface="Times New Roman" pitchFamily="18" charset="0"/>
              <a:cs typeface="Times New Roman" pitchFamily="18" charset="0"/>
            </a:rPr>
            <a:t>طبيعة القوة</a:t>
          </a:r>
          <a:endParaRPr kumimoji="0" lang="en-US" b="0" i="0" u="none" strike="noStrike" cap="none" normalizeH="0" baseline="-25000" dirty="0" smtClean="0">
            <a:ln/>
            <a:effectLst/>
            <a:latin typeface="Arial" pitchFamily="34" charset="0"/>
            <a:cs typeface="Arial" pitchFamily="34" charset="0"/>
          </a:endParaRPr>
        </a:p>
      </dgm:t>
    </dgm:pt>
    <dgm:pt modelId="{EB3F9775-CBAD-487E-BD50-3B1966483800}" type="parTrans" cxnId="{3B75BB97-2C97-4E49-B171-855B5559AFA0}">
      <dgm:prSet/>
      <dgm:spPr/>
      <dgm:t>
        <a:bodyPr/>
        <a:lstStyle/>
        <a:p>
          <a:pPr rtl="1"/>
          <a:endParaRPr lang="ar-SA"/>
        </a:p>
      </dgm:t>
    </dgm:pt>
    <dgm:pt modelId="{127F2CD0-0451-41BF-BAA2-DD2E171A8F84}" type="sibTrans" cxnId="{3B75BB97-2C97-4E49-B171-855B5559AFA0}">
      <dgm:prSet/>
      <dgm:spPr/>
      <dgm:t>
        <a:bodyPr/>
        <a:lstStyle/>
        <a:p>
          <a:pPr rtl="1"/>
          <a:endParaRPr lang="ar-SA"/>
        </a:p>
      </dgm:t>
    </dgm:pt>
    <dgm:pt modelId="{9DA00BEE-4897-44F1-BBF5-50057D289D82}">
      <dgm:prSet>
        <dgm:style>
          <a:lnRef idx="1">
            <a:schemeClr val="accent2"/>
          </a:lnRef>
          <a:fillRef idx="3">
            <a:schemeClr val="accent2"/>
          </a:fillRef>
          <a:effectRef idx="2">
            <a:schemeClr val="accent2"/>
          </a:effectRef>
          <a:fontRef idx="minor">
            <a:schemeClr val="lt1"/>
          </a:fontRef>
        </dgm:styl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25000" dirty="0" smtClean="0">
              <a:ln/>
              <a:effectLst/>
              <a:latin typeface="Times New Roman" pitchFamily="18" charset="0"/>
              <a:cs typeface="Times New Roman" pitchFamily="18" charset="0"/>
            </a:rPr>
            <a:t>الهدف الميكانيكي</a:t>
          </a:r>
          <a:endParaRPr kumimoji="0" lang="en-US" b="0" i="0" u="none" strike="noStrike" cap="none" normalizeH="0" baseline="-25000" dirty="0" smtClean="0">
            <a:ln/>
            <a:effectLst/>
            <a:latin typeface="Arial" pitchFamily="34" charset="0"/>
            <a:cs typeface="Arial" pitchFamily="34" charset="0"/>
          </a:endParaRPr>
        </a:p>
      </dgm:t>
    </dgm:pt>
    <dgm:pt modelId="{AC79CAF8-C506-4874-8F8C-480C9055AC7C}" type="parTrans" cxnId="{B93B754D-ED67-4B8B-9797-558B64F4AB60}">
      <dgm:prSet/>
      <dgm:spPr/>
      <dgm:t>
        <a:bodyPr/>
        <a:lstStyle/>
        <a:p>
          <a:pPr rtl="1"/>
          <a:endParaRPr lang="ar-SA"/>
        </a:p>
      </dgm:t>
    </dgm:pt>
    <dgm:pt modelId="{BFACEE91-DB2C-4DD9-8DDD-81F52221D188}" type="sibTrans" cxnId="{B93B754D-ED67-4B8B-9797-558B64F4AB60}">
      <dgm:prSet/>
      <dgm:spPr/>
      <dgm:t>
        <a:bodyPr/>
        <a:lstStyle/>
        <a:p>
          <a:pPr rtl="1"/>
          <a:endParaRPr lang="ar-SA"/>
        </a:p>
      </dgm:t>
    </dgm:pt>
    <dgm:pt modelId="{BC8A2B2C-4B2D-4A04-B7B6-F518829F492A}">
      <dgm:prSet custT="1">
        <dgm:style>
          <a:lnRef idx="0">
            <a:schemeClr val="accent1"/>
          </a:lnRef>
          <a:fillRef idx="3">
            <a:schemeClr val="accent1"/>
          </a:fillRef>
          <a:effectRef idx="3">
            <a:schemeClr val="accent1"/>
          </a:effectRef>
          <a:fontRef idx="minor">
            <a:schemeClr val="lt1"/>
          </a:fontRef>
        </dgm:style>
      </dgm:prSet>
      <dgm:spPr/>
      <dgm:t>
        <a:bodyPr anchor="t" anchorCtr="0"/>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sz="2800" b="1" i="0" u="none" strike="noStrike" cap="none" normalizeH="0" baseline="-25000" dirty="0" smtClean="0">
              <a:ln/>
              <a:effectLst/>
              <a:latin typeface="Times New Roman" pitchFamily="18" charset="0"/>
              <a:cs typeface="Times New Roman" pitchFamily="18" charset="0"/>
            </a:rPr>
            <a:t>تحسين الأداء وتعديله بما يتناسب والمبادئ الميكانيكية </a:t>
          </a:r>
          <a:endParaRPr kumimoji="0" lang="en-US" sz="2800" b="1" i="0" u="none" strike="noStrike" cap="none" normalizeH="0" baseline="-25000" dirty="0" smtClean="0">
            <a:ln/>
            <a:effectLst/>
            <a:latin typeface="Arial" pitchFamily="34" charset="0"/>
            <a:cs typeface="Arial" pitchFamily="34" charset="0"/>
          </a:endParaRPr>
        </a:p>
      </dgm:t>
    </dgm:pt>
    <dgm:pt modelId="{D6F4C4C3-1913-4E45-827B-86AF3E1FE32B}" type="parTrans" cxnId="{F9D27FF5-626F-49CF-BDD2-34E022040E90}">
      <dgm:prSet/>
      <dgm:spPr/>
      <dgm:t>
        <a:bodyPr/>
        <a:lstStyle/>
        <a:p>
          <a:pPr rtl="1"/>
          <a:endParaRPr lang="ar-SA"/>
        </a:p>
      </dgm:t>
    </dgm:pt>
    <dgm:pt modelId="{7B1E1832-B9C4-42BC-AAA0-0062211AEC71}" type="sibTrans" cxnId="{F9D27FF5-626F-49CF-BDD2-34E022040E90}">
      <dgm:prSet/>
      <dgm:spPr/>
      <dgm:t>
        <a:bodyPr/>
        <a:lstStyle/>
        <a:p>
          <a:pPr rtl="1"/>
          <a:endParaRPr lang="ar-SA"/>
        </a:p>
      </dgm:t>
    </dgm:pt>
    <dgm:pt modelId="{597970BF-45A1-4D02-8E6F-203D67F92DC2}" type="pres">
      <dgm:prSet presAssocID="{925C1D14-A8A8-40D1-BA2D-23420812584B}" presName="hierChild1" presStyleCnt="0">
        <dgm:presLayoutVars>
          <dgm:orgChart val="1"/>
          <dgm:chPref val="1"/>
          <dgm:dir/>
          <dgm:animOne val="branch"/>
          <dgm:animLvl val="lvl"/>
          <dgm:resizeHandles/>
        </dgm:presLayoutVars>
      </dgm:prSet>
      <dgm:spPr/>
    </dgm:pt>
    <dgm:pt modelId="{03CA0876-D626-4C9C-AFCF-E41C592DB1B1}" type="pres">
      <dgm:prSet presAssocID="{68D7FF27-CE8F-4170-A8E3-8F9487E2754C}" presName="hierRoot1" presStyleCnt="0">
        <dgm:presLayoutVars>
          <dgm:hierBranch val="l"/>
        </dgm:presLayoutVars>
      </dgm:prSet>
      <dgm:spPr/>
    </dgm:pt>
    <dgm:pt modelId="{02347D6C-87DF-4869-8D48-988A2A368379}" type="pres">
      <dgm:prSet presAssocID="{68D7FF27-CE8F-4170-A8E3-8F9487E2754C}" presName="rootComposite1" presStyleCnt="0"/>
      <dgm:spPr/>
    </dgm:pt>
    <dgm:pt modelId="{33862776-FA71-4E70-9582-EF3715A3CD1A}" type="pres">
      <dgm:prSet presAssocID="{68D7FF27-CE8F-4170-A8E3-8F9487E2754C}" presName="rootText1" presStyleLbl="node0" presStyleIdx="0" presStyleCnt="1" custScaleX="1007569" custScaleY="368602">
        <dgm:presLayoutVars>
          <dgm:chPref val="3"/>
        </dgm:presLayoutVars>
      </dgm:prSet>
      <dgm:spPr/>
      <dgm:t>
        <a:bodyPr/>
        <a:lstStyle/>
        <a:p>
          <a:pPr rtl="1"/>
          <a:endParaRPr lang="ar-SA"/>
        </a:p>
      </dgm:t>
    </dgm:pt>
    <dgm:pt modelId="{BE5D9460-8EC7-48F2-A63E-D6D2AF634ECD}" type="pres">
      <dgm:prSet presAssocID="{68D7FF27-CE8F-4170-A8E3-8F9487E2754C}" presName="rootConnector1" presStyleLbl="node1" presStyleIdx="0" presStyleCnt="0"/>
      <dgm:spPr/>
      <dgm:t>
        <a:bodyPr/>
        <a:lstStyle/>
        <a:p>
          <a:pPr rtl="1"/>
          <a:endParaRPr lang="ar-SA"/>
        </a:p>
      </dgm:t>
    </dgm:pt>
    <dgm:pt modelId="{2E17C5BB-60F3-48AB-92F2-718FC95CFB9A}" type="pres">
      <dgm:prSet presAssocID="{68D7FF27-CE8F-4170-A8E3-8F9487E2754C}" presName="hierChild2" presStyleCnt="0"/>
      <dgm:spPr/>
    </dgm:pt>
    <dgm:pt modelId="{678C5F11-2AF2-4D62-929E-7656DF75E45B}" type="pres">
      <dgm:prSet presAssocID="{3A296A45-6C83-4381-81D4-6A1277B6E1CA}" presName="Name50" presStyleLbl="parChTrans1D2" presStyleIdx="0" presStyleCnt="4"/>
      <dgm:spPr/>
      <dgm:t>
        <a:bodyPr/>
        <a:lstStyle/>
        <a:p>
          <a:pPr rtl="1"/>
          <a:endParaRPr lang="ar-SA"/>
        </a:p>
      </dgm:t>
    </dgm:pt>
    <dgm:pt modelId="{B771FE0D-4FBF-4C41-93D1-129AAAF9A4E2}" type="pres">
      <dgm:prSet presAssocID="{09A5ED2A-8A79-495C-B5FE-5943B24E39F0}" presName="hierRoot2" presStyleCnt="0">
        <dgm:presLayoutVars>
          <dgm:hierBranch/>
        </dgm:presLayoutVars>
      </dgm:prSet>
      <dgm:spPr/>
    </dgm:pt>
    <dgm:pt modelId="{57ECDA94-55BB-4D9D-927D-B58FB6349512}" type="pres">
      <dgm:prSet presAssocID="{09A5ED2A-8A79-495C-B5FE-5943B24E39F0}" presName="rootComposite" presStyleCnt="0"/>
      <dgm:spPr/>
    </dgm:pt>
    <dgm:pt modelId="{16EDB65F-2B2E-48CA-8181-D9DB990DEBB9}" type="pres">
      <dgm:prSet presAssocID="{09A5ED2A-8A79-495C-B5FE-5943B24E39F0}" presName="rootText" presStyleLbl="node2" presStyleIdx="0" presStyleCnt="4" custScaleX="320081" custScaleY="220622">
        <dgm:presLayoutVars>
          <dgm:chPref val="3"/>
        </dgm:presLayoutVars>
      </dgm:prSet>
      <dgm:spPr/>
      <dgm:t>
        <a:bodyPr/>
        <a:lstStyle/>
        <a:p>
          <a:pPr rtl="1"/>
          <a:endParaRPr lang="ar-SA"/>
        </a:p>
      </dgm:t>
    </dgm:pt>
    <dgm:pt modelId="{356F9103-4FFC-40AD-8ADE-7726955A564D}" type="pres">
      <dgm:prSet presAssocID="{09A5ED2A-8A79-495C-B5FE-5943B24E39F0}" presName="rootConnector" presStyleLbl="node2" presStyleIdx="0" presStyleCnt="4"/>
      <dgm:spPr/>
      <dgm:t>
        <a:bodyPr/>
        <a:lstStyle/>
        <a:p>
          <a:pPr rtl="1"/>
          <a:endParaRPr lang="ar-SA"/>
        </a:p>
      </dgm:t>
    </dgm:pt>
    <dgm:pt modelId="{AC7787F1-5C41-4B50-A901-26469A266B16}" type="pres">
      <dgm:prSet presAssocID="{09A5ED2A-8A79-495C-B5FE-5943B24E39F0}" presName="hierChild4" presStyleCnt="0"/>
      <dgm:spPr/>
    </dgm:pt>
    <dgm:pt modelId="{9016A7B1-1659-4CC0-89B8-855C7670AC96}" type="pres">
      <dgm:prSet presAssocID="{DD1005FA-1DE6-4B46-9B31-9BB39E55E019}" presName="Name35" presStyleLbl="parChTrans1D3" presStyleIdx="0" presStyleCnt="12"/>
      <dgm:spPr/>
      <dgm:t>
        <a:bodyPr/>
        <a:lstStyle/>
        <a:p>
          <a:pPr rtl="1"/>
          <a:endParaRPr lang="ar-SA"/>
        </a:p>
      </dgm:t>
    </dgm:pt>
    <dgm:pt modelId="{59D1CA49-B0C7-4E0B-AEC4-703971631FC5}" type="pres">
      <dgm:prSet presAssocID="{D100F6B0-E1AE-478A-BF5D-B6D6FB97E865}" presName="hierRoot2" presStyleCnt="0">
        <dgm:presLayoutVars>
          <dgm:hierBranch val="r"/>
        </dgm:presLayoutVars>
      </dgm:prSet>
      <dgm:spPr/>
    </dgm:pt>
    <dgm:pt modelId="{F57C0E07-58E2-4C75-8946-78275B3ED49E}" type="pres">
      <dgm:prSet presAssocID="{D100F6B0-E1AE-478A-BF5D-B6D6FB97E865}" presName="rootComposite" presStyleCnt="0"/>
      <dgm:spPr/>
    </dgm:pt>
    <dgm:pt modelId="{CAEE0F0C-3574-4EAA-8B43-A4A601D4CC8F}" type="pres">
      <dgm:prSet presAssocID="{D100F6B0-E1AE-478A-BF5D-B6D6FB97E865}" presName="rootText" presStyleLbl="node3" presStyleIdx="0" presStyleCnt="12" custScaleX="320081" custScaleY="220622">
        <dgm:presLayoutVars>
          <dgm:chPref val="3"/>
        </dgm:presLayoutVars>
      </dgm:prSet>
      <dgm:spPr/>
      <dgm:t>
        <a:bodyPr/>
        <a:lstStyle/>
        <a:p>
          <a:pPr rtl="1"/>
          <a:endParaRPr lang="ar-SA"/>
        </a:p>
      </dgm:t>
    </dgm:pt>
    <dgm:pt modelId="{CE5443CD-540E-42F6-A443-B8226EDDB3AC}" type="pres">
      <dgm:prSet presAssocID="{D100F6B0-E1AE-478A-BF5D-B6D6FB97E865}" presName="rootConnector" presStyleLbl="node3" presStyleIdx="0" presStyleCnt="12"/>
      <dgm:spPr/>
      <dgm:t>
        <a:bodyPr/>
        <a:lstStyle/>
        <a:p>
          <a:pPr rtl="1"/>
          <a:endParaRPr lang="ar-SA"/>
        </a:p>
      </dgm:t>
    </dgm:pt>
    <dgm:pt modelId="{F01D838B-9D5B-411D-ACF3-BB0EC3F40116}" type="pres">
      <dgm:prSet presAssocID="{D100F6B0-E1AE-478A-BF5D-B6D6FB97E865}" presName="hierChild4" presStyleCnt="0"/>
      <dgm:spPr/>
    </dgm:pt>
    <dgm:pt modelId="{BF2C24F0-1322-4841-B9D9-CE9E6B150B1B}" type="pres">
      <dgm:prSet presAssocID="{D100F6B0-E1AE-478A-BF5D-B6D6FB97E865}" presName="hierChild5" presStyleCnt="0"/>
      <dgm:spPr/>
    </dgm:pt>
    <dgm:pt modelId="{E5818964-A4B8-4F72-B4D0-87312407055F}" type="pres">
      <dgm:prSet presAssocID="{87ECC724-FA82-4437-86BC-9F786CBB2A18}" presName="Name35" presStyleLbl="parChTrans1D3" presStyleIdx="1" presStyleCnt="12"/>
      <dgm:spPr/>
      <dgm:t>
        <a:bodyPr/>
        <a:lstStyle/>
        <a:p>
          <a:pPr rtl="1"/>
          <a:endParaRPr lang="ar-SA"/>
        </a:p>
      </dgm:t>
    </dgm:pt>
    <dgm:pt modelId="{35B6F42E-7A81-4A26-9EFE-1A31BA532393}" type="pres">
      <dgm:prSet presAssocID="{93C8A693-9BAA-46EA-92F6-CDFA8F485FEE}" presName="hierRoot2" presStyleCnt="0">
        <dgm:presLayoutVars>
          <dgm:hierBranch/>
        </dgm:presLayoutVars>
      </dgm:prSet>
      <dgm:spPr/>
    </dgm:pt>
    <dgm:pt modelId="{E6D50DDD-C475-4430-8CB7-6D46A2FDAF4E}" type="pres">
      <dgm:prSet presAssocID="{93C8A693-9BAA-46EA-92F6-CDFA8F485FEE}" presName="rootComposite" presStyleCnt="0"/>
      <dgm:spPr/>
    </dgm:pt>
    <dgm:pt modelId="{579838DC-968D-4123-B55E-8B2A896F0F1C}" type="pres">
      <dgm:prSet presAssocID="{93C8A693-9BAA-46EA-92F6-CDFA8F485FEE}" presName="rootText" presStyleLbl="node3" presStyleIdx="1" presStyleCnt="12" custScaleX="320081" custScaleY="220622">
        <dgm:presLayoutVars>
          <dgm:chPref val="3"/>
        </dgm:presLayoutVars>
      </dgm:prSet>
      <dgm:spPr/>
      <dgm:t>
        <a:bodyPr/>
        <a:lstStyle/>
        <a:p>
          <a:pPr rtl="1"/>
          <a:endParaRPr lang="ar-SA"/>
        </a:p>
      </dgm:t>
    </dgm:pt>
    <dgm:pt modelId="{31D74EB9-0245-4BA7-AF23-6A7573B7622C}" type="pres">
      <dgm:prSet presAssocID="{93C8A693-9BAA-46EA-92F6-CDFA8F485FEE}" presName="rootConnector" presStyleLbl="node3" presStyleIdx="1" presStyleCnt="12"/>
      <dgm:spPr/>
      <dgm:t>
        <a:bodyPr/>
        <a:lstStyle/>
        <a:p>
          <a:pPr rtl="1"/>
          <a:endParaRPr lang="ar-SA"/>
        </a:p>
      </dgm:t>
    </dgm:pt>
    <dgm:pt modelId="{FE10BC8C-C567-4FE8-9760-3796C65F34E8}" type="pres">
      <dgm:prSet presAssocID="{93C8A693-9BAA-46EA-92F6-CDFA8F485FEE}" presName="hierChild4" presStyleCnt="0"/>
      <dgm:spPr/>
    </dgm:pt>
    <dgm:pt modelId="{F47951EC-86F6-41EC-AFE6-5AD4F070125A}" type="pres">
      <dgm:prSet presAssocID="{93C8A693-9BAA-46EA-92F6-CDFA8F485FEE}" presName="hierChild5" presStyleCnt="0"/>
      <dgm:spPr/>
    </dgm:pt>
    <dgm:pt modelId="{4D30EA28-EEE7-4B69-9319-76B9678368C1}" type="pres">
      <dgm:prSet presAssocID="{B88B0921-FDF8-4D0C-AE30-064C3C3BF7FD}" presName="Name35" presStyleLbl="parChTrans1D3" presStyleIdx="2" presStyleCnt="12"/>
      <dgm:spPr/>
      <dgm:t>
        <a:bodyPr/>
        <a:lstStyle/>
        <a:p>
          <a:pPr rtl="1"/>
          <a:endParaRPr lang="ar-SA"/>
        </a:p>
      </dgm:t>
    </dgm:pt>
    <dgm:pt modelId="{6C30A19E-F9DC-4D71-9F35-BCE6356D901E}" type="pres">
      <dgm:prSet presAssocID="{0ADB2693-F8A2-4476-B2F6-004B91D80697}" presName="hierRoot2" presStyleCnt="0">
        <dgm:presLayoutVars>
          <dgm:hierBranch/>
        </dgm:presLayoutVars>
      </dgm:prSet>
      <dgm:spPr/>
    </dgm:pt>
    <dgm:pt modelId="{F0B92718-3BA5-4B09-AE60-D919E86DB6C0}" type="pres">
      <dgm:prSet presAssocID="{0ADB2693-F8A2-4476-B2F6-004B91D80697}" presName="rootComposite" presStyleCnt="0"/>
      <dgm:spPr/>
    </dgm:pt>
    <dgm:pt modelId="{EBB82E05-E2ED-41DE-9EAC-30941CA93B44}" type="pres">
      <dgm:prSet presAssocID="{0ADB2693-F8A2-4476-B2F6-004B91D80697}" presName="rootText" presStyleLbl="node3" presStyleIdx="2" presStyleCnt="12" custScaleX="320081" custScaleY="220622">
        <dgm:presLayoutVars>
          <dgm:chPref val="3"/>
        </dgm:presLayoutVars>
      </dgm:prSet>
      <dgm:spPr/>
      <dgm:t>
        <a:bodyPr/>
        <a:lstStyle/>
        <a:p>
          <a:pPr rtl="1"/>
          <a:endParaRPr lang="ar-SA"/>
        </a:p>
      </dgm:t>
    </dgm:pt>
    <dgm:pt modelId="{F421557A-BF09-43B8-8BBD-FA614FABCDD2}" type="pres">
      <dgm:prSet presAssocID="{0ADB2693-F8A2-4476-B2F6-004B91D80697}" presName="rootConnector" presStyleLbl="node3" presStyleIdx="2" presStyleCnt="12"/>
      <dgm:spPr/>
      <dgm:t>
        <a:bodyPr/>
        <a:lstStyle/>
        <a:p>
          <a:pPr rtl="1"/>
          <a:endParaRPr lang="ar-SA"/>
        </a:p>
      </dgm:t>
    </dgm:pt>
    <dgm:pt modelId="{14F439D2-6085-40C4-B5C3-77AAC67ECDF5}" type="pres">
      <dgm:prSet presAssocID="{0ADB2693-F8A2-4476-B2F6-004B91D80697}" presName="hierChild4" presStyleCnt="0"/>
      <dgm:spPr/>
    </dgm:pt>
    <dgm:pt modelId="{F4335BFD-0A11-483C-92E1-834C7EFFCEC2}" type="pres">
      <dgm:prSet presAssocID="{0ADB2693-F8A2-4476-B2F6-004B91D80697}" presName="hierChild5" presStyleCnt="0"/>
      <dgm:spPr/>
    </dgm:pt>
    <dgm:pt modelId="{86512A26-00CA-4DE5-AD60-20C6986E38B3}" type="pres">
      <dgm:prSet presAssocID="{1FC32028-D4D7-4993-9E3D-3152121E3032}" presName="Name35" presStyleLbl="parChTrans1D3" presStyleIdx="3" presStyleCnt="12"/>
      <dgm:spPr/>
      <dgm:t>
        <a:bodyPr/>
        <a:lstStyle/>
        <a:p>
          <a:pPr rtl="1"/>
          <a:endParaRPr lang="ar-SA"/>
        </a:p>
      </dgm:t>
    </dgm:pt>
    <dgm:pt modelId="{8FD627B4-2421-419B-85ED-1559B1D66DEE}" type="pres">
      <dgm:prSet presAssocID="{A2636C0F-39E3-4860-A3AB-BB974C5623DE}" presName="hierRoot2" presStyleCnt="0">
        <dgm:presLayoutVars>
          <dgm:hierBranch/>
        </dgm:presLayoutVars>
      </dgm:prSet>
      <dgm:spPr/>
    </dgm:pt>
    <dgm:pt modelId="{1D473CA0-0564-4B32-BC19-2C0823A9078E}" type="pres">
      <dgm:prSet presAssocID="{A2636C0F-39E3-4860-A3AB-BB974C5623DE}" presName="rootComposite" presStyleCnt="0"/>
      <dgm:spPr/>
    </dgm:pt>
    <dgm:pt modelId="{150225BA-841F-47AA-A459-E7CACA6D442B}" type="pres">
      <dgm:prSet presAssocID="{A2636C0F-39E3-4860-A3AB-BB974C5623DE}" presName="rootText" presStyleLbl="node3" presStyleIdx="3" presStyleCnt="12" custScaleX="320081" custScaleY="220622">
        <dgm:presLayoutVars>
          <dgm:chPref val="3"/>
        </dgm:presLayoutVars>
      </dgm:prSet>
      <dgm:spPr/>
      <dgm:t>
        <a:bodyPr/>
        <a:lstStyle/>
        <a:p>
          <a:pPr rtl="1"/>
          <a:endParaRPr lang="ar-SA"/>
        </a:p>
      </dgm:t>
    </dgm:pt>
    <dgm:pt modelId="{FA3DE3C7-27C1-4C6B-9532-1FB00D5572C4}" type="pres">
      <dgm:prSet presAssocID="{A2636C0F-39E3-4860-A3AB-BB974C5623DE}" presName="rootConnector" presStyleLbl="node3" presStyleIdx="3" presStyleCnt="12"/>
      <dgm:spPr/>
      <dgm:t>
        <a:bodyPr/>
        <a:lstStyle/>
        <a:p>
          <a:pPr rtl="1"/>
          <a:endParaRPr lang="ar-SA"/>
        </a:p>
      </dgm:t>
    </dgm:pt>
    <dgm:pt modelId="{E32D17DF-4206-4048-A4F3-17EB3F82C8AA}" type="pres">
      <dgm:prSet presAssocID="{A2636C0F-39E3-4860-A3AB-BB974C5623DE}" presName="hierChild4" presStyleCnt="0"/>
      <dgm:spPr/>
    </dgm:pt>
    <dgm:pt modelId="{97600C18-6872-4B6A-9134-B23553F91812}" type="pres">
      <dgm:prSet presAssocID="{A2636C0F-39E3-4860-A3AB-BB974C5623DE}" presName="hierChild5" presStyleCnt="0"/>
      <dgm:spPr/>
    </dgm:pt>
    <dgm:pt modelId="{57A60833-25D3-4BB3-9E86-9D9E87A51FAF}" type="pres">
      <dgm:prSet presAssocID="{09A5ED2A-8A79-495C-B5FE-5943B24E39F0}" presName="hierChild5" presStyleCnt="0"/>
      <dgm:spPr/>
    </dgm:pt>
    <dgm:pt modelId="{6B4D662C-2CCD-4512-AE78-48DC3C8CDA68}" type="pres">
      <dgm:prSet presAssocID="{4BF038A6-F8FF-4010-B21C-99D648343A89}" presName="Name50" presStyleLbl="parChTrans1D2" presStyleIdx="1" presStyleCnt="4"/>
      <dgm:spPr/>
      <dgm:t>
        <a:bodyPr/>
        <a:lstStyle/>
        <a:p>
          <a:pPr rtl="1"/>
          <a:endParaRPr lang="ar-SA"/>
        </a:p>
      </dgm:t>
    </dgm:pt>
    <dgm:pt modelId="{09DC4932-67DF-4FF2-A6B1-B459A6E2AAFA}" type="pres">
      <dgm:prSet presAssocID="{3959FB38-38BA-448D-9895-A1AFBC9E97CA}" presName="hierRoot2" presStyleCnt="0">
        <dgm:presLayoutVars>
          <dgm:hierBranch/>
        </dgm:presLayoutVars>
      </dgm:prSet>
      <dgm:spPr/>
    </dgm:pt>
    <dgm:pt modelId="{82CE2CA4-430C-4038-B2F8-9B74A62DC8CA}" type="pres">
      <dgm:prSet presAssocID="{3959FB38-38BA-448D-9895-A1AFBC9E97CA}" presName="rootComposite" presStyleCnt="0"/>
      <dgm:spPr/>
    </dgm:pt>
    <dgm:pt modelId="{433DE512-2E0F-4DF2-B90A-90F9549F987C}" type="pres">
      <dgm:prSet presAssocID="{3959FB38-38BA-448D-9895-A1AFBC9E97CA}" presName="rootText" presStyleLbl="node2" presStyleIdx="1" presStyleCnt="4" custScaleX="320081" custScaleY="220622">
        <dgm:presLayoutVars>
          <dgm:chPref val="3"/>
        </dgm:presLayoutVars>
      </dgm:prSet>
      <dgm:spPr/>
      <dgm:t>
        <a:bodyPr/>
        <a:lstStyle/>
        <a:p>
          <a:pPr rtl="1"/>
          <a:endParaRPr lang="ar-SA"/>
        </a:p>
      </dgm:t>
    </dgm:pt>
    <dgm:pt modelId="{571E9FD5-EFA8-49CC-BF2E-6F94B6D609FC}" type="pres">
      <dgm:prSet presAssocID="{3959FB38-38BA-448D-9895-A1AFBC9E97CA}" presName="rootConnector" presStyleLbl="node2" presStyleIdx="1" presStyleCnt="4"/>
      <dgm:spPr/>
      <dgm:t>
        <a:bodyPr/>
        <a:lstStyle/>
        <a:p>
          <a:pPr rtl="1"/>
          <a:endParaRPr lang="ar-SA"/>
        </a:p>
      </dgm:t>
    </dgm:pt>
    <dgm:pt modelId="{78B540C2-A7C9-4C73-99A5-067D15E14CC4}" type="pres">
      <dgm:prSet presAssocID="{3959FB38-38BA-448D-9895-A1AFBC9E97CA}" presName="hierChild4" presStyleCnt="0"/>
      <dgm:spPr/>
    </dgm:pt>
    <dgm:pt modelId="{93635D39-32E6-4523-A721-4B6AFE7164A7}" type="pres">
      <dgm:prSet presAssocID="{902B8984-97F0-41E1-9BF9-2A799C4E3BC5}" presName="Name35" presStyleLbl="parChTrans1D3" presStyleIdx="4" presStyleCnt="12"/>
      <dgm:spPr/>
      <dgm:t>
        <a:bodyPr/>
        <a:lstStyle/>
        <a:p>
          <a:pPr rtl="1"/>
          <a:endParaRPr lang="ar-SA"/>
        </a:p>
      </dgm:t>
    </dgm:pt>
    <dgm:pt modelId="{26BF4D58-E99E-475D-828D-46CA5A04A8C5}" type="pres">
      <dgm:prSet presAssocID="{4CC851E7-3541-4E11-980C-D9C4733D6ACB}" presName="hierRoot2" presStyleCnt="0">
        <dgm:presLayoutVars>
          <dgm:hierBranch val="r"/>
        </dgm:presLayoutVars>
      </dgm:prSet>
      <dgm:spPr/>
    </dgm:pt>
    <dgm:pt modelId="{184E7C49-67B2-4C3D-A4E2-027EEDD4B51A}" type="pres">
      <dgm:prSet presAssocID="{4CC851E7-3541-4E11-980C-D9C4733D6ACB}" presName="rootComposite" presStyleCnt="0"/>
      <dgm:spPr/>
    </dgm:pt>
    <dgm:pt modelId="{0B8F9505-A765-44B7-9DFE-3362683AA4D1}" type="pres">
      <dgm:prSet presAssocID="{4CC851E7-3541-4E11-980C-D9C4733D6ACB}" presName="rootText" presStyleLbl="node3" presStyleIdx="4" presStyleCnt="12" custScaleX="320081" custScaleY="220622">
        <dgm:presLayoutVars>
          <dgm:chPref val="3"/>
        </dgm:presLayoutVars>
      </dgm:prSet>
      <dgm:spPr/>
      <dgm:t>
        <a:bodyPr/>
        <a:lstStyle/>
        <a:p>
          <a:pPr rtl="1"/>
          <a:endParaRPr lang="ar-SA"/>
        </a:p>
      </dgm:t>
    </dgm:pt>
    <dgm:pt modelId="{37DA6764-63E6-4794-8D1A-6891316AE628}" type="pres">
      <dgm:prSet presAssocID="{4CC851E7-3541-4E11-980C-D9C4733D6ACB}" presName="rootConnector" presStyleLbl="node3" presStyleIdx="4" presStyleCnt="12"/>
      <dgm:spPr/>
      <dgm:t>
        <a:bodyPr/>
        <a:lstStyle/>
        <a:p>
          <a:pPr rtl="1"/>
          <a:endParaRPr lang="ar-SA"/>
        </a:p>
      </dgm:t>
    </dgm:pt>
    <dgm:pt modelId="{AA883821-753B-42B7-9D32-8F0D5C3DB58D}" type="pres">
      <dgm:prSet presAssocID="{4CC851E7-3541-4E11-980C-D9C4733D6ACB}" presName="hierChild4" presStyleCnt="0"/>
      <dgm:spPr/>
    </dgm:pt>
    <dgm:pt modelId="{1ECAA3E0-DC17-48FC-B082-B86ACCB21025}" type="pres">
      <dgm:prSet presAssocID="{4CC851E7-3541-4E11-980C-D9C4733D6ACB}" presName="hierChild5" presStyleCnt="0"/>
      <dgm:spPr/>
    </dgm:pt>
    <dgm:pt modelId="{B19B619C-D642-45D0-B968-C5893A722D5B}" type="pres">
      <dgm:prSet presAssocID="{25919EA1-80CB-41C2-8AD2-7BB0AFB354AF}" presName="Name35" presStyleLbl="parChTrans1D3" presStyleIdx="5" presStyleCnt="12"/>
      <dgm:spPr/>
      <dgm:t>
        <a:bodyPr/>
        <a:lstStyle/>
        <a:p>
          <a:pPr rtl="1"/>
          <a:endParaRPr lang="ar-SA"/>
        </a:p>
      </dgm:t>
    </dgm:pt>
    <dgm:pt modelId="{55607FD6-BF7D-42BE-84A7-3C9B7F289E2E}" type="pres">
      <dgm:prSet presAssocID="{2FE18FFE-D081-487A-8714-947C922E8239}" presName="hierRoot2" presStyleCnt="0">
        <dgm:presLayoutVars>
          <dgm:hierBranch/>
        </dgm:presLayoutVars>
      </dgm:prSet>
      <dgm:spPr/>
    </dgm:pt>
    <dgm:pt modelId="{6DC7BE8B-1E46-43A2-93FB-3CA10AF99527}" type="pres">
      <dgm:prSet presAssocID="{2FE18FFE-D081-487A-8714-947C922E8239}" presName="rootComposite" presStyleCnt="0"/>
      <dgm:spPr/>
    </dgm:pt>
    <dgm:pt modelId="{77C9CBEC-F451-4CE7-9007-46647ECBF319}" type="pres">
      <dgm:prSet presAssocID="{2FE18FFE-D081-487A-8714-947C922E8239}" presName="rootText" presStyleLbl="node3" presStyleIdx="5" presStyleCnt="12" custScaleX="320081" custScaleY="220622">
        <dgm:presLayoutVars>
          <dgm:chPref val="3"/>
        </dgm:presLayoutVars>
      </dgm:prSet>
      <dgm:spPr/>
      <dgm:t>
        <a:bodyPr/>
        <a:lstStyle/>
        <a:p>
          <a:pPr rtl="1"/>
          <a:endParaRPr lang="ar-SA"/>
        </a:p>
      </dgm:t>
    </dgm:pt>
    <dgm:pt modelId="{4F369E03-4210-4F36-BCEC-58AE32C223E4}" type="pres">
      <dgm:prSet presAssocID="{2FE18FFE-D081-487A-8714-947C922E8239}" presName="rootConnector" presStyleLbl="node3" presStyleIdx="5" presStyleCnt="12"/>
      <dgm:spPr/>
      <dgm:t>
        <a:bodyPr/>
        <a:lstStyle/>
        <a:p>
          <a:pPr rtl="1"/>
          <a:endParaRPr lang="ar-SA"/>
        </a:p>
      </dgm:t>
    </dgm:pt>
    <dgm:pt modelId="{FB152DF5-AC2F-40E0-958E-0E5E42D2DB46}" type="pres">
      <dgm:prSet presAssocID="{2FE18FFE-D081-487A-8714-947C922E8239}" presName="hierChild4" presStyleCnt="0"/>
      <dgm:spPr/>
    </dgm:pt>
    <dgm:pt modelId="{89021598-2A0F-4813-8E50-B2917FB1F813}" type="pres">
      <dgm:prSet presAssocID="{2FE18FFE-D081-487A-8714-947C922E8239}" presName="hierChild5" presStyleCnt="0"/>
      <dgm:spPr/>
    </dgm:pt>
    <dgm:pt modelId="{8DF210E7-A143-4478-BB49-97E9CD2195EC}" type="pres">
      <dgm:prSet presAssocID="{5FBBEE3B-4DC4-4900-A27E-949EDEBAC9E4}" presName="Name35" presStyleLbl="parChTrans1D3" presStyleIdx="6" presStyleCnt="12"/>
      <dgm:spPr/>
      <dgm:t>
        <a:bodyPr/>
        <a:lstStyle/>
        <a:p>
          <a:pPr rtl="1"/>
          <a:endParaRPr lang="ar-SA"/>
        </a:p>
      </dgm:t>
    </dgm:pt>
    <dgm:pt modelId="{389CF01B-DF4C-4A12-8B18-42FC6C20A16C}" type="pres">
      <dgm:prSet presAssocID="{D037365E-39E5-47D5-AC04-6768426EC322}" presName="hierRoot2" presStyleCnt="0">
        <dgm:presLayoutVars>
          <dgm:hierBranch/>
        </dgm:presLayoutVars>
      </dgm:prSet>
      <dgm:spPr/>
    </dgm:pt>
    <dgm:pt modelId="{473C09AF-6E3F-40A9-A81D-C5B680CD1F1A}" type="pres">
      <dgm:prSet presAssocID="{D037365E-39E5-47D5-AC04-6768426EC322}" presName="rootComposite" presStyleCnt="0"/>
      <dgm:spPr/>
    </dgm:pt>
    <dgm:pt modelId="{56C3E1D8-CFFD-4F3A-BEE9-652A499C1D3D}" type="pres">
      <dgm:prSet presAssocID="{D037365E-39E5-47D5-AC04-6768426EC322}" presName="rootText" presStyleLbl="node3" presStyleIdx="6" presStyleCnt="12" custScaleX="320081" custScaleY="220622">
        <dgm:presLayoutVars>
          <dgm:chPref val="3"/>
        </dgm:presLayoutVars>
      </dgm:prSet>
      <dgm:spPr/>
      <dgm:t>
        <a:bodyPr/>
        <a:lstStyle/>
        <a:p>
          <a:pPr rtl="1"/>
          <a:endParaRPr lang="ar-SA"/>
        </a:p>
      </dgm:t>
    </dgm:pt>
    <dgm:pt modelId="{741DE271-B768-44C4-BADD-35563D27CCF5}" type="pres">
      <dgm:prSet presAssocID="{D037365E-39E5-47D5-AC04-6768426EC322}" presName="rootConnector" presStyleLbl="node3" presStyleIdx="6" presStyleCnt="12"/>
      <dgm:spPr/>
      <dgm:t>
        <a:bodyPr/>
        <a:lstStyle/>
        <a:p>
          <a:pPr rtl="1"/>
          <a:endParaRPr lang="ar-SA"/>
        </a:p>
      </dgm:t>
    </dgm:pt>
    <dgm:pt modelId="{1D167463-DF62-4378-A52F-227F1F899CA9}" type="pres">
      <dgm:prSet presAssocID="{D037365E-39E5-47D5-AC04-6768426EC322}" presName="hierChild4" presStyleCnt="0"/>
      <dgm:spPr/>
    </dgm:pt>
    <dgm:pt modelId="{56C7992E-7CB6-4A3E-8471-0E1D0F1EA78E}" type="pres">
      <dgm:prSet presAssocID="{D037365E-39E5-47D5-AC04-6768426EC322}" presName="hierChild5" presStyleCnt="0"/>
      <dgm:spPr/>
    </dgm:pt>
    <dgm:pt modelId="{3DE23BB1-5777-4975-921B-65B6461E7E00}" type="pres">
      <dgm:prSet presAssocID="{D97B20B5-38BF-49FA-9254-EED678D213E4}" presName="Name35" presStyleLbl="parChTrans1D3" presStyleIdx="7" presStyleCnt="12"/>
      <dgm:spPr/>
      <dgm:t>
        <a:bodyPr/>
        <a:lstStyle/>
        <a:p>
          <a:pPr rtl="1"/>
          <a:endParaRPr lang="ar-SA"/>
        </a:p>
      </dgm:t>
    </dgm:pt>
    <dgm:pt modelId="{B77B28EB-5E27-4E96-9B07-6EFFA177C9DD}" type="pres">
      <dgm:prSet presAssocID="{490AF303-7627-46DB-996B-A87F91B749A3}" presName="hierRoot2" presStyleCnt="0">
        <dgm:presLayoutVars>
          <dgm:hierBranch/>
        </dgm:presLayoutVars>
      </dgm:prSet>
      <dgm:spPr/>
    </dgm:pt>
    <dgm:pt modelId="{4FB3795A-9118-4896-8EA1-25757ADF2935}" type="pres">
      <dgm:prSet presAssocID="{490AF303-7627-46DB-996B-A87F91B749A3}" presName="rootComposite" presStyleCnt="0"/>
      <dgm:spPr/>
    </dgm:pt>
    <dgm:pt modelId="{9854AF71-C81E-4393-B5C1-8C2A5CA2B258}" type="pres">
      <dgm:prSet presAssocID="{490AF303-7627-46DB-996B-A87F91B749A3}" presName="rootText" presStyleLbl="node3" presStyleIdx="7" presStyleCnt="12" custScaleX="320081" custScaleY="220622">
        <dgm:presLayoutVars>
          <dgm:chPref val="3"/>
        </dgm:presLayoutVars>
      </dgm:prSet>
      <dgm:spPr/>
      <dgm:t>
        <a:bodyPr/>
        <a:lstStyle/>
        <a:p>
          <a:pPr rtl="1"/>
          <a:endParaRPr lang="ar-SA"/>
        </a:p>
      </dgm:t>
    </dgm:pt>
    <dgm:pt modelId="{B1A5D171-87F6-4843-8CD7-7CB9CFBE4E1A}" type="pres">
      <dgm:prSet presAssocID="{490AF303-7627-46DB-996B-A87F91B749A3}" presName="rootConnector" presStyleLbl="node3" presStyleIdx="7" presStyleCnt="12"/>
      <dgm:spPr/>
      <dgm:t>
        <a:bodyPr/>
        <a:lstStyle/>
        <a:p>
          <a:pPr rtl="1"/>
          <a:endParaRPr lang="ar-SA"/>
        </a:p>
      </dgm:t>
    </dgm:pt>
    <dgm:pt modelId="{7D4865D4-0AE3-4E03-8DD6-E51C1004AD91}" type="pres">
      <dgm:prSet presAssocID="{490AF303-7627-46DB-996B-A87F91B749A3}" presName="hierChild4" presStyleCnt="0"/>
      <dgm:spPr/>
    </dgm:pt>
    <dgm:pt modelId="{3657A64F-F49D-4B20-A0A5-9AA3DF119E5F}" type="pres">
      <dgm:prSet presAssocID="{490AF303-7627-46DB-996B-A87F91B749A3}" presName="hierChild5" presStyleCnt="0"/>
      <dgm:spPr/>
    </dgm:pt>
    <dgm:pt modelId="{7E2924D8-F4F9-4BB4-B1D2-96F8A438DC3E}" type="pres">
      <dgm:prSet presAssocID="{3959FB38-38BA-448D-9895-A1AFBC9E97CA}" presName="hierChild5" presStyleCnt="0"/>
      <dgm:spPr/>
    </dgm:pt>
    <dgm:pt modelId="{7000F61C-DBB5-4487-AFFE-919063220CA2}" type="pres">
      <dgm:prSet presAssocID="{A4F6315B-F0D8-459A-8E11-3B4DC492C5BE}" presName="Name50" presStyleLbl="parChTrans1D2" presStyleIdx="2" presStyleCnt="4"/>
      <dgm:spPr/>
      <dgm:t>
        <a:bodyPr/>
        <a:lstStyle/>
        <a:p>
          <a:pPr rtl="1"/>
          <a:endParaRPr lang="ar-SA"/>
        </a:p>
      </dgm:t>
    </dgm:pt>
    <dgm:pt modelId="{8959DD87-A884-4B30-AB47-D44E1397A93C}" type="pres">
      <dgm:prSet presAssocID="{61736187-FF53-4AB6-99BD-F9C30889EEC7}" presName="hierRoot2" presStyleCnt="0">
        <dgm:presLayoutVars>
          <dgm:hierBranch/>
        </dgm:presLayoutVars>
      </dgm:prSet>
      <dgm:spPr/>
    </dgm:pt>
    <dgm:pt modelId="{7506A675-08EB-46D4-9126-78235F9B7D10}" type="pres">
      <dgm:prSet presAssocID="{61736187-FF53-4AB6-99BD-F9C30889EEC7}" presName="rootComposite" presStyleCnt="0"/>
      <dgm:spPr/>
    </dgm:pt>
    <dgm:pt modelId="{4C618B8B-425D-4459-8327-7B205DD7D8E9}" type="pres">
      <dgm:prSet presAssocID="{61736187-FF53-4AB6-99BD-F9C30889EEC7}" presName="rootText" presStyleLbl="node2" presStyleIdx="2" presStyleCnt="4" custScaleX="320081" custScaleY="220622">
        <dgm:presLayoutVars>
          <dgm:chPref val="3"/>
        </dgm:presLayoutVars>
      </dgm:prSet>
      <dgm:spPr/>
      <dgm:t>
        <a:bodyPr/>
        <a:lstStyle/>
        <a:p>
          <a:pPr rtl="1"/>
          <a:endParaRPr lang="ar-SA"/>
        </a:p>
      </dgm:t>
    </dgm:pt>
    <dgm:pt modelId="{486081F1-F5EF-43AB-A2F0-672EBA8EBE3E}" type="pres">
      <dgm:prSet presAssocID="{61736187-FF53-4AB6-99BD-F9C30889EEC7}" presName="rootConnector" presStyleLbl="node2" presStyleIdx="2" presStyleCnt="4"/>
      <dgm:spPr/>
      <dgm:t>
        <a:bodyPr/>
        <a:lstStyle/>
        <a:p>
          <a:pPr rtl="1"/>
          <a:endParaRPr lang="ar-SA"/>
        </a:p>
      </dgm:t>
    </dgm:pt>
    <dgm:pt modelId="{FDC833C0-6F1C-4063-B4B9-B0555F9F2B98}" type="pres">
      <dgm:prSet presAssocID="{61736187-FF53-4AB6-99BD-F9C30889EEC7}" presName="hierChild4" presStyleCnt="0"/>
      <dgm:spPr/>
    </dgm:pt>
    <dgm:pt modelId="{C343898C-E058-45DA-BC18-25F56D656148}" type="pres">
      <dgm:prSet presAssocID="{E6B71BBE-8011-4993-AA42-FE134CC3E89C}" presName="Name35" presStyleLbl="parChTrans1D3" presStyleIdx="8" presStyleCnt="12"/>
      <dgm:spPr/>
      <dgm:t>
        <a:bodyPr/>
        <a:lstStyle/>
        <a:p>
          <a:pPr rtl="1"/>
          <a:endParaRPr lang="ar-SA"/>
        </a:p>
      </dgm:t>
    </dgm:pt>
    <dgm:pt modelId="{934283CA-805F-4FCE-AAE3-5D779646501D}" type="pres">
      <dgm:prSet presAssocID="{AAFD1D32-9D11-409D-ACCA-6E19EA055D91}" presName="hierRoot2" presStyleCnt="0">
        <dgm:presLayoutVars>
          <dgm:hierBranch val="r"/>
        </dgm:presLayoutVars>
      </dgm:prSet>
      <dgm:spPr/>
    </dgm:pt>
    <dgm:pt modelId="{271B4093-6C6B-4AB2-8B34-2A0CAB0579BF}" type="pres">
      <dgm:prSet presAssocID="{AAFD1D32-9D11-409D-ACCA-6E19EA055D91}" presName="rootComposite" presStyleCnt="0"/>
      <dgm:spPr/>
    </dgm:pt>
    <dgm:pt modelId="{15D557D1-9499-4829-A9CB-C64B8E712B19}" type="pres">
      <dgm:prSet presAssocID="{AAFD1D32-9D11-409D-ACCA-6E19EA055D91}" presName="rootText" presStyleLbl="node3" presStyleIdx="8" presStyleCnt="12" custScaleX="320081" custScaleY="220622">
        <dgm:presLayoutVars>
          <dgm:chPref val="3"/>
        </dgm:presLayoutVars>
      </dgm:prSet>
      <dgm:spPr/>
      <dgm:t>
        <a:bodyPr/>
        <a:lstStyle/>
        <a:p>
          <a:pPr rtl="1"/>
          <a:endParaRPr lang="ar-SA"/>
        </a:p>
      </dgm:t>
    </dgm:pt>
    <dgm:pt modelId="{7E8C3393-D754-4BAE-8650-A3B963035144}" type="pres">
      <dgm:prSet presAssocID="{AAFD1D32-9D11-409D-ACCA-6E19EA055D91}" presName="rootConnector" presStyleLbl="node3" presStyleIdx="8" presStyleCnt="12"/>
      <dgm:spPr/>
      <dgm:t>
        <a:bodyPr/>
        <a:lstStyle/>
        <a:p>
          <a:pPr rtl="1"/>
          <a:endParaRPr lang="ar-SA"/>
        </a:p>
      </dgm:t>
    </dgm:pt>
    <dgm:pt modelId="{97AFFB71-3BDA-4181-8D12-6D44C5BCAE76}" type="pres">
      <dgm:prSet presAssocID="{AAFD1D32-9D11-409D-ACCA-6E19EA055D91}" presName="hierChild4" presStyleCnt="0"/>
      <dgm:spPr/>
    </dgm:pt>
    <dgm:pt modelId="{B6C9ADD1-6CC6-40F3-925D-450562EFC827}" type="pres">
      <dgm:prSet presAssocID="{AAFD1D32-9D11-409D-ACCA-6E19EA055D91}" presName="hierChild5" presStyleCnt="0"/>
      <dgm:spPr/>
    </dgm:pt>
    <dgm:pt modelId="{A26A8515-3BA8-4712-B859-38CDF7E70CE9}" type="pres">
      <dgm:prSet presAssocID="{19CC8674-E582-4B7A-BD81-EBAE5F3F1A75}" presName="Name35" presStyleLbl="parChTrans1D3" presStyleIdx="9" presStyleCnt="12"/>
      <dgm:spPr/>
      <dgm:t>
        <a:bodyPr/>
        <a:lstStyle/>
        <a:p>
          <a:pPr rtl="1"/>
          <a:endParaRPr lang="ar-SA"/>
        </a:p>
      </dgm:t>
    </dgm:pt>
    <dgm:pt modelId="{29B5271A-0F9B-4829-B0F9-6945989DFE1D}" type="pres">
      <dgm:prSet presAssocID="{1EF1B096-3A30-41B4-B011-658AFC005419}" presName="hierRoot2" presStyleCnt="0">
        <dgm:presLayoutVars>
          <dgm:hierBranch val="r"/>
        </dgm:presLayoutVars>
      </dgm:prSet>
      <dgm:spPr/>
    </dgm:pt>
    <dgm:pt modelId="{3C7B3FAD-4E76-4F2B-8F4C-7A1B62C9C97D}" type="pres">
      <dgm:prSet presAssocID="{1EF1B096-3A30-41B4-B011-658AFC005419}" presName="rootComposite" presStyleCnt="0"/>
      <dgm:spPr/>
    </dgm:pt>
    <dgm:pt modelId="{3BEA82C3-1B42-4225-9790-9F147930BB37}" type="pres">
      <dgm:prSet presAssocID="{1EF1B096-3A30-41B4-B011-658AFC005419}" presName="rootText" presStyleLbl="node3" presStyleIdx="9" presStyleCnt="12" custScaleX="320081" custScaleY="220622">
        <dgm:presLayoutVars>
          <dgm:chPref val="3"/>
        </dgm:presLayoutVars>
      </dgm:prSet>
      <dgm:spPr/>
      <dgm:t>
        <a:bodyPr/>
        <a:lstStyle/>
        <a:p>
          <a:pPr rtl="1"/>
          <a:endParaRPr lang="ar-SA"/>
        </a:p>
      </dgm:t>
    </dgm:pt>
    <dgm:pt modelId="{9AACB2DE-448E-4A29-A390-2137469A4743}" type="pres">
      <dgm:prSet presAssocID="{1EF1B096-3A30-41B4-B011-658AFC005419}" presName="rootConnector" presStyleLbl="node3" presStyleIdx="9" presStyleCnt="12"/>
      <dgm:spPr/>
      <dgm:t>
        <a:bodyPr/>
        <a:lstStyle/>
        <a:p>
          <a:pPr rtl="1"/>
          <a:endParaRPr lang="ar-SA"/>
        </a:p>
      </dgm:t>
    </dgm:pt>
    <dgm:pt modelId="{1D8704D2-C183-4159-A8B4-B5101D06ED2C}" type="pres">
      <dgm:prSet presAssocID="{1EF1B096-3A30-41B4-B011-658AFC005419}" presName="hierChild4" presStyleCnt="0"/>
      <dgm:spPr/>
    </dgm:pt>
    <dgm:pt modelId="{BFFC47DA-C74E-4035-A3C7-56C7CB5D95A4}" type="pres">
      <dgm:prSet presAssocID="{1EF1B096-3A30-41B4-B011-658AFC005419}" presName="hierChild5" presStyleCnt="0"/>
      <dgm:spPr/>
    </dgm:pt>
    <dgm:pt modelId="{ADA89AB8-E89D-4A1D-BEDA-DB72EAFF6F93}" type="pres">
      <dgm:prSet presAssocID="{EB3F9775-CBAD-487E-BD50-3B1966483800}" presName="Name35" presStyleLbl="parChTrans1D3" presStyleIdx="10" presStyleCnt="12"/>
      <dgm:spPr/>
      <dgm:t>
        <a:bodyPr/>
        <a:lstStyle/>
        <a:p>
          <a:pPr rtl="1"/>
          <a:endParaRPr lang="ar-SA"/>
        </a:p>
      </dgm:t>
    </dgm:pt>
    <dgm:pt modelId="{13F27BA1-D3FF-4419-8BB5-C1ABAEF86717}" type="pres">
      <dgm:prSet presAssocID="{5863EF06-42C3-4274-AE5E-1DFCD1719CC3}" presName="hierRoot2" presStyleCnt="0">
        <dgm:presLayoutVars>
          <dgm:hierBranch val="r"/>
        </dgm:presLayoutVars>
      </dgm:prSet>
      <dgm:spPr/>
    </dgm:pt>
    <dgm:pt modelId="{FD164C31-6756-4B20-8D1D-6416AAEDE116}" type="pres">
      <dgm:prSet presAssocID="{5863EF06-42C3-4274-AE5E-1DFCD1719CC3}" presName="rootComposite" presStyleCnt="0"/>
      <dgm:spPr/>
    </dgm:pt>
    <dgm:pt modelId="{CFFD07F9-5CE6-4609-933C-E69EFD61163C}" type="pres">
      <dgm:prSet presAssocID="{5863EF06-42C3-4274-AE5E-1DFCD1719CC3}" presName="rootText" presStyleLbl="node3" presStyleIdx="10" presStyleCnt="12" custScaleX="320081" custScaleY="220622">
        <dgm:presLayoutVars>
          <dgm:chPref val="3"/>
        </dgm:presLayoutVars>
      </dgm:prSet>
      <dgm:spPr/>
      <dgm:t>
        <a:bodyPr/>
        <a:lstStyle/>
        <a:p>
          <a:pPr rtl="1"/>
          <a:endParaRPr lang="ar-SA"/>
        </a:p>
      </dgm:t>
    </dgm:pt>
    <dgm:pt modelId="{9C6A90D6-21E4-4F37-805A-CAB3F8F4E5F3}" type="pres">
      <dgm:prSet presAssocID="{5863EF06-42C3-4274-AE5E-1DFCD1719CC3}" presName="rootConnector" presStyleLbl="node3" presStyleIdx="10" presStyleCnt="12"/>
      <dgm:spPr/>
      <dgm:t>
        <a:bodyPr/>
        <a:lstStyle/>
        <a:p>
          <a:pPr rtl="1"/>
          <a:endParaRPr lang="ar-SA"/>
        </a:p>
      </dgm:t>
    </dgm:pt>
    <dgm:pt modelId="{AEC484FB-8480-411E-A420-F8A8997B0F8C}" type="pres">
      <dgm:prSet presAssocID="{5863EF06-42C3-4274-AE5E-1DFCD1719CC3}" presName="hierChild4" presStyleCnt="0"/>
      <dgm:spPr/>
    </dgm:pt>
    <dgm:pt modelId="{E3B38452-8D17-4552-97C2-37E5C0E0B7F8}" type="pres">
      <dgm:prSet presAssocID="{5863EF06-42C3-4274-AE5E-1DFCD1719CC3}" presName="hierChild5" presStyleCnt="0"/>
      <dgm:spPr/>
    </dgm:pt>
    <dgm:pt modelId="{45BA9882-58AF-4772-8927-6C459CE319E3}" type="pres">
      <dgm:prSet presAssocID="{AC79CAF8-C506-4874-8F8C-480C9055AC7C}" presName="Name35" presStyleLbl="parChTrans1D3" presStyleIdx="11" presStyleCnt="12"/>
      <dgm:spPr/>
      <dgm:t>
        <a:bodyPr/>
        <a:lstStyle/>
        <a:p>
          <a:pPr rtl="1"/>
          <a:endParaRPr lang="ar-SA"/>
        </a:p>
      </dgm:t>
    </dgm:pt>
    <dgm:pt modelId="{9CDB6AE6-3707-48D0-91F9-94A1555D1F39}" type="pres">
      <dgm:prSet presAssocID="{9DA00BEE-4897-44F1-BBF5-50057D289D82}" presName="hierRoot2" presStyleCnt="0">
        <dgm:presLayoutVars>
          <dgm:hierBranch val="r"/>
        </dgm:presLayoutVars>
      </dgm:prSet>
      <dgm:spPr/>
    </dgm:pt>
    <dgm:pt modelId="{5AB3A4E4-4E44-497E-A33E-ABCC149A9A1F}" type="pres">
      <dgm:prSet presAssocID="{9DA00BEE-4897-44F1-BBF5-50057D289D82}" presName="rootComposite" presStyleCnt="0"/>
      <dgm:spPr/>
    </dgm:pt>
    <dgm:pt modelId="{6AB58EB6-2368-4D60-8D30-B9499DC00DC9}" type="pres">
      <dgm:prSet presAssocID="{9DA00BEE-4897-44F1-BBF5-50057D289D82}" presName="rootText" presStyleLbl="node3" presStyleIdx="11" presStyleCnt="12" custScaleX="320081" custScaleY="220622">
        <dgm:presLayoutVars>
          <dgm:chPref val="3"/>
        </dgm:presLayoutVars>
      </dgm:prSet>
      <dgm:spPr/>
      <dgm:t>
        <a:bodyPr/>
        <a:lstStyle/>
        <a:p>
          <a:pPr rtl="1"/>
          <a:endParaRPr lang="ar-SA"/>
        </a:p>
      </dgm:t>
    </dgm:pt>
    <dgm:pt modelId="{E5597F8B-4219-4866-8972-95B6077EA7B4}" type="pres">
      <dgm:prSet presAssocID="{9DA00BEE-4897-44F1-BBF5-50057D289D82}" presName="rootConnector" presStyleLbl="node3" presStyleIdx="11" presStyleCnt="12"/>
      <dgm:spPr/>
      <dgm:t>
        <a:bodyPr/>
        <a:lstStyle/>
        <a:p>
          <a:pPr rtl="1"/>
          <a:endParaRPr lang="ar-SA"/>
        </a:p>
      </dgm:t>
    </dgm:pt>
    <dgm:pt modelId="{F5F4B925-5893-4589-81FB-A3F318C67845}" type="pres">
      <dgm:prSet presAssocID="{9DA00BEE-4897-44F1-BBF5-50057D289D82}" presName="hierChild4" presStyleCnt="0"/>
      <dgm:spPr/>
    </dgm:pt>
    <dgm:pt modelId="{6EA46575-17C0-474D-896A-E1D040D5DF0D}" type="pres">
      <dgm:prSet presAssocID="{9DA00BEE-4897-44F1-BBF5-50057D289D82}" presName="hierChild5" presStyleCnt="0"/>
      <dgm:spPr/>
    </dgm:pt>
    <dgm:pt modelId="{F72C2BE3-B6E5-45BD-AACD-7348C5786BA6}" type="pres">
      <dgm:prSet presAssocID="{61736187-FF53-4AB6-99BD-F9C30889EEC7}" presName="hierChild5" presStyleCnt="0"/>
      <dgm:spPr/>
    </dgm:pt>
    <dgm:pt modelId="{0AA1DFD6-9135-455B-BBC9-BA21841551BF}" type="pres">
      <dgm:prSet presAssocID="{D6F4C4C3-1913-4E45-827B-86AF3E1FE32B}" presName="Name50" presStyleLbl="parChTrans1D2" presStyleIdx="3" presStyleCnt="4"/>
      <dgm:spPr/>
      <dgm:t>
        <a:bodyPr/>
        <a:lstStyle/>
        <a:p>
          <a:pPr rtl="1"/>
          <a:endParaRPr lang="ar-SA"/>
        </a:p>
      </dgm:t>
    </dgm:pt>
    <dgm:pt modelId="{986377B3-B294-46FA-A0BF-C9505BA323E1}" type="pres">
      <dgm:prSet presAssocID="{BC8A2B2C-4B2D-4A04-B7B6-F518829F492A}" presName="hierRoot2" presStyleCnt="0">
        <dgm:presLayoutVars>
          <dgm:hierBranch/>
        </dgm:presLayoutVars>
      </dgm:prSet>
      <dgm:spPr/>
    </dgm:pt>
    <dgm:pt modelId="{BCF4476B-5486-4784-81C6-12B772E15EA3}" type="pres">
      <dgm:prSet presAssocID="{BC8A2B2C-4B2D-4A04-B7B6-F518829F492A}" presName="rootComposite" presStyleCnt="0"/>
      <dgm:spPr/>
    </dgm:pt>
    <dgm:pt modelId="{924BE6F1-8592-4793-BB7C-2478444BB2AB}" type="pres">
      <dgm:prSet presAssocID="{BC8A2B2C-4B2D-4A04-B7B6-F518829F492A}" presName="rootText" presStyleLbl="node2" presStyleIdx="3" presStyleCnt="4" custScaleX="951445" custScaleY="220622">
        <dgm:presLayoutVars>
          <dgm:chPref val="3"/>
        </dgm:presLayoutVars>
      </dgm:prSet>
      <dgm:spPr/>
      <dgm:t>
        <a:bodyPr/>
        <a:lstStyle/>
        <a:p>
          <a:pPr rtl="1"/>
          <a:endParaRPr lang="ar-SA"/>
        </a:p>
      </dgm:t>
    </dgm:pt>
    <dgm:pt modelId="{7A9453D2-75D2-45E3-BE09-DDA4EBB2AB04}" type="pres">
      <dgm:prSet presAssocID="{BC8A2B2C-4B2D-4A04-B7B6-F518829F492A}" presName="rootConnector" presStyleLbl="node2" presStyleIdx="3" presStyleCnt="4"/>
      <dgm:spPr/>
      <dgm:t>
        <a:bodyPr/>
        <a:lstStyle/>
        <a:p>
          <a:pPr rtl="1"/>
          <a:endParaRPr lang="ar-SA"/>
        </a:p>
      </dgm:t>
    </dgm:pt>
    <dgm:pt modelId="{2F66F107-5865-4F45-914D-D6ABAA5AADE5}" type="pres">
      <dgm:prSet presAssocID="{BC8A2B2C-4B2D-4A04-B7B6-F518829F492A}" presName="hierChild4" presStyleCnt="0"/>
      <dgm:spPr/>
    </dgm:pt>
    <dgm:pt modelId="{71930D25-E873-4288-8682-FDA8E27E54BB}" type="pres">
      <dgm:prSet presAssocID="{BC8A2B2C-4B2D-4A04-B7B6-F518829F492A}" presName="hierChild5" presStyleCnt="0"/>
      <dgm:spPr/>
    </dgm:pt>
    <dgm:pt modelId="{8169897E-7E5A-4061-A687-E33FBB7497BD}" type="pres">
      <dgm:prSet presAssocID="{68D7FF27-CE8F-4170-A8E3-8F9487E2754C}" presName="hierChild3" presStyleCnt="0"/>
      <dgm:spPr/>
    </dgm:pt>
  </dgm:ptLst>
  <dgm:cxnLst>
    <dgm:cxn modelId="{2A413647-0FE8-4D29-9335-7683A6D8A1DC}" srcId="{3959FB38-38BA-448D-9895-A1AFBC9E97CA}" destId="{D037365E-39E5-47D5-AC04-6768426EC322}" srcOrd="2" destOrd="0" parTransId="{5FBBEE3B-4DC4-4900-A27E-949EDEBAC9E4}" sibTransId="{8CBF43ED-1C15-45C0-9965-E3EC89C1CC66}"/>
    <dgm:cxn modelId="{F480C294-4DB7-4807-8947-8CA46EBEDFFA}" srcId="{61736187-FF53-4AB6-99BD-F9C30889EEC7}" destId="{AAFD1D32-9D11-409D-ACCA-6E19EA055D91}" srcOrd="0" destOrd="0" parTransId="{E6B71BBE-8011-4993-AA42-FE134CC3E89C}" sibTransId="{BEF804A6-C5F5-4156-ACE3-AC45B936AEE7}"/>
    <dgm:cxn modelId="{B2037C4F-6C3D-4E1C-A382-E836F0E248F1}" type="presOf" srcId="{1FC32028-D4D7-4993-9E3D-3152121E3032}" destId="{86512A26-00CA-4DE5-AD60-20C6986E38B3}" srcOrd="0" destOrd="0" presId="urn:microsoft.com/office/officeart/2005/8/layout/orgChart1"/>
    <dgm:cxn modelId="{13CF332E-D241-4882-8148-7A5D93D1DB71}" type="presOf" srcId="{5FBBEE3B-4DC4-4900-A27E-949EDEBAC9E4}" destId="{8DF210E7-A143-4478-BB49-97E9CD2195EC}" srcOrd="0" destOrd="0" presId="urn:microsoft.com/office/officeart/2005/8/layout/orgChart1"/>
    <dgm:cxn modelId="{A7A55B7F-2802-4FAB-AA79-9BE45B6A3A5C}" srcId="{68D7FF27-CE8F-4170-A8E3-8F9487E2754C}" destId="{61736187-FF53-4AB6-99BD-F9C30889EEC7}" srcOrd="2" destOrd="0" parTransId="{A4F6315B-F0D8-459A-8E11-3B4DC492C5BE}" sibTransId="{46D4E521-CB1B-43C1-94DB-AB61EFD42576}"/>
    <dgm:cxn modelId="{AF24426A-8D63-41D7-A127-5D830349C051}" type="presOf" srcId="{19CC8674-E582-4B7A-BD81-EBAE5F3F1A75}" destId="{A26A8515-3BA8-4712-B859-38CDF7E70CE9}" srcOrd="0" destOrd="0" presId="urn:microsoft.com/office/officeart/2005/8/layout/orgChart1"/>
    <dgm:cxn modelId="{93BDF782-3F26-41DC-A094-A84E3DB3B0F3}" type="presOf" srcId="{9DA00BEE-4897-44F1-BBF5-50057D289D82}" destId="{6AB58EB6-2368-4D60-8D30-B9499DC00DC9}" srcOrd="0" destOrd="0" presId="urn:microsoft.com/office/officeart/2005/8/layout/orgChart1"/>
    <dgm:cxn modelId="{FB54A918-47BA-4608-9679-0CDA5BA9DF8A}" type="presOf" srcId="{EB3F9775-CBAD-487E-BD50-3B1966483800}" destId="{ADA89AB8-E89D-4A1D-BEDA-DB72EAFF6F93}" srcOrd="0" destOrd="0" presId="urn:microsoft.com/office/officeart/2005/8/layout/orgChart1"/>
    <dgm:cxn modelId="{C2D6D6C2-733B-48DF-AA31-1FF01EA51778}" type="presOf" srcId="{DD1005FA-1DE6-4B46-9B31-9BB39E55E019}" destId="{9016A7B1-1659-4CC0-89B8-855C7670AC96}" srcOrd="0" destOrd="0" presId="urn:microsoft.com/office/officeart/2005/8/layout/orgChart1"/>
    <dgm:cxn modelId="{3B75BB97-2C97-4E49-B171-855B5559AFA0}" srcId="{61736187-FF53-4AB6-99BD-F9C30889EEC7}" destId="{5863EF06-42C3-4274-AE5E-1DFCD1719CC3}" srcOrd="2" destOrd="0" parTransId="{EB3F9775-CBAD-487E-BD50-3B1966483800}" sibTransId="{127F2CD0-0451-41BF-BAA2-DD2E171A8F84}"/>
    <dgm:cxn modelId="{A2E2A188-5138-4655-89BE-42402E16CAEB}" type="presOf" srcId="{4BF038A6-F8FF-4010-B21C-99D648343A89}" destId="{6B4D662C-2CCD-4512-AE78-48DC3C8CDA68}" srcOrd="0" destOrd="0" presId="urn:microsoft.com/office/officeart/2005/8/layout/orgChart1"/>
    <dgm:cxn modelId="{CCB0B6F6-36DE-4097-B985-C928FBC4737D}" srcId="{3959FB38-38BA-448D-9895-A1AFBC9E97CA}" destId="{490AF303-7627-46DB-996B-A87F91B749A3}" srcOrd="3" destOrd="0" parTransId="{D97B20B5-38BF-49FA-9254-EED678D213E4}" sibTransId="{01B50459-A48F-4927-A260-4D8557C062E8}"/>
    <dgm:cxn modelId="{3E1FA0B8-33DC-4A1A-9941-474C67EDFBE0}" srcId="{925C1D14-A8A8-40D1-BA2D-23420812584B}" destId="{68D7FF27-CE8F-4170-A8E3-8F9487E2754C}" srcOrd="0" destOrd="0" parTransId="{DBCB4A71-9E35-4DB5-B2C4-8F4534374F2E}" sibTransId="{AECBCAE3-4CE3-4EED-9A2A-D75984272BE4}"/>
    <dgm:cxn modelId="{C95DA1B1-FD4C-4C63-8377-B608F0238895}" srcId="{09A5ED2A-8A79-495C-B5FE-5943B24E39F0}" destId="{0ADB2693-F8A2-4476-B2F6-004B91D80697}" srcOrd="2" destOrd="0" parTransId="{B88B0921-FDF8-4D0C-AE30-064C3C3BF7FD}" sibTransId="{815B2A3A-B6D2-4C13-9B70-87071BB851D1}"/>
    <dgm:cxn modelId="{84E39613-A20B-406A-874E-4EB80B240E76}" type="presOf" srcId="{D100F6B0-E1AE-478A-BF5D-B6D6FB97E865}" destId="{CE5443CD-540E-42F6-A443-B8226EDDB3AC}" srcOrd="1" destOrd="0" presId="urn:microsoft.com/office/officeart/2005/8/layout/orgChart1"/>
    <dgm:cxn modelId="{FD30A960-D848-4028-87DB-7B9578F4CFDC}" srcId="{09A5ED2A-8A79-495C-B5FE-5943B24E39F0}" destId="{D100F6B0-E1AE-478A-BF5D-B6D6FB97E865}" srcOrd="0" destOrd="0" parTransId="{DD1005FA-1DE6-4B46-9B31-9BB39E55E019}" sibTransId="{80CBC7A2-D32A-4281-AB07-F03661854546}"/>
    <dgm:cxn modelId="{6F96C803-49B7-4F1C-ADF1-A1719C327D64}" type="presOf" srcId="{490AF303-7627-46DB-996B-A87F91B749A3}" destId="{B1A5D171-87F6-4843-8CD7-7CB9CFBE4E1A}" srcOrd="1" destOrd="0" presId="urn:microsoft.com/office/officeart/2005/8/layout/orgChart1"/>
    <dgm:cxn modelId="{ECA7A3A2-47FD-4AB7-BFF4-4BB7F4DAF1D4}" type="presOf" srcId="{25919EA1-80CB-41C2-8AD2-7BB0AFB354AF}" destId="{B19B619C-D642-45D0-B968-C5893A722D5B}" srcOrd="0" destOrd="0" presId="urn:microsoft.com/office/officeart/2005/8/layout/orgChart1"/>
    <dgm:cxn modelId="{AAD50087-1677-4BAD-BBD6-F5F6BA3997A7}" type="presOf" srcId="{87ECC724-FA82-4437-86BC-9F786CBB2A18}" destId="{E5818964-A4B8-4F72-B4D0-87312407055F}" srcOrd="0" destOrd="0" presId="urn:microsoft.com/office/officeart/2005/8/layout/orgChart1"/>
    <dgm:cxn modelId="{66E06907-C55D-4ABE-A0F5-48E9368BAABB}" type="presOf" srcId="{D6F4C4C3-1913-4E45-827B-86AF3E1FE32B}" destId="{0AA1DFD6-9135-455B-BBC9-BA21841551BF}" srcOrd="0" destOrd="0" presId="urn:microsoft.com/office/officeart/2005/8/layout/orgChart1"/>
    <dgm:cxn modelId="{BDCB243A-94A2-49BB-A37D-FCBA595E8242}" type="presOf" srcId="{D037365E-39E5-47D5-AC04-6768426EC322}" destId="{56C3E1D8-CFFD-4F3A-BEE9-652A499C1D3D}" srcOrd="0" destOrd="0" presId="urn:microsoft.com/office/officeart/2005/8/layout/orgChart1"/>
    <dgm:cxn modelId="{F6195E42-64B8-40A8-A7EE-9E4AF0F162C5}" type="presOf" srcId="{09A5ED2A-8A79-495C-B5FE-5943B24E39F0}" destId="{356F9103-4FFC-40AD-8ADE-7726955A564D}" srcOrd="1" destOrd="0" presId="urn:microsoft.com/office/officeart/2005/8/layout/orgChart1"/>
    <dgm:cxn modelId="{824F1028-AFB1-47C9-8134-C06DCBB9AC00}" type="presOf" srcId="{1EF1B096-3A30-41B4-B011-658AFC005419}" destId="{3BEA82C3-1B42-4225-9790-9F147930BB37}" srcOrd="0" destOrd="0" presId="urn:microsoft.com/office/officeart/2005/8/layout/orgChart1"/>
    <dgm:cxn modelId="{9934F81F-86F6-42ED-B6C7-5014FA7F1525}" type="presOf" srcId="{3A296A45-6C83-4381-81D4-6A1277B6E1CA}" destId="{678C5F11-2AF2-4D62-929E-7656DF75E45B}" srcOrd="0" destOrd="0" presId="urn:microsoft.com/office/officeart/2005/8/layout/orgChart1"/>
    <dgm:cxn modelId="{0FCC5F41-509D-4488-94B5-69EA6C91B6CE}" type="presOf" srcId="{93C8A693-9BAA-46EA-92F6-CDFA8F485FEE}" destId="{579838DC-968D-4123-B55E-8B2A896F0F1C}" srcOrd="0" destOrd="0" presId="urn:microsoft.com/office/officeart/2005/8/layout/orgChart1"/>
    <dgm:cxn modelId="{25922C76-06B2-44BB-94F7-3D29DE5967A8}" type="presOf" srcId="{4CC851E7-3541-4E11-980C-D9C4733D6ACB}" destId="{37DA6764-63E6-4794-8D1A-6891316AE628}" srcOrd="1" destOrd="0" presId="urn:microsoft.com/office/officeart/2005/8/layout/orgChart1"/>
    <dgm:cxn modelId="{880BF4A8-88EB-44C7-85DE-CB44BBFC34EE}" type="presOf" srcId="{93C8A693-9BAA-46EA-92F6-CDFA8F485FEE}" destId="{31D74EB9-0245-4BA7-AF23-6A7573B7622C}" srcOrd="1" destOrd="0" presId="urn:microsoft.com/office/officeart/2005/8/layout/orgChart1"/>
    <dgm:cxn modelId="{F9D27FF5-626F-49CF-BDD2-34E022040E90}" srcId="{68D7FF27-CE8F-4170-A8E3-8F9487E2754C}" destId="{BC8A2B2C-4B2D-4A04-B7B6-F518829F492A}" srcOrd="3" destOrd="0" parTransId="{D6F4C4C3-1913-4E45-827B-86AF3E1FE32B}" sibTransId="{7B1E1832-B9C4-42BC-AAA0-0062211AEC71}"/>
    <dgm:cxn modelId="{06A06DAF-6D06-4AB5-8747-521754AB7BF3}" type="presOf" srcId="{0ADB2693-F8A2-4476-B2F6-004B91D80697}" destId="{EBB82E05-E2ED-41DE-9EAC-30941CA93B44}" srcOrd="0" destOrd="0" presId="urn:microsoft.com/office/officeart/2005/8/layout/orgChart1"/>
    <dgm:cxn modelId="{266C5B2E-4495-4BE9-9E5C-ED1345150F6F}" type="presOf" srcId="{09A5ED2A-8A79-495C-B5FE-5943B24E39F0}" destId="{16EDB65F-2B2E-48CA-8181-D9DB990DEBB9}" srcOrd="0" destOrd="0" presId="urn:microsoft.com/office/officeart/2005/8/layout/orgChart1"/>
    <dgm:cxn modelId="{9C268ACB-5359-44B7-BFA2-B31912215A53}" type="presOf" srcId="{AC79CAF8-C506-4874-8F8C-480C9055AC7C}" destId="{45BA9882-58AF-4772-8927-6C459CE319E3}" srcOrd="0" destOrd="0" presId="urn:microsoft.com/office/officeart/2005/8/layout/orgChart1"/>
    <dgm:cxn modelId="{2B46B00B-F2F3-47B1-B3DF-953A72E165F8}" type="presOf" srcId="{A4F6315B-F0D8-459A-8E11-3B4DC492C5BE}" destId="{7000F61C-DBB5-4487-AFFE-919063220CA2}" srcOrd="0" destOrd="0" presId="urn:microsoft.com/office/officeart/2005/8/layout/orgChart1"/>
    <dgm:cxn modelId="{A3DF5D0D-54BC-4A8E-BF5E-F4AD9D8E6E36}" type="presOf" srcId="{A2636C0F-39E3-4860-A3AB-BB974C5623DE}" destId="{FA3DE3C7-27C1-4C6B-9532-1FB00D5572C4}" srcOrd="1" destOrd="0" presId="urn:microsoft.com/office/officeart/2005/8/layout/orgChart1"/>
    <dgm:cxn modelId="{9E9C618C-7A5E-48FB-8B2E-59C9EF19C134}" type="presOf" srcId="{AAFD1D32-9D11-409D-ACCA-6E19EA055D91}" destId="{7E8C3393-D754-4BAE-8650-A3B963035144}" srcOrd="1" destOrd="0" presId="urn:microsoft.com/office/officeart/2005/8/layout/orgChart1"/>
    <dgm:cxn modelId="{B857EDA9-59FD-4384-8BF8-F59C86D30ECA}" type="presOf" srcId="{BC8A2B2C-4B2D-4A04-B7B6-F518829F492A}" destId="{7A9453D2-75D2-45E3-BE09-DDA4EBB2AB04}" srcOrd="1" destOrd="0" presId="urn:microsoft.com/office/officeart/2005/8/layout/orgChart1"/>
    <dgm:cxn modelId="{628B4596-D0BE-4549-84D6-1FAAC1273E5F}" type="presOf" srcId="{61736187-FF53-4AB6-99BD-F9C30889EEC7}" destId="{486081F1-F5EF-43AB-A2F0-672EBA8EBE3E}" srcOrd="1" destOrd="0" presId="urn:microsoft.com/office/officeart/2005/8/layout/orgChart1"/>
    <dgm:cxn modelId="{B93B754D-ED67-4B8B-9797-558B64F4AB60}" srcId="{61736187-FF53-4AB6-99BD-F9C30889EEC7}" destId="{9DA00BEE-4897-44F1-BBF5-50057D289D82}" srcOrd="3" destOrd="0" parTransId="{AC79CAF8-C506-4874-8F8C-480C9055AC7C}" sibTransId="{BFACEE91-DB2C-4DD9-8DDD-81F52221D188}"/>
    <dgm:cxn modelId="{86B564A6-4A6E-4926-83AF-10C046DEFDBB}" type="presOf" srcId="{1EF1B096-3A30-41B4-B011-658AFC005419}" destId="{9AACB2DE-448E-4A29-A390-2137469A4743}" srcOrd="1" destOrd="0" presId="urn:microsoft.com/office/officeart/2005/8/layout/orgChart1"/>
    <dgm:cxn modelId="{440914A0-889C-4377-BA3C-8BBB571B169F}" type="presOf" srcId="{E6B71BBE-8011-4993-AA42-FE134CC3E89C}" destId="{C343898C-E058-45DA-BC18-25F56D656148}" srcOrd="0" destOrd="0" presId="urn:microsoft.com/office/officeart/2005/8/layout/orgChart1"/>
    <dgm:cxn modelId="{F11557A2-F71F-4BCB-80CC-CE4FC761247E}" type="presOf" srcId="{D97B20B5-38BF-49FA-9254-EED678D213E4}" destId="{3DE23BB1-5777-4975-921B-65B6461E7E00}" srcOrd="0" destOrd="0" presId="urn:microsoft.com/office/officeart/2005/8/layout/orgChart1"/>
    <dgm:cxn modelId="{B19ECA4E-ADFD-4BB5-A18C-4FC127E727ED}" srcId="{3959FB38-38BA-448D-9895-A1AFBC9E97CA}" destId="{2FE18FFE-D081-487A-8714-947C922E8239}" srcOrd="1" destOrd="0" parTransId="{25919EA1-80CB-41C2-8AD2-7BB0AFB354AF}" sibTransId="{36DCA53A-1199-48E6-8B16-690F74082461}"/>
    <dgm:cxn modelId="{B7488D65-5568-4734-94E2-3BDC1463F133}" type="presOf" srcId="{D100F6B0-E1AE-478A-BF5D-B6D6FB97E865}" destId="{CAEE0F0C-3574-4EAA-8B43-A4A601D4CC8F}" srcOrd="0" destOrd="0" presId="urn:microsoft.com/office/officeart/2005/8/layout/orgChart1"/>
    <dgm:cxn modelId="{CC5F4C2A-25E0-48C7-89CF-EE629C02F54A}" type="presOf" srcId="{9DA00BEE-4897-44F1-BBF5-50057D289D82}" destId="{E5597F8B-4219-4866-8972-95B6077EA7B4}" srcOrd="1" destOrd="0" presId="urn:microsoft.com/office/officeart/2005/8/layout/orgChart1"/>
    <dgm:cxn modelId="{4966BB9E-8AEE-4126-83E1-EC3331249709}" srcId="{3959FB38-38BA-448D-9895-A1AFBC9E97CA}" destId="{4CC851E7-3541-4E11-980C-D9C4733D6ACB}" srcOrd="0" destOrd="0" parTransId="{902B8984-97F0-41E1-9BF9-2A799C4E3BC5}" sibTransId="{00F13068-F694-49EC-8F33-00C6E565E568}"/>
    <dgm:cxn modelId="{25C34587-08CB-4A24-90DE-234DE2E03E19}" srcId="{68D7FF27-CE8F-4170-A8E3-8F9487E2754C}" destId="{3959FB38-38BA-448D-9895-A1AFBC9E97CA}" srcOrd="1" destOrd="0" parTransId="{4BF038A6-F8FF-4010-B21C-99D648343A89}" sibTransId="{61077253-8881-4B9F-B357-C321773184B5}"/>
    <dgm:cxn modelId="{8A5C05CE-A1E1-4B5C-80F3-142B263115A6}" type="presOf" srcId="{BC8A2B2C-4B2D-4A04-B7B6-F518829F492A}" destId="{924BE6F1-8592-4793-BB7C-2478444BB2AB}" srcOrd="0" destOrd="0" presId="urn:microsoft.com/office/officeart/2005/8/layout/orgChart1"/>
    <dgm:cxn modelId="{5E8524DA-B63F-42BF-B355-47D173F02A80}" type="presOf" srcId="{0ADB2693-F8A2-4476-B2F6-004B91D80697}" destId="{F421557A-BF09-43B8-8BBD-FA614FABCDD2}" srcOrd="1" destOrd="0" presId="urn:microsoft.com/office/officeart/2005/8/layout/orgChart1"/>
    <dgm:cxn modelId="{9C7630A2-6AC2-4CDC-A0F7-E5340E94C4B5}" type="presOf" srcId="{5863EF06-42C3-4274-AE5E-1DFCD1719CC3}" destId="{CFFD07F9-5CE6-4609-933C-E69EFD61163C}" srcOrd="0" destOrd="0" presId="urn:microsoft.com/office/officeart/2005/8/layout/orgChart1"/>
    <dgm:cxn modelId="{F535D0D4-16BD-48C2-BFEC-A3C76AA6127C}" type="presOf" srcId="{B88B0921-FDF8-4D0C-AE30-064C3C3BF7FD}" destId="{4D30EA28-EEE7-4B69-9319-76B9678368C1}" srcOrd="0" destOrd="0" presId="urn:microsoft.com/office/officeart/2005/8/layout/orgChart1"/>
    <dgm:cxn modelId="{9DD72B6E-40C2-475A-B125-7BF49B1C818E}" type="presOf" srcId="{925C1D14-A8A8-40D1-BA2D-23420812584B}" destId="{597970BF-45A1-4D02-8E6F-203D67F92DC2}" srcOrd="0" destOrd="0" presId="urn:microsoft.com/office/officeart/2005/8/layout/orgChart1"/>
    <dgm:cxn modelId="{55017F20-F5A2-4DE6-A8A6-40F9C2157B25}" type="presOf" srcId="{3959FB38-38BA-448D-9895-A1AFBC9E97CA}" destId="{571E9FD5-EFA8-49CC-BF2E-6F94B6D609FC}" srcOrd="1" destOrd="0" presId="urn:microsoft.com/office/officeart/2005/8/layout/orgChart1"/>
    <dgm:cxn modelId="{FAF91E21-5F7D-4139-9D6E-5BADC1C13839}" type="presOf" srcId="{3959FB38-38BA-448D-9895-A1AFBC9E97CA}" destId="{433DE512-2E0F-4DF2-B90A-90F9549F987C}" srcOrd="0" destOrd="0" presId="urn:microsoft.com/office/officeart/2005/8/layout/orgChart1"/>
    <dgm:cxn modelId="{B214A2AA-976C-4FC4-8E1F-655052AF77D7}" type="presOf" srcId="{AAFD1D32-9D11-409D-ACCA-6E19EA055D91}" destId="{15D557D1-9499-4829-A9CB-C64B8E712B19}" srcOrd="0" destOrd="0" presId="urn:microsoft.com/office/officeart/2005/8/layout/orgChart1"/>
    <dgm:cxn modelId="{D1DA172E-A5AF-4613-92BB-2B257825FDE9}" type="presOf" srcId="{A2636C0F-39E3-4860-A3AB-BB974C5623DE}" destId="{150225BA-841F-47AA-A459-E7CACA6D442B}" srcOrd="0" destOrd="0" presId="urn:microsoft.com/office/officeart/2005/8/layout/orgChart1"/>
    <dgm:cxn modelId="{EEE0BF0A-4E8B-4798-9B06-568D85051373}" type="presOf" srcId="{2FE18FFE-D081-487A-8714-947C922E8239}" destId="{77C9CBEC-F451-4CE7-9007-46647ECBF319}" srcOrd="0" destOrd="0" presId="urn:microsoft.com/office/officeart/2005/8/layout/orgChart1"/>
    <dgm:cxn modelId="{5C3431A2-681B-408D-A74F-D3BD9FDCF28B}" type="presOf" srcId="{902B8984-97F0-41E1-9BF9-2A799C4E3BC5}" destId="{93635D39-32E6-4523-A721-4B6AFE7164A7}" srcOrd="0" destOrd="0" presId="urn:microsoft.com/office/officeart/2005/8/layout/orgChart1"/>
    <dgm:cxn modelId="{3C48C81B-EE53-49BC-9857-5C9DE3F8AA1D}" srcId="{68D7FF27-CE8F-4170-A8E3-8F9487E2754C}" destId="{09A5ED2A-8A79-495C-B5FE-5943B24E39F0}" srcOrd="0" destOrd="0" parTransId="{3A296A45-6C83-4381-81D4-6A1277B6E1CA}" sibTransId="{98B98882-5D3C-4E74-A955-C56967699DD9}"/>
    <dgm:cxn modelId="{29C46534-02BB-41E0-9A57-C3D82FAB009D}" srcId="{61736187-FF53-4AB6-99BD-F9C30889EEC7}" destId="{1EF1B096-3A30-41B4-B011-658AFC005419}" srcOrd="1" destOrd="0" parTransId="{19CC8674-E582-4B7A-BD81-EBAE5F3F1A75}" sibTransId="{2D30D2A9-DCC3-4D41-A7CE-60C19FF5A0AC}"/>
    <dgm:cxn modelId="{AFFBDCB2-3475-4AD6-BDB0-55D42EE35FC7}" srcId="{09A5ED2A-8A79-495C-B5FE-5943B24E39F0}" destId="{A2636C0F-39E3-4860-A3AB-BB974C5623DE}" srcOrd="3" destOrd="0" parTransId="{1FC32028-D4D7-4993-9E3D-3152121E3032}" sibTransId="{09EBD1C5-ED94-4FB6-8066-FD2E786EBAD3}"/>
    <dgm:cxn modelId="{3B0F3E37-4384-483E-8402-3EAFC64D0759}" type="presOf" srcId="{68D7FF27-CE8F-4170-A8E3-8F9487E2754C}" destId="{BE5D9460-8EC7-48F2-A63E-D6D2AF634ECD}" srcOrd="1" destOrd="0" presId="urn:microsoft.com/office/officeart/2005/8/layout/orgChart1"/>
    <dgm:cxn modelId="{74584CF9-E4D3-4B3E-91D2-E4AA061088FF}" type="presOf" srcId="{68D7FF27-CE8F-4170-A8E3-8F9487E2754C}" destId="{33862776-FA71-4E70-9582-EF3715A3CD1A}" srcOrd="0" destOrd="0" presId="urn:microsoft.com/office/officeart/2005/8/layout/orgChart1"/>
    <dgm:cxn modelId="{E0D168A5-E135-4408-8765-79BCF1B2273F}" type="presOf" srcId="{D037365E-39E5-47D5-AC04-6768426EC322}" destId="{741DE271-B768-44C4-BADD-35563D27CCF5}" srcOrd="1" destOrd="0" presId="urn:microsoft.com/office/officeart/2005/8/layout/orgChart1"/>
    <dgm:cxn modelId="{6DAF8A1F-B263-4599-A0DE-8A0C30850323}" type="presOf" srcId="{5863EF06-42C3-4274-AE5E-1DFCD1719CC3}" destId="{9C6A90D6-21E4-4F37-805A-CAB3F8F4E5F3}" srcOrd="1" destOrd="0" presId="urn:microsoft.com/office/officeart/2005/8/layout/orgChart1"/>
    <dgm:cxn modelId="{62F6BEEB-E645-4015-9686-42F0EFAC30E4}" srcId="{09A5ED2A-8A79-495C-B5FE-5943B24E39F0}" destId="{93C8A693-9BAA-46EA-92F6-CDFA8F485FEE}" srcOrd="1" destOrd="0" parTransId="{87ECC724-FA82-4437-86BC-9F786CBB2A18}" sibTransId="{70A2F5EA-37F1-43CE-AC42-97C461423B8A}"/>
    <dgm:cxn modelId="{A44998D0-CB2C-44D6-A1B0-22A7A22C6A88}" type="presOf" srcId="{4CC851E7-3541-4E11-980C-D9C4733D6ACB}" destId="{0B8F9505-A765-44B7-9DFE-3362683AA4D1}" srcOrd="0" destOrd="0" presId="urn:microsoft.com/office/officeart/2005/8/layout/orgChart1"/>
    <dgm:cxn modelId="{4F60532A-3D0E-41D6-84B3-604E88430872}" type="presOf" srcId="{2FE18FFE-D081-487A-8714-947C922E8239}" destId="{4F369E03-4210-4F36-BCEC-58AE32C223E4}" srcOrd="1" destOrd="0" presId="urn:microsoft.com/office/officeart/2005/8/layout/orgChart1"/>
    <dgm:cxn modelId="{1DD58C2B-48F8-427E-A498-C95E5B39CA99}" type="presOf" srcId="{61736187-FF53-4AB6-99BD-F9C30889EEC7}" destId="{4C618B8B-425D-4459-8327-7B205DD7D8E9}" srcOrd="0" destOrd="0" presId="urn:microsoft.com/office/officeart/2005/8/layout/orgChart1"/>
    <dgm:cxn modelId="{B001FA8C-A078-4E11-9243-D409684B16C2}" type="presOf" srcId="{490AF303-7627-46DB-996B-A87F91B749A3}" destId="{9854AF71-C81E-4393-B5C1-8C2A5CA2B258}" srcOrd="0" destOrd="0" presId="urn:microsoft.com/office/officeart/2005/8/layout/orgChart1"/>
    <dgm:cxn modelId="{B4808AF4-0699-4C16-B7E4-C21826B962B8}" type="presParOf" srcId="{597970BF-45A1-4D02-8E6F-203D67F92DC2}" destId="{03CA0876-D626-4C9C-AFCF-E41C592DB1B1}" srcOrd="0" destOrd="0" presId="urn:microsoft.com/office/officeart/2005/8/layout/orgChart1"/>
    <dgm:cxn modelId="{17D12AEE-F6AD-4E91-AF3D-DD7E8D3A0C8F}" type="presParOf" srcId="{03CA0876-D626-4C9C-AFCF-E41C592DB1B1}" destId="{02347D6C-87DF-4869-8D48-988A2A368379}" srcOrd="0" destOrd="0" presId="urn:microsoft.com/office/officeart/2005/8/layout/orgChart1"/>
    <dgm:cxn modelId="{246C2FEC-4C64-44B8-8EE8-034B24EF9610}" type="presParOf" srcId="{02347D6C-87DF-4869-8D48-988A2A368379}" destId="{33862776-FA71-4E70-9582-EF3715A3CD1A}" srcOrd="0" destOrd="0" presId="urn:microsoft.com/office/officeart/2005/8/layout/orgChart1"/>
    <dgm:cxn modelId="{833F14B5-06F2-4A57-8899-9CAB0CACAED1}" type="presParOf" srcId="{02347D6C-87DF-4869-8D48-988A2A368379}" destId="{BE5D9460-8EC7-48F2-A63E-D6D2AF634ECD}" srcOrd="1" destOrd="0" presId="urn:microsoft.com/office/officeart/2005/8/layout/orgChart1"/>
    <dgm:cxn modelId="{07DCFEB4-0A81-4229-9923-C750C128024C}" type="presParOf" srcId="{03CA0876-D626-4C9C-AFCF-E41C592DB1B1}" destId="{2E17C5BB-60F3-48AB-92F2-718FC95CFB9A}" srcOrd="1" destOrd="0" presId="urn:microsoft.com/office/officeart/2005/8/layout/orgChart1"/>
    <dgm:cxn modelId="{81571A71-9AF6-4063-BD87-1CE4BA535A3F}" type="presParOf" srcId="{2E17C5BB-60F3-48AB-92F2-718FC95CFB9A}" destId="{678C5F11-2AF2-4D62-929E-7656DF75E45B}" srcOrd="0" destOrd="0" presId="urn:microsoft.com/office/officeart/2005/8/layout/orgChart1"/>
    <dgm:cxn modelId="{9B195C1C-C892-46CA-8FD8-2667459FB995}" type="presParOf" srcId="{2E17C5BB-60F3-48AB-92F2-718FC95CFB9A}" destId="{B771FE0D-4FBF-4C41-93D1-129AAAF9A4E2}" srcOrd="1" destOrd="0" presId="urn:microsoft.com/office/officeart/2005/8/layout/orgChart1"/>
    <dgm:cxn modelId="{EC7034AA-BCA6-4403-990D-F05E4BA98763}" type="presParOf" srcId="{B771FE0D-4FBF-4C41-93D1-129AAAF9A4E2}" destId="{57ECDA94-55BB-4D9D-927D-B58FB6349512}" srcOrd="0" destOrd="0" presId="urn:microsoft.com/office/officeart/2005/8/layout/orgChart1"/>
    <dgm:cxn modelId="{1D523D3D-FFD0-4857-B425-3CB262DDD99F}" type="presParOf" srcId="{57ECDA94-55BB-4D9D-927D-B58FB6349512}" destId="{16EDB65F-2B2E-48CA-8181-D9DB990DEBB9}" srcOrd="0" destOrd="0" presId="urn:microsoft.com/office/officeart/2005/8/layout/orgChart1"/>
    <dgm:cxn modelId="{0A3E6BCA-C3C6-49A3-BE62-92E8DCFFF08D}" type="presParOf" srcId="{57ECDA94-55BB-4D9D-927D-B58FB6349512}" destId="{356F9103-4FFC-40AD-8ADE-7726955A564D}" srcOrd="1" destOrd="0" presId="urn:microsoft.com/office/officeart/2005/8/layout/orgChart1"/>
    <dgm:cxn modelId="{C79B0166-561E-4AD7-B12D-A3FD45FFB694}" type="presParOf" srcId="{B771FE0D-4FBF-4C41-93D1-129AAAF9A4E2}" destId="{AC7787F1-5C41-4B50-A901-26469A266B16}" srcOrd="1" destOrd="0" presId="urn:microsoft.com/office/officeart/2005/8/layout/orgChart1"/>
    <dgm:cxn modelId="{79DBF36F-BAAF-4C99-B53C-C4D5B5ABE418}" type="presParOf" srcId="{AC7787F1-5C41-4B50-A901-26469A266B16}" destId="{9016A7B1-1659-4CC0-89B8-855C7670AC96}" srcOrd="0" destOrd="0" presId="urn:microsoft.com/office/officeart/2005/8/layout/orgChart1"/>
    <dgm:cxn modelId="{64500022-37C5-44F8-BB1A-DDDBEE1F03EF}" type="presParOf" srcId="{AC7787F1-5C41-4B50-A901-26469A266B16}" destId="{59D1CA49-B0C7-4E0B-AEC4-703971631FC5}" srcOrd="1" destOrd="0" presId="urn:microsoft.com/office/officeart/2005/8/layout/orgChart1"/>
    <dgm:cxn modelId="{82AA561F-15C1-4696-8DA7-7CF6834F080E}" type="presParOf" srcId="{59D1CA49-B0C7-4E0B-AEC4-703971631FC5}" destId="{F57C0E07-58E2-4C75-8946-78275B3ED49E}" srcOrd="0" destOrd="0" presId="urn:microsoft.com/office/officeart/2005/8/layout/orgChart1"/>
    <dgm:cxn modelId="{B33BF145-A19E-415F-B5DA-314E69A06904}" type="presParOf" srcId="{F57C0E07-58E2-4C75-8946-78275B3ED49E}" destId="{CAEE0F0C-3574-4EAA-8B43-A4A601D4CC8F}" srcOrd="0" destOrd="0" presId="urn:microsoft.com/office/officeart/2005/8/layout/orgChart1"/>
    <dgm:cxn modelId="{22955C1F-C3FB-4139-B317-B7BFEEA79598}" type="presParOf" srcId="{F57C0E07-58E2-4C75-8946-78275B3ED49E}" destId="{CE5443CD-540E-42F6-A443-B8226EDDB3AC}" srcOrd="1" destOrd="0" presId="urn:microsoft.com/office/officeart/2005/8/layout/orgChart1"/>
    <dgm:cxn modelId="{BD8E7FE6-B9A3-4C06-8A34-88E91DE29995}" type="presParOf" srcId="{59D1CA49-B0C7-4E0B-AEC4-703971631FC5}" destId="{F01D838B-9D5B-411D-ACF3-BB0EC3F40116}" srcOrd="1" destOrd="0" presId="urn:microsoft.com/office/officeart/2005/8/layout/orgChart1"/>
    <dgm:cxn modelId="{95D0F606-8B28-4CF7-ADF0-6694E79A8BE9}" type="presParOf" srcId="{59D1CA49-B0C7-4E0B-AEC4-703971631FC5}" destId="{BF2C24F0-1322-4841-B9D9-CE9E6B150B1B}" srcOrd="2" destOrd="0" presId="urn:microsoft.com/office/officeart/2005/8/layout/orgChart1"/>
    <dgm:cxn modelId="{BF1F8F49-515B-4E14-B1CF-995A31576BB0}" type="presParOf" srcId="{AC7787F1-5C41-4B50-A901-26469A266B16}" destId="{E5818964-A4B8-4F72-B4D0-87312407055F}" srcOrd="2" destOrd="0" presId="urn:microsoft.com/office/officeart/2005/8/layout/orgChart1"/>
    <dgm:cxn modelId="{41EE8C7F-9780-4FA6-BB66-7928C727033F}" type="presParOf" srcId="{AC7787F1-5C41-4B50-A901-26469A266B16}" destId="{35B6F42E-7A81-4A26-9EFE-1A31BA532393}" srcOrd="3" destOrd="0" presId="urn:microsoft.com/office/officeart/2005/8/layout/orgChart1"/>
    <dgm:cxn modelId="{0D637488-7D34-4073-90D5-EDDEF3D096DF}" type="presParOf" srcId="{35B6F42E-7A81-4A26-9EFE-1A31BA532393}" destId="{E6D50DDD-C475-4430-8CB7-6D46A2FDAF4E}" srcOrd="0" destOrd="0" presId="urn:microsoft.com/office/officeart/2005/8/layout/orgChart1"/>
    <dgm:cxn modelId="{2911907E-3634-4FAA-8F81-135553461AFC}" type="presParOf" srcId="{E6D50DDD-C475-4430-8CB7-6D46A2FDAF4E}" destId="{579838DC-968D-4123-B55E-8B2A896F0F1C}" srcOrd="0" destOrd="0" presId="urn:microsoft.com/office/officeart/2005/8/layout/orgChart1"/>
    <dgm:cxn modelId="{591910A1-359A-435A-B58C-957ED52D178B}" type="presParOf" srcId="{E6D50DDD-C475-4430-8CB7-6D46A2FDAF4E}" destId="{31D74EB9-0245-4BA7-AF23-6A7573B7622C}" srcOrd="1" destOrd="0" presId="urn:microsoft.com/office/officeart/2005/8/layout/orgChart1"/>
    <dgm:cxn modelId="{3A837D17-4CD2-48C0-8D60-9CF6DA3F6933}" type="presParOf" srcId="{35B6F42E-7A81-4A26-9EFE-1A31BA532393}" destId="{FE10BC8C-C567-4FE8-9760-3796C65F34E8}" srcOrd="1" destOrd="0" presId="urn:microsoft.com/office/officeart/2005/8/layout/orgChart1"/>
    <dgm:cxn modelId="{5ED3D803-E5DA-4B64-A209-2B9B3A9C61BF}" type="presParOf" srcId="{35B6F42E-7A81-4A26-9EFE-1A31BA532393}" destId="{F47951EC-86F6-41EC-AFE6-5AD4F070125A}" srcOrd="2" destOrd="0" presId="urn:microsoft.com/office/officeart/2005/8/layout/orgChart1"/>
    <dgm:cxn modelId="{F4F04CFD-A325-4DCB-A682-38FA3E5A8700}" type="presParOf" srcId="{AC7787F1-5C41-4B50-A901-26469A266B16}" destId="{4D30EA28-EEE7-4B69-9319-76B9678368C1}" srcOrd="4" destOrd="0" presId="urn:microsoft.com/office/officeart/2005/8/layout/orgChart1"/>
    <dgm:cxn modelId="{8ADA7702-8119-4BCD-B1E1-083020529046}" type="presParOf" srcId="{AC7787F1-5C41-4B50-A901-26469A266B16}" destId="{6C30A19E-F9DC-4D71-9F35-BCE6356D901E}" srcOrd="5" destOrd="0" presId="urn:microsoft.com/office/officeart/2005/8/layout/orgChart1"/>
    <dgm:cxn modelId="{92B3A8E9-D8C4-4AFA-BCB8-ED70FB90CBAF}" type="presParOf" srcId="{6C30A19E-F9DC-4D71-9F35-BCE6356D901E}" destId="{F0B92718-3BA5-4B09-AE60-D919E86DB6C0}" srcOrd="0" destOrd="0" presId="urn:microsoft.com/office/officeart/2005/8/layout/orgChart1"/>
    <dgm:cxn modelId="{10394325-B95E-48BE-8212-A67FB45DDB9C}" type="presParOf" srcId="{F0B92718-3BA5-4B09-AE60-D919E86DB6C0}" destId="{EBB82E05-E2ED-41DE-9EAC-30941CA93B44}" srcOrd="0" destOrd="0" presId="urn:microsoft.com/office/officeart/2005/8/layout/orgChart1"/>
    <dgm:cxn modelId="{735F6FAA-6508-451B-BB41-EA3BB6653646}" type="presParOf" srcId="{F0B92718-3BA5-4B09-AE60-D919E86DB6C0}" destId="{F421557A-BF09-43B8-8BBD-FA614FABCDD2}" srcOrd="1" destOrd="0" presId="urn:microsoft.com/office/officeart/2005/8/layout/orgChart1"/>
    <dgm:cxn modelId="{D20C8A95-8095-4AA0-8F86-3EC8AE875B44}" type="presParOf" srcId="{6C30A19E-F9DC-4D71-9F35-BCE6356D901E}" destId="{14F439D2-6085-40C4-B5C3-77AAC67ECDF5}" srcOrd="1" destOrd="0" presId="urn:microsoft.com/office/officeart/2005/8/layout/orgChart1"/>
    <dgm:cxn modelId="{D16F7AE4-89CC-4FE3-853E-532D446E0B2E}" type="presParOf" srcId="{6C30A19E-F9DC-4D71-9F35-BCE6356D901E}" destId="{F4335BFD-0A11-483C-92E1-834C7EFFCEC2}" srcOrd="2" destOrd="0" presId="urn:microsoft.com/office/officeart/2005/8/layout/orgChart1"/>
    <dgm:cxn modelId="{15206D86-9C40-43B6-B119-CD8887F792AB}" type="presParOf" srcId="{AC7787F1-5C41-4B50-A901-26469A266B16}" destId="{86512A26-00CA-4DE5-AD60-20C6986E38B3}" srcOrd="6" destOrd="0" presId="urn:microsoft.com/office/officeart/2005/8/layout/orgChart1"/>
    <dgm:cxn modelId="{5DDA2D97-3B4C-4480-A05E-65B7FED9D115}" type="presParOf" srcId="{AC7787F1-5C41-4B50-A901-26469A266B16}" destId="{8FD627B4-2421-419B-85ED-1559B1D66DEE}" srcOrd="7" destOrd="0" presId="urn:microsoft.com/office/officeart/2005/8/layout/orgChart1"/>
    <dgm:cxn modelId="{C6E01C10-09B6-4A58-A263-9967C78C0062}" type="presParOf" srcId="{8FD627B4-2421-419B-85ED-1559B1D66DEE}" destId="{1D473CA0-0564-4B32-BC19-2C0823A9078E}" srcOrd="0" destOrd="0" presId="urn:microsoft.com/office/officeart/2005/8/layout/orgChart1"/>
    <dgm:cxn modelId="{CD52FC45-BBD1-4841-9D47-6E6D3545BA8B}" type="presParOf" srcId="{1D473CA0-0564-4B32-BC19-2C0823A9078E}" destId="{150225BA-841F-47AA-A459-E7CACA6D442B}" srcOrd="0" destOrd="0" presId="urn:microsoft.com/office/officeart/2005/8/layout/orgChart1"/>
    <dgm:cxn modelId="{C13F0E27-0214-4B42-8652-8D728B38DE94}" type="presParOf" srcId="{1D473CA0-0564-4B32-BC19-2C0823A9078E}" destId="{FA3DE3C7-27C1-4C6B-9532-1FB00D5572C4}" srcOrd="1" destOrd="0" presId="urn:microsoft.com/office/officeart/2005/8/layout/orgChart1"/>
    <dgm:cxn modelId="{A501BE37-DC87-4D68-B9E4-1E09EA47584D}" type="presParOf" srcId="{8FD627B4-2421-419B-85ED-1559B1D66DEE}" destId="{E32D17DF-4206-4048-A4F3-17EB3F82C8AA}" srcOrd="1" destOrd="0" presId="urn:microsoft.com/office/officeart/2005/8/layout/orgChart1"/>
    <dgm:cxn modelId="{58DA3FE5-99EE-4C60-9CFD-F3F594261C63}" type="presParOf" srcId="{8FD627B4-2421-419B-85ED-1559B1D66DEE}" destId="{97600C18-6872-4B6A-9134-B23553F91812}" srcOrd="2" destOrd="0" presId="urn:microsoft.com/office/officeart/2005/8/layout/orgChart1"/>
    <dgm:cxn modelId="{72CAE330-E326-4A94-895A-0544E1490ABC}" type="presParOf" srcId="{B771FE0D-4FBF-4C41-93D1-129AAAF9A4E2}" destId="{57A60833-25D3-4BB3-9E86-9D9E87A51FAF}" srcOrd="2" destOrd="0" presId="urn:microsoft.com/office/officeart/2005/8/layout/orgChart1"/>
    <dgm:cxn modelId="{E01C1A10-99B6-4A92-A241-67A8C3D36B01}" type="presParOf" srcId="{2E17C5BB-60F3-48AB-92F2-718FC95CFB9A}" destId="{6B4D662C-2CCD-4512-AE78-48DC3C8CDA68}" srcOrd="2" destOrd="0" presId="urn:microsoft.com/office/officeart/2005/8/layout/orgChart1"/>
    <dgm:cxn modelId="{CEAE9842-2DAB-4EE4-A8C3-4F35D6B1B928}" type="presParOf" srcId="{2E17C5BB-60F3-48AB-92F2-718FC95CFB9A}" destId="{09DC4932-67DF-4FF2-A6B1-B459A6E2AAFA}" srcOrd="3" destOrd="0" presId="urn:microsoft.com/office/officeart/2005/8/layout/orgChart1"/>
    <dgm:cxn modelId="{5319CF13-93D8-4D4F-966A-0207ED84830A}" type="presParOf" srcId="{09DC4932-67DF-4FF2-A6B1-B459A6E2AAFA}" destId="{82CE2CA4-430C-4038-B2F8-9B74A62DC8CA}" srcOrd="0" destOrd="0" presId="urn:microsoft.com/office/officeart/2005/8/layout/orgChart1"/>
    <dgm:cxn modelId="{614692AD-D765-4711-819E-C085E45F5009}" type="presParOf" srcId="{82CE2CA4-430C-4038-B2F8-9B74A62DC8CA}" destId="{433DE512-2E0F-4DF2-B90A-90F9549F987C}" srcOrd="0" destOrd="0" presId="urn:microsoft.com/office/officeart/2005/8/layout/orgChart1"/>
    <dgm:cxn modelId="{C570CF4E-8796-4C18-939F-3D8EFFC319CA}" type="presParOf" srcId="{82CE2CA4-430C-4038-B2F8-9B74A62DC8CA}" destId="{571E9FD5-EFA8-49CC-BF2E-6F94B6D609FC}" srcOrd="1" destOrd="0" presId="urn:microsoft.com/office/officeart/2005/8/layout/orgChart1"/>
    <dgm:cxn modelId="{719FEC1C-1DE1-4E3B-951D-0CCA57B7F6CE}" type="presParOf" srcId="{09DC4932-67DF-4FF2-A6B1-B459A6E2AAFA}" destId="{78B540C2-A7C9-4C73-99A5-067D15E14CC4}" srcOrd="1" destOrd="0" presId="urn:microsoft.com/office/officeart/2005/8/layout/orgChart1"/>
    <dgm:cxn modelId="{B16CD388-7DDF-4406-9153-65CC2BF95A99}" type="presParOf" srcId="{78B540C2-A7C9-4C73-99A5-067D15E14CC4}" destId="{93635D39-32E6-4523-A721-4B6AFE7164A7}" srcOrd="0" destOrd="0" presId="urn:microsoft.com/office/officeart/2005/8/layout/orgChart1"/>
    <dgm:cxn modelId="{34652088-2F33-48C2-9757-6FCFCB894CE8}" type="presParOf" srcId="{78B540C2-A7C9-4C73-99A5-067D15E14CC4}" destId="{26BF4D58-E99E-475D-828D-46CA5A04A8C5}" srcOrd="1" destOrd="0" presId="urn:microsoft.com/office/officeart/2005/8/layout/orgChart1"/>
    <dgm:cxn modelId="{6C44BBFE-97BA-4338-B58E-A1850F6346FF}" type="presParOf" srcId="{26BF4D58-E99E-475D-828D-46CA5A04A8C5}" destId="{184E7C49-67B2-4C3D-A4E2-027EEDD4B51A}" srcOrd="0" destOrd="0" presId="urn:microsoft.com/office/officeart/2005/8/layout/orgChart1"/>
    <dgm:cxn modelId="{0BA44FC4-8F1B-47C7-9BAA-39A92FD53E3F}" type="presParOf" srcId="{184E7C49-67B2-4C3D-A4E2-027EEDD4B51A}" destId="{0B8F9505-A765-44B7-9DFE-3362683AA4D1}" srcOrd="0" destOrd="0" presId="urn:microsoft.com/office/officeart/2005/8/layout/orgChart1"/>
    <dgm:cxn modelId="{3DC020A1-5F2A-481D-A780-FC8F71751F8A}" type="presParOf" srcId="{184E7C49-67B2-4C3D-A4E2-027EEDD4B51A}" destId="{37DA6764-63E6-4794-8D1A-6891316AE628}" srcOrd="1" destOrd="0" presId="urn:microsoft.com/office/officeart/2005/8/layout/orgChart1"/>
    <dgm:cxn modelId="{44613E33-2C33-4B19-A1F5-9199B2D0672D}" type="presParOf" srcId="{26BF4D58-E99E-475D-828D-46CA5A04A8C5}" destId="{AA883821-753B-42B7-9D32-8F0D5C3DB58D}" srcOrd="1" destOrd="0" presId="urn:microsoft.com/office/officeart/2005/8/layout/orgChart1"/>
    <dgm:cxn modelId="{19FD5FEA-6237-4C33-92AC-5FCBF0B8EF3C}" type="presParOf" srcId="{26BF4D58-E99E-475D-828D-46CA5A04A8C5}" destId="{1ECAA3E0-DC17-48FC-B082-B86ACCB21025}" srcOrd="2" destOrd="0" presId="urn:microsoft.com/office/officeart/2005/8/layout/orgChart1"/>
    <dgm:cxn modelId="{AE5D6555-5EF2-41C8-B62A-F7FA90E58358}" type="presParOf" srcId="{78B540C2-A7C9-4C73-99A5-067D15E14CC4}" destId="{B19B619C-D642-45D0-B968-C5893A722D5B}" srcOrd="2" destOrd="0" presId="urn:microsoft.com/office/officeart/2005/8/layout/orgChart1"/>
    <dgm:cxn modelId="{6F04BDC0-EE51-4DE0-A1CD-FAE8ED6EBA7B}" type="presParOf" srcId="{78B540C2-A7C9-4C73-99A5-067D15E14CC4}" destId="{55607FD6-BF7D-42BE-84A7-3C9B7F289E2E}" srcOrd="3" destOrd="0" presId="urn:microsoft.com/office/officeart/2005/8/layout/orgChart1"/>
    <dgm:cxn modelId="{E8156386-D77F-4349-BC47-F758B23B8CCA}" type="presParOf" srcId="{55607FD6-BF7D-42BE-84A7-3C9B7F289E2E}" destId="{6DC7BE8B-1E46-43A2-93FB-3CA10AF99527}" srcOrd="0" destOrd="0" presId="urn:microsoft.com/office/officeart/2005/8/layout/orgChart1"/>
    <dgm:cxn modelId="{9A671364-896C-4B4B-A232-C6BB4603E0D4}" type="presParOf" srcId="{6DC7BE8B-1E46-43A2-93FB-3CA10AF99527}" destId="{77C9CBEC-F451-4CE7-9007-46647ECBF319}" srcOrd="0" destOrd="0" presId="urn:microsoft.com/office/officeart/2005/8/layout/orgChart1"/>
    <dgm:cxn modelId="{9A18E769-C6B6-463C-BBE5-0E72E7EF4BFD}" type="presParOf" srcId="{6DC7BE8B-1E46-43A2-93FB-3CA10AF99527}" destId="{4F369E03-4210-4F36-BCEC-58AE32C223E4}" srcOrd="1" destOrd="0" presId="urn:microsoft.com/office/officeart/2005/8/layout/orgChart1"/>
    <dgm:cxn modelId="{283BC4FE-4785-4801-B525-2A33420800C5}" type="presParOf" srcId="{55607FD6-BF7D-42BE-84A7-3C9B7F289E2E}" destId="{FB152DF5-AC2F-40E0-958E-0E5E42D2DB46}" srcOrd="1" destOrd="0" presId="urn:microsoft.com/office/officeart/2005/8/layout/orgChart1"/>
    <dgm:cxn modelId="{BC487AC9-96A5-4176-BB10-969A265C8BF6}" type="presParOf" srcId="{55607FD6-BF7D-42BE-84A7-3C9B7F289E2E}" destId="{89021598-2A0F-4813-8E50-B2917FB1F813}" srcOrd="2" destOrd="0" presId="urn:microsoft.com/office/officeart/2005/8/layout/orgChart1"/>
    <dgm:cxn modelId="{B9CD9E6F-F80D-4E82-895A-A1BE4442D486}" type="presParOf" srcId="{78B540C2-A7C9-4C73-99A5-067D15E14CC4}" destId="{8DF210E7-A143-4478-BB49-97E9CD2195EC}" srcOrd="4" destOrd="0" presId="urn:microsoft.com/office/officeart/2005/8/layout/orgChart1"/>
    <dgm:cxn modelId="{F5A09ACC-B7A4-486F-B84D-D9646E215F7E}" type="presParOf" srcId="{78B540C2-A7C9-4C73-99A5-067D15E14CC4}" destId="{389CF01B-DF4C-4A12-8B18-42FC6C20A16C}" srcOrd="5" destOrd="0" presId="urn:microsoft.com/office/officeart/2005/8/layout/orgChart1"/>
    <dgm:cxn modelId="{2CEEF8EF-1508-47EE-8825-348E2BD49D0F}" type="presParOf" srcId="{389CF01B-DF4C-4A12-8B18-42FC6C20A16C}" destId="{473C09AF-6E3F-40A9-A81D-C5B680CD1F1A}" srcOrd="0" destOrd="0" presId="urn:microsoft.com/office/officeart/2005/8/layout/orgChart1"/>
    <dgm:cxn modelId="{0A81858D-4ED1-450D-968E-873FEF775497}" type="presParOf" srcId="{473C09AF-6E3F-40A9-A81D-C5B680CD1F1A}" destId="{56C3E1D8-CFFD-4F3A-BEE9-652A499C1D3D}" srcOrd="0" destOrd="0" presId="urn:microsoft.com/office/officeart/2005/8/layout/orgChart1"/>
    <dgm:cxn modelId="{13C579DB-8803-4E01-B349-701F6919C6F8}" type="presParOf" srcId="{473C09AF-6E3F-40A9-A81D-C5B680CD1F1A}" destId="{741DE271-B768-44C4-BADD-35563D27CCF5}" srcOrd="1" destOrd="0" presId="urn:microsoft.com/office/officeart/2005/8/layout/orgChart1"/>
    <dgm:cxn modelId="{F512D5EB-683C-41DB-A7A1-47511AE9BCA1}" type="presParOf" srcId="{389CF01B-DF4C-4A12-8B18-42FC6C20A16C}" destId="{1D167463-DF62-4378-A52F-227F1F899CA9}" srcOrd="1" destOrd="0" presId="urn:microsoft.com/office/officeart/2005/8/layout/orgChart1"/>
    <dgm:cxn modelId="{8143BCCE-35F7-48AA-9C31-A6FB018ABDC3}" type="presParOf" srcId="{389CF01B-DF4C-4A12-8B18-42FC6C20A16C}" destId="{56C7992E-7CB6-4A3E-8471-0E1D0F1EA78E}" srcOrd="2" destOrd="0" presId="urn:microsoft.com/office/officeart/2005/8/layout/orgChart1"/>
    <dgm:cxn modelId="{90AFA322-F16D-46E4-AE98-A2A02CC82F98}" type="presParOf" srcId="{78B540C2-A7C9-4C73-99A5-067D15E14CC4}" destId="{3DE23BB1-5777-4975-921B-65B6461E7E00}" srcOrd="6" destOrd="0" presId="urn:microsoft.com/office/officeart/2005/8/layout/orgChart1"/>
    <dgm:cxn modelId="{9C67EC7B-DF7E-46D5-943C-1E0F91039A58}" type="presParOf" srcId="{78B540C2-A7C9-4C73-99A5-067D15E14CC4}" destId="{B77B28EB-5E27-4E96-9B07-6EFFA177C9DD}" srcOrd="7" destOrd="0" presId="urn:microsoft.com/office/officeart/2005/8/layout/orgChart1"/>
    <dgm:cxn modelId="{CB2E3A46-590E-48FF-9A80-A97810C3DB7C}" type="presParOf" srcId="{B77B28EB-5E27-4E96-9B07-6EFFA177C9DD}" destId="{4FB3795A-9118-4896-8EA1-25757ADF2935}" srcOrd="0" destOrd="0" presId="urn:microsoft.com/office/officeart/2005/8/layout/orgChart1"/>
    <dgm:cxn modelId="{EEEC9B10-4351-4D52-96E6-C340C6A1D184}" type="presParOf" srcId="{4FB3795A-9118-4896-8EA1-25757ADF2935}" destId="{9854AF71-C81E-4393-B5C1-8C2A5CA2B258}" srcOrd="0" destOrd="0" presId="urn:microsoft.com/office/officeart/2005/8/layout/orgChart1"/>
    <dgm:cxn modelId="{1A0C8B70-D70C-430D-AB39-FD8CE2BA047A}" type="presParOf" srcId="{4FB3795A-9118-4896-8EA1-25757ADF2935}" destId="{B1A5D171-87F6-4843-8CD7-7CB9CFBE4E1A}" srcOrd="1" destOrd="0" presId="urn:microsoft.com/office/officeart/2005/8/layout/orgChart1"/>
    <dgm:cxn modelId="{183CA683-A273-4B5E-894E-575393497D15}" type="presParOf" srcId="{B77B28EB-5E27-4E96-9B07-6EFFA177C9DD}" destId="{7D4865D4-0AE3-4E03-8DD6-E51C1004AD91}" srcOrd="1" destOrd="0" presId="urn:microsoft.com/office/officeart/2005/8/layout/orgChart1"/>
    <dgm:cxn modelId="{3232B369-FC21-4C73-8D64-F3D4208E090E}" type="presParOf" srcId="{B77B28EB-5E27-4E96-9B07-6EFFA177C9DD}" destId="{3657A64F-F49D-4B20-A0A5-9AA3DF119E5F}" srcOrd="2" destOrd="0" presId="urn:microsoft.com/office/officeart/2005/8/layout/orgChart1"/>
    <dgm:cxn modelId="{4E2C09DD-0A99-49A3-AED8-678A9C4B91D6}" type="presParOf" srcId="{09DC4932-67DF-4FF2-A6B1-B459A6E2AAFA}" destId="{7E2924D8-F4F9-4BB4-B1D2-96F8A438DC3E}" srcOrd="2" destOrd="0" presId="urn:microsoft.com/office/officeart/2005/8/layout/orgChart1"/>
    <dgm:cxn modelId="{C469E58B-B579-4C60-8D57-5F94B714C3DB}" type="presParOf" srcId="{2E17C5BB-60F3-48AB-92F2-718FC95CFB9A}" destId="{7000F61C-DBB5-4487-AFFE-919063220CA2}" srcOrd="4" destOrd="0" presId="urn:microsoft.com/office/officeart/2005/8/layout/orgChart1"/>
    <dgm:cxn modelId="{A17792E4-5161-425B-89F9-EC5ECCA9B58B}" type="presParOf" srcId="{2E17C5BB-60F3-48AB-92F2-718FC95CFB9A}" destId="{8959DD87-A884-4B30-AB47-D44E1397A93C}" srcOrd="5" destOrd="0" presId="urn:microsoft.com/office/officeart/2005/8/layout/orgChart1"/>
    <dgm:cxn modelId="{EFB5C433-BD44-444D-B529-3ECFB5CBDA88}" type="presParOf" srcId="{8959DD87-A884-4B30-AB47-D44E1397A93C}" destId="{7506A675-08EB-46D4-9126-78235F9B7D10}" srcOrd="0" destOrd="0" presId="urn:microsoft.com/office/officeart/2005/8/layout/orgChart1"/>
    <dgm:cxn modelId="{18ED2A3B-5E31-40FB-ABF4-12D7317D08AE}" type="presParOf" srcId="{7506A675-08EB-46D4-9126-78235F9B7D10}" destId="{4C618B8B-425D-4459-8327-7B205DD7D8E9}" srcOrd="0" destOrd="0" presId="urn:microsoft.com/office/officeart/2005/8/layout/orgChart1"/>
    <dgm:cxn modelId="{26E9049A-45E8-40B2-B903-0B47DB390A91}" type="presParOf" srcId="{7506A675-08EB-46D4-9126-78235F9B7D10}" destId="{486081F1-F5EF-43AB-A2F0-672EBA8EBE3E}" srcOrd="1" destOrd="0" presId="urn:microsoft.com/office/officeart/2005/8/layout/orgChart1"/>
    <dgm:cxn modelId="{E5AD9C9F-75A3-43B8-84DB-0A3C22F3B19A}" type="presParOf" srcId="{8959DD87-A884-4B30-AB47-D44E1397A93C}" destId="{FDC833C0-6F1C-4063-B4B9-B0555F9F2B98}" srcOrd="1" destOrd="0" presId="urn:microsoft.com/office/officeart/2005/8/layout/orgChart1"/>
    <dgm:cxn modelId="{3E7D6865-6D13-401C-9D9B-554FDBBC92F8}" type="presParOf" srcId="{FDC833C0-6F1C-4063-B4B9-B0555F9F2B98}" destId="{C343898C-E058-45DA-BC18-25F56D656148}" srcOrd="0" destOrd="0" presId="urn:microsoft.com/office/officeart/2005/8/layout/orgChart1"/>
    <dgm:cxn modelId="{476C6F5B-13E9-4A56-847F-203C82D98971}" type="presParOf" srcId="{FDC833C0-6F1C-4063-B4B9-B0555F9F2B98}" destId="{934283CA-805F-4FCE-AAE3-5D779646501D}" srcOrd="1" destOrd="0" presId="urn:microsoft.com/office/officeart/2005/8/layout/orgChart1"/>
    <dgm:cxn modelId="{F43D0FF2-BE12-4B85-ABB2-43019EB31405}" type="presParOf" srcId="{934283CA-805F-4FCE-AAE3-5D779646501D}" destId="{271B4093-6C6B-4AB2-8B34-2A0CAB0579BF}" srcOrd="0" destOrd="0" presId="urn:microsoft.com/office/officeart/2005/8/layout/orgChart1"/>
    <dgm:cxn modelId="{6B8C4A37-3188-4BBC-843A-1534871FDD7E}" type="presParOf" srcId="{271B4093-6C6B-4AB2-8B34-2A0CAB0579BF}" destId="{15D557D1-9499-4829-A9CB-C64B8E712B19}" srcOrd="0" destOrd="0" presId="urn:microsoft.com/office/officeart/2005/8/layout/orgChart1"/>
    <dgm:cxn modelId="{7F51D685-3946-4292-B2DB-07507661CAA1}" type="presParOf" srcId="{271B4093-6C6B-4AB2-8B34-2A0CAB0579BF}" destId="{7E8C3393-D754-4BAE-8650-A3B963035144}" srcOrd="1" destOrd="0" presId="urn:microsoft.com/office/officeart/2005/8/layout/orgChart1"/>
    <dgm:cxn modelId="{CBBFA009-3C4C-425F-98F8-80C6F57CE331}" type="presParOf" srcId="{934283CA-805F-4FCE-AAE3-5D779646501D}" destId="{97AFFB71-3BDA-4181-8D12-6D44C5BCAE76}" srcOrd="1" destOrd="0" presId="urn:microsoft.com/office/officeart/2005/8/layout/orgChart1"/>
    <dgm:cxn modelId="{17A5A41C-76E5-45E9-8F55-7B531D1D560C}" type="presParOf" srcId="{934283CA-805F-4FCE-AAE3-5D779646501D}" destId="{B6C9ADD1-6CC6-40F3-925D-450562EFC827}" srcOrd="2" destOrd="0" presId="urn:microsoft.com/office/officeart/2005/8/layout/orgChart1"/>
    <dgm:cxn modelId="{66428789-D9EC-4FCE-9F77-1C6CE941F6E4}" type="presParOf" srcId="{FDC833C0-6F1C-4063-B4B9-B0555F9F2B98}" destId="{A26A8515-3BA8-4712-B859-38CDF7E70CE9}" srcOrd="2" destOrd="0" presId="urn:microsoft.com/office/officeart/2005/8/layout/orgChart1"/>
    <dgm:cxn modelId="{D7F0EC3B-15A7-4C4A-9DCA-37D7495CCDF4}" type="presParOf" srcId="{FDC833C0-6F1C-4063-B4B9-B0555F9F2B98}" destId="{29B5271A-0F9B-4829-B0F9-6945989DFE1D}" srcOrd="3" destOrd="0" presId="urn:microsoft.com/office/officeart/2005/8/layout/orgChart1"/>
    <dgm:cxn modelId="{8090B6F0-0EF7-4AB1-BFC7-6D314AEDE77A}" type="presParOf" srcId="{29B5271A-0F9B-4829-B0F9-6945989DFE1D}" destId="{3C7B3FAD-4E76-4F2B-8F4C-7A1B62C9C97D}" srcOrd="0" destOrd="0" presId="urn:microsoft.com/office/officeart/2005/8/layout/orgChart1"/>
    <dgm:cxn modelId="{A9043BF2-440D-4EBE-A09F-0208BE2CF6C1}" type="presParOf" srcId="{3C7B3FAD-4E76-4F2B-8F4C-7A1B62C9C97D}" destId="{3BEA82C3-1B42-4225-9790-9F147930BB37}" srcOrd="0" destOrd="0" presId="urn:microsoft.com/office/officeart/2005/8/layout/orgChart1"/>
    <dgm:cxn modelId="{24E48836-D99A-4DB5-9E4D-57864E2FEFA2}" type="presParOf" srcId="{3C7B3FAD-4E76-4F2B-8F4C-7A1B62C9C97D}" destId="{9AACB2DE-448E-4A29-A390-2137469A4743}" srcOrd="1" destOrd="0" presId="urn:microsoft.com/office/officeart/2005/8/layout/orgChart1"/>
    <dgm:cxn modelId="{E9A7FEAE-B159-41B4-88E8-9D69DE50ECA5}" type="presParOf" srcId="{29B5271A-0F9B-4829-B0F9-6945989DFE1D}" destId="{1D8704D2-C183-4159-A8B4-B5101D06ED2C}" srcOrd="1" destOrd="0" presId="urn:microsoft.com/office/officeart/2005/8/layout/orgChart1"/>
    <dgm:cxn modelId="{8B404DFF-8A4D-4A8E-A1FD-358A99350EE6}" type="presParOf" srcId="{29B5271A-0F9B-4829-B0F9-6945989DFE1D}" destId="{BFFC47DA-C74E-4035-A3C7-56C7CB5D95A4}" srcOrd="2" destOrd="0" presId="urn:microsoft.com/office/officeart/2005/8/layout/orgChart1"/>
    <dgm:cxn modelId="{C4A7930A-4AEF-42A5-9EF7-CE85FF4857FA}" type="presParOf" srcId="{FDC833C0-6F1C-4063-B4B9-B0555F9F2B98}" destId="{ADA89AB8-E89D-4A1D-BEDA-DB72EAFF6F93}" srcOrd="4" destOrd="0" presId="urn:microsoft.com/office/officeart/2005/8/layout/orgChart1"/>
    <dgm:cxn modelId="{16439327-E579-43D1-BDE9-F7ADB7E48313}" type="presParOf" srcId="{FDC833C0-6F1C-4063-B4B9-B0555F9F2B98}" destId="{13F27BA1-D3FF-4419-8BB5-C1ABAEF86717}" srcOrd="5" destOrd="0" presId="urn:microsoft.com/office/officeart/2005/8/layout/orgChart1"/>
    <dgm:cxn modelId="{F9D66D9B-4E86-40AB-838C-C9894316EE86}" type="presParOf" srcId="{13F27BA1-D3FF-4419-8BB5-C1ABAEF86717}" destId="{FD164C31-6756-4B20-8D1D-6416AAEDE116}" srcOrd="0" destOrd="0" presId="urn:microsoft.com/office/officeart/2005/8/layout/orgChart1"/>
    <dgm:cxn modelId="{9964C60D-92CC-4645-80F6-0ACA5C1A97F6}" type="presParOf" srcId="{FD164C31-6756-4B20-8D1D-6416AAEDE116}" destId="{CFFD07F9-5CE6-4609-933C-E69EFD61163C}" srcOrd="0" destOrd="0" presId="urn:microsoft.com/office/officeart/2005/8/layout/orgChart1"/>
    <dgm:cxn modelId="{610FACF1-1670-4BA6-A69D-DF3715C081FD}" type="presParOf" srcId="{FD164C31-6756-4B20-8D1D-6416AAEDE116}" destId="{9C6A90D6-21E4-4F37-805A-CAB3F8F4E5F3}" srcOrd="1" destOrd="0" presId="urn:microsoft.com/office/officeart/2005/8/layout/orgChart1"/>
    <dgm:cxn modelId="{337666E3-B023-4F2C-AE34-1F12E3622151}" type="presParOf" srcId="{13F27BA1-D3FF-4419-8BB5-C1ABAEF86717}" destId="{AEC484FB-8480-411E-A420-F8A8997B0F8C}" srcOrd="1" destOrd="0" presId="urn:microsoft.com/office/officeart/2005/8/layout/orgChart1"/>
    <dgm:cxn modelId="{76333400-030B-4795-8E5A-E36363AC7458}" type="presParOf" srcId="{13F27BA1-D3FF-4419-8BB5-C1ABAEF86717}" destId="{E3B38452-8D17-4552-97C2-37E5C0E0B7F8}" srcOrd="2" destOrd="0" presId="urn:microsoft.com/office/officeart/2005/8/layout/orgChart1"/>
    <dgm:cxn modelId="{5CECD6EB-7A82-4E87-AC0C-0DB7E1122777}" type="presParOf" srcId="{FDC833C0-6F1C-4063-B4B9-B0555F9F2B98}" destId="{45BA9882-58AF-4772-8927-6C459CE319E3}" srcOrd="6" destOrd="0" presId="urn:microsoft.com/office/officeart/2005/8/layout/orgChart1"/>
    <dgm:cxn modelId="{D2C4C46E-AF48-49DA-BDE7-11EF9D7E3150}" type="presParOf" srcId="{FDC833C0-6F1C-4063-B4B9-B0555F9F2B98}" destId="{9CDB6AE6-3707-48D0-91F9-94A1555D1F39}" srcOrd="7" destOrd="0" presId="urn:microsoft.com/office/officeart/2005/8/layout/orgChart1"/>
    <dgm:cxn modelId="{2991943B-F04B-49A0-BC6C-A23674D534C2}" type="presParOf" srcId="{9CDB6AE6-3707-48D0-91F9-94A1555D1F39}" destId="{5AB3A4E4-4E44-497E-A33E-ABCC149A9A1F}" srcOrd="0" destOrd="0" presId="urn:microsoft.com/office/officeart/2005/8/layout/orgChart1"/>
    <dgm:cxn modelId="{F0B128AE-C734-479B-BBAB-F2FFCEA5236D}" type="presParOf" srcId="{5AB3A4E4-4E44-497E-A33E-ABCC149A9A1F}" destId="{6AB58EB6-2368-4D60-8D30-B9499DC00DC9}" srcOrd="0" destOrd="0" presId="urn:microsoft.com/office/officeart/2005/8/layout/orgChart1"/>
    <dgm:cxn modelId="{C0ABE8D3-EEDB-4C61-8F49-AB7B0EC6B759}" type="presParOf" srcId="{5AB3A4E4-4E44-497E-A33E-ABCC149A9A1F}" destId="{E5597F8B-4219-4866-8972-95B6077EA7B4}" srcOrd="1" destOrd="0" presId="urn:microsoft.com/office/officeart/2005/8/layout/orgChart1"/>
    <dgm:cxn modelId="{47844057-A786-4E89-B964-66F1108B1CAB}" type="presParOf" srcId="{9CDB6AE6-3707-48D0-91F9-94A1555D1F39}" destId="{F5F4B925-5893-4589-81FB-A3F318C67845}" srcOrd="1" destOrd="0" presId="urn:microsoft.com/office/officeart/2005/8/layout/orgChart1"/>
    <dgm:cxn modelId="{27AE697E-743B-41AA-B625-6332DC9ECA3E}" type="presParOf" srcId="{9CDB6AE6-3707-48D0-91F9-94A1555D1F39}" destId="{6EA46575-17C0-474D-896A-E1D040D5DF0D}" srcOrd="2" destOrd="0" presId="urn:microsoft.com/office/officeart/2005/8/layout/orgChart1"/>
    <dgm:cxn modelId="{E53A0894-8BE4-4807-AA68-7DE45D75D9E3}" type="presParOf" srcId="{8959DD87-A884-4B30-AB47-D44E1397A93C}" destId="{F72C2BE3-B6E5-45BD-AACD-7348C5786BA6}" srcOrd="2" destOrd="0" presId="urn:microsoft.com/office/officeart/2005/8/layout/orgChart1"/>
    <dgm:cxn modelId="{2C596CFB-2C7C-4213-AD26-F39DCE78AF3F}" type="presParOf" srcId="{2E17C5BB-60F3-48AB-92F2-718FC95CFB9A}" destId="{0AA1DFD6-9135-455B-BBC9-BA21841551BF}" srcOrd="6" destOrd="0" presId="urn:microsoft.com/office/officeart/2005/8/layout/orgChart1"/>
    <dgm:cxn modelId="{17060EB0-7565-4452-ADF4-6B252013CF8F}" type="presParOf" srcId="{2E17C5BB-60F3-48AB-92F2-718FC95CFB9A}" destId="{986377B3-B294-46FA-A0BF-C9505BA323E1}" srcOrd="7" destOrd="0" presId="urn:microsoft.com/office/officeart/2005/8/layout/orgChart1"/>
    <dgm:cxn modelId="{6EA7C1C6-1419-4BD7-B5E5-A96B0E10F98D}" type="presParOf" srcId="{986377B3-B294-46FA-A0BF-C9505BA323E1}" destId="{BCF4476B-5486-4784-81C6-12B772E15EA3}" srcOrd="0" destOrd="0" presId="urn:microsoft.com/office/officeart/2005/8/layout/orgChart1"/>
    <dgm:cxn modelId="{170D1C8B-7648-477D-8B45-28462E001C9F}" type="presParOf" srcId="{BCF4476B-5486-4784-81C6-12B772E15EA3}" destId="{924BE6F1-8592-4793-BB7C-2478444BB2AB}" srcOrd="0" destOrd="0" presId="urn:microsoft.com/office/officeart/2005/8/layout/orgChart1"/>
    <dgm:cxn modelId="{9925197D-49EF-4F46-918C-F84CFEFFCC52}" type="presParOf" srcId="{BCF4476B-5486-4784-81C6-12B772E15EA3}" destId="{7A9453D2-75D2-45E3-BE09-DDA4EBB2AB04}" srcOrd="1" destOrd="0" presId="urn:microsoft.com/office/officeart/2005/8/layout/orgChart1"/>
    <dgm:cxn modelId="{4FED538F-5BC9-43B2-B3E6-ED8FA2AAE548}" type="presParOf" srcId="{986377B3-B294-46FA-A0BF-C9505BA323E1}" destId="{2F66F107-5865-4F45-914D-D6ABAA5AADE5}" srcOrd="1" destOrd="0" presId="urn:microsoft.com/office/officeart/2005/8/layout/orgChart1"/>
    <dgm:cxn modelId="{4A83C154-F2C2-401D-852C-AC43399C8FED}" type="presParOf" srcId="{986377B3-B294-46FA-A0BF-C9505BA323E1}" destId="{71930D25-E873-4288-8682-FDA8E27E54BB}" srcOrd="2" destOrd="0" presId="urn:microsoft.com/office/officeart/2005/8/layout/orgChart1"/>
    <dgm:cxn modelId="{B406ADF0-D35A-4483-AFE7-8BCB41DFB504}" type="presParOf" srcId="{03CA0876-D626-4C9C-AFCF-E41C592DB1B1}" destId="{8169897E-7E5A-4061-A687-E33FBB7497BD}"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microsoft.com/office/2006/relationships/legacyDiagramText" Target="legacyDiagramText3.bin"/><Relationship Id="rId7" Type="http://schemas.microsoft.com/office/2006/relationships/legacyDiagramText" Target="legacyDiagramText7.bin"/><Relationship Id="rId2" Type="http://schemas.microsoft.com/office/2006/relationships/legacyDiagramText" Target="legacyDiagramText2.bin"/><Relationship Id="rId1" Type="http://schemas.microsoft.com/office/2006/relationships/legacyDiagramText" Target="legacyDiagramText1.bin"/><Relationship Id="rId6" Type="http://schemas.microsoft.com/office/2006/relationships/legacyDiagramText" Target="legacyDiagramText6.bin"/><Relationship Id="rId5" Type="http://schemas.microsoft.com/office/2006/relationships/legacyDiagramText" Target="legacyDiagramText5.bin"/><Relationship Id="rId4" Type="http://schemas.microsoft.com/office/2006/relationships/legacyDiagramText" Target="legacyDiagramText4.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EG"/>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BD583C41-125F-46AE-937E-0614278C4B8A}" type="datetimeFigureOut">
              <a:rPr lang="ar-EG" smtClean="0"/>
              <a:pPr/>
              <a:t>21/07/1445</a:t>
            </a:fld>
            <a:endParaRPr lang="ar-E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E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EG"/>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00955FAA-BF13-4339-9F3F-3AF7D9ADA038}" type="slidenum">
              <a:rPr lang="ar-EG" smtClean="0"/>
              <a:pPr/>
              <a:t>‹#›</a:t>
            </a:fld>
            <a:endParaRPr lang="ar-EG"/>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cs typeface="Arial" pitchFamily="34" charset="0"/>
            </a:endParaRPr>
          </a:p>
        </p:txBody>
      </p:sp>
      <p:sp>
        <p:nvSpPr>
          <p:cNvPr id="686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430B55B-6FBC-4129-8588-6AAE9CD35EF7}" type="slidenum">
              <a:rPr lang="en-US" smtClean="0">
                <a:latin typeface="Arial" pitchFamily="34" charset="0"/>
                <a:cs typeface="Arial" pitchFamily="34" charset="0"/>
              </a:rPr>
              <a:pPr/>
              <a:t>3</a:t>
            </a:fld>
            <a:endParaRPr lang="en-US" smtClean="0">
              <a:latin typeface="Arial" pitchFamily="34" charset="0"/>
              <a:cs typeface="Arial" pitchFamily="34" charset="0"/>
            </a:endParaRPr>
          </a:p>
        </p:txBody>
      </p:sp>
      <p:sp>
        <p:nvSpPr>
          <p:cNvPr id="68613" name="Footer Placeholder 4"/>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r>
              <a:rPr lang="ar-EG" smtClean="0">
                <a:latin typeface="Arial" pitchFamily="34" charset="0"/>
                <a:cs typeface="Arial" pitchFamily="34" charset="0"/>
              </a:rPr>
              <a:t>علم الحركة</a:t>
            </a:r>
            <a:endParaRPr lang="en-US" smtClean="0">
              <a:latin typeface="Arial" pitchFamily="34" charset="0"/>
              <a:cs typeface="Arial" pitchFamily="34" charset="0"/>
            </a:endParaRPr>
          </a:p>
        </p:txBody>
      </p:sp>
      <p:sp>
        <p:nvSpPr>
          <p:cNvPr id="68614" name="Header Placeholder 5"/>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endParaRPr lang="en-US" smtClean="0">
              <a:latin typeface="Arial"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00114AC7-38ED-4858-877A-E1B05A9816B5}" type="datetimeFigureOut">
              <a:rPr lang="ar-SA" smtClean="0"/>
              <a:pPr/>
              <a:t>21/07/1445</a:t>
            </a:fld>
            <a:endParaRPr lang="ar-SA"/>
          </a:p>
        </p:txBody>
      </p:sp>
      <p:sp>
        <p:nvSpPr>
          <p:cNvPr id="19" name="Footer Placeholder 18"/>
          <p:cNvSpPr>
            <a:spLocks noGrp="1"/>
          </p:cNvSpPr>
          <p:nvPr>
            <p:ph type="ftr" sz="quarter" idx="11"/>
          </p:nvPr>
        </p:nvSpPr>
        <p:spPr/>
        <p:txBody>
          <a:bodyPr/>
          <a:lstStyle/>
          <a:p>
            <a:endParaRPr lang="ar-SA"/>
          </a:p>
        </p:txBody>
      </p:sp>
      <p:sp>
        <p:nvSpPr>
          <p:cNvPr id="27" name="Slide Number Placeholder 26"/>
          <p:cNvSpPr>
            <a:spLocks noGrp="1"/>
          </p:cNvSpPr>
          <p:nvPr>
            <p:ph type="sldNum" sz="quarter" idx="12"/>
          </p:nvPr>
        </p:nvSpPr>
        <p:spPr/>
        <p:txBody>
          <a:bodyPr/>
          <a:lstStyle/>
          <a:p>
            <a:fld id="{C63897D2-4E64-43A6-B7BF-160CB3285AA2}" type="slidenum">
              <a:rPr lang="ar-SA" smtClean="0"/>
              <a:pPr/>
              <a:t>‹#›</a:t>
            </a:fld>
            <a:endParaRPr lang="ar-SA"/>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114AC7-38ED-4858-877A-E1B05A9816B5}" type="datetimeFigureOut">
              <a:rPr lang="ar-SA" smtClean="0"/>
              <a:pPr/>
              <a:t>21/07/1445</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C63897D2-4E64-43A6-B7BF-160CB3285AA2}" type="slidenum">
              <a:rPr lang="ar-SA" smtClean="0"/>
              <a:pPr/>
              <a:t>‹#›</a:t>
            </a:fld>
            <a:endParaRPr lang="ar-S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114AC7-38ED-4858-877A-E1B05A9816B5}" type="datetimeFigureOut">
              <a:rPr lang="ar-SA" smtClean="0"/>
              <a:pPr/>
              <a:t>21/07/1445</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C63897D2-4E64-43A6-B7BF-160CB3285AA2}" type="slidenum">
              <a:rPr lang="ar-SA" smtClean="0"/>
              <a:pPr/>
              <a:t>‹#›</a:t>
            </a:fld>
            <a:endParaRPr lang="ar-S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114AC7-38ED-4858-877A-E1B05A9816B5}" type="datetimeFigureOut">
              <a:rPr lang="ar-SA" smtClean="0"/>
              <a:pPr/>
              <a:t>21/07/1445</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C63897D2-4E64-43A6-B7BF-160CB3285AA2}" type="slidenum">
              <a:rPr lang="ar-SA" smtClean="0"/>
              <a:pPr/>
              <a:t>‹#›</a:t>
            </a:fld>
            <a:endParaRPr lang="ar-S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00114AC7-38ED-4858-877A-E1B05A9816B5}" type="datetimeFigureOut">
              <a:rPr lang="ar-SA" smtClean="0"/>
              <a:pPr/>
              <a:t>21/07/1445</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C63897D2-4E64-43A6-B7BF-160CB3285AA2}" type="slidenum">
              <a:rPr lang="ar-SA" smtClean="0"/>
              <a:pPr/>
              <a:t>‹#›</a:t>
            </a:fld>
            <a:endParaRPr lang="ar-S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114AC7-38ED-4858-877A-E1B05A9816B5}" type="datetimeFigureOut">
              <a:rPr lang="ar-SA" smtClean="0"/>
              <a:pPr/>
              <a:t>21/07/1445</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C63897D2-4E64-43A6-B7BF-160CB3285AA2}" type="slidenum">
              <a:rPr lang="ar-SA" smtClean="0"/>
              <a:pPr/>
              <a:t>‹#›</a:t>
            </a:fld>
            <a:endParaRPr lang="ar-S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00114AC7-38ED-4858-877A-E1B05A9816B5}" type="datetimeFigureOut">
              <a:rPr lang="ar-SA" smtClean="0"/>
              <a:pPr/>
              <a:t>21/07/1445</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C63897D2-4E64-43A6-B7BF-160CB3285AA2}" type="slidenum">
              <a:rPr lang="ar-SA" smtClean="0"/>
              <a:pPr/>
              <a:t>‹#›</a:t>
            </a:fld>
            <a:endParaRPr lang="ar-S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0114AC7-38ED-4858-877A-E1B05A9816B5}" type="datetimeFigureOut">
              <a:rPr lang="ar-SA" smtClean="0"/>
              <a:pPr/>
              <a:t>21/07/1445</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C63897D2-4E64-43A6-B7BF-160CB3285AA2}" type="slidenum">
              <a:rPr lang="ar-SA" smtClean="0"/>
              <a:pPr/>
              <a:t>‹#›</a:t>
            </a:fld>
            <a:endParaRPr lang="ar-S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14AC7-38ED-4858-877A-E1B05A9816B5}" type="datetimeFigureOut">
              <a:rPr lang="ar-SA" smtClean="0"/>
              <a:pPr/>
              <a:t>21/07/1445</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C63897D2-4E64-43A6-B7BF-160CB3285AA2}" type="slidenum">
              <a:rPr lang="ar-SA" smtClean="0"/>
              <a:pPr/>
              <a:t>‹#›</a:t>
            </a:fld>
            <a:endParaRPr lang="ar-S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114AC7-38ED-4858-877A-E1B05A9816B5}" type="datetimeFigureOut">
              <a:rPr lang="ar-SA" smtClean="0"/>
              <a:pPr/>
              <a:t>21/07/1445</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C63897D2-4E64-43A6-B7BF-160CB3285AA2}" type="slidenum">
              <a:rPr lang="ar-SA" smtClean="0"/>
              <a:pPr/>
              <a:t>‹#›</a:t>
            </a:fld>
            <a:endParaRPr lang="ar-S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0114AC7-38ED-4858-877A-E1B05A9816B5}" type="datetimeFigureOut">
              <a:rPr lang="ar-SA" smtClean="0"/>
              <a:pPr/>
              <a:t>21/07/1445</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a:xfrm>
            <a:off x="8077200" y="6356350"/>
            <a:ext cx="609600" cy="365125"/>
          </a:xfrm>
        </p:spPr>
        <p:txBody>
          <a:bodyPr/>
          <a:lstStyle/>
          <a:p>
            <a:fld id="{C63897D2-4E64-43A6-B7BF-160CB3285AA2}" type="slidenum">
              <a:rPr lang="ar-SA" smtClean="0"/>
              <a:pPr/>
              <a:t>‹#›</a:t>
            </a:fld>
            <a:endParaRPr lang="ar-SA"/>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0114AC7-38ED-4858-877A-E1B05A9816B5}" type="datetimeFigureOut">
              <a:rPr lang="ar-SA" smtClean="0"/>
              <a:pPr/>
              <a:t>21/07/1445</a:t>
            </a:fld>
            <a:endParaRPr lang="ar-SA"/>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ar-SA"/>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63897D2-4E64-43A6-B7BF-160CB3285AA2}" type="slidenum">
              <a:rPr lang="ar-SA" smtClean="0"/>
              <a:pPr/>
              <a:t>‹#›</a:t>
            </a:fld>
            <a:endParaRPr lang="ar-SA"/>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1"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r" rtl="1"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r" rtl="1"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r" rtl="1"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r" rtl="1"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r" rtl="1"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r" rtl="1"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r" rtl="1"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r" rtl="1"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r" rtl="1"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file:///C:\Users\tareq\Videos\&#1575;&#1604;&#1580;&#1585;&#1609;%20&#1601;&#1609;%20&#1605;&#1606;&#1581;&#1606;&#1609;.flv" TargetMode="External"/><Relationship Id="rId2" Type="http://schemas.openxmlformats.org/officeDocument/2006/relationships/hyperlink" Target="file:///C:\Users\tareq\Videos\&#1583;&#1601;&#1593;%20&#1575;&#1604;&#1580;&#1604;&#1577;%20&#1605;&#1606;%20&#1575;&#1604;&#1586;&#1608;&#1575;&#1610;&#1575;.flv" TargetMode="External"/><Relationship Id="rId1" Type="http://schemas.openxmlformats.org/officeDocument/2006/relationships/slideLayout" Target="../slideLayouts/slideLayout2.xml"/><Relationship Id="rId4" Type="http://schemas.openxmlformats.org/officeDocument/2006/relationships/hyperlink" Target="file:///C:\Users\tareq\Videos\&#1575;&#1604;&#1583;&#1608;&#1585;&#1577;%20&#1575;&#1604;&#1582;&#1604;&#1601;&#1610;&#1577;.flv"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hyperlink" Target="file:///C:\Users\tareq\Videos\&#1585;&#1605;&#1609;%20&#1575;&#1604;&#1585;&#1605;&#1581;.flv" TargetMode="Externa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video" Target="file:///G:\&#1575;&#1604;&#1583;&#1608;&#1581;&#1577;\&#1575;&#1604;&#1605;&#1588;&#1610;%20&#1585;&#1580;&#1575;&#1604;.avi"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2200" y="4953000"/>
            <a:ext cx="4046301" cy="646331"/>
          </a:xfrm>
          <a:prstGeom prst="rect">
            <a:avLst/>
          </a:prstGeom>
          <a:noFill/>
        </p:spPr>
        <p:txBody>
          <a:bodyPr wrap="none" rtlCol="1">
            <a:spAutoFit/>
          </a:bodyPr>
          <a:lstStyle/>
          <a:p>
            <a:r>
              <a:rPr lang="ar-EG" sz="3600" b="1" dirty="0" smtClean="0">
                <a:solidFill>
                  <a:srgbClr val="FF0000"/>
                </a:solidFill>
                <a:effectLst>
                  <a:outerShdw blurRad="38100" dist="38100" dir="2700000" algn="tl">
                    <a:srgbClr val="000000">
                      <a:alpha val="43137"/>
                    </a:srgbClr>
                  </a:outerShdw>
                </a:effectLst>
                <a:cs typeface="AF_Tabook" pitchFamily="2" charset="-78"/>
              </a:rPr>
              <a:t>أ. د/ طارق فاروق عبد الصمد محمود</a:t>
            </a:r>
            <a:endParaRPr lang="ar-SA" sz="3600" b="1" dirty="0">
              <a:solidFill>
                <a:srgbClr val="FF0000"/>
              </a:solidFill>
              <a:effectLst>
                <a:outerShdw blurRad="38100" dist="38100" dir="2700000" algn="tl">
                  <a:srgbClr val="000000">
                    <a:alpha val="43137"/>
                  </a:srgbClr>
                </a:outerShdw>
              </a:effectLst>
              <a:cs typeface="AF_Tabook" pitchFamily="2" charset="-78"/>
            </a:endParaRPr>
          </a:p>
        </p:txBody>
      </p:sp>
      <p:sp>
        <p:nvSpPr>
          <p:cNvPr id="6" name="TextBox 5"/>
          <p:cNvSpPr txBox="1"/>
          <p:nvPr/>
        </p:nvSpPr>
        <p:spPr>
          <a:xfrm>
            <a:off x="1447800" y="5562600"/>
            <a:ext cx="5755102" cy="707886"/>
          </a:xfrm>
          <a:prstGeom prst="rect">
            <a:avLst/>
          </a:prstGeom>
          <a:noFill/>
        </p:spPr>
        <p:txBody>
          <a:bodyPr wrap="none" rtlCol="1">
            <a:spAutoFit/>
          </a:bodyPr>
          <a:lstStyle/>
          <a:p>
            <a:pPr algn="ctr"/>
            <a:r>
              <a:rPr lang="ar-EG" sz="2000" b="1" dirty="0" smtClean="0">
                <a:solidFill>
                  <a:srgbClr val="FFFF00"/>
                </a:solidFill>
                <a:cs typeface="AF_El Kharj" pitchFamily="2" charset="-78"/>
              </a:rPr>
              <a:t>استاذ الميكانيكا الحيوية ومحكم باللجنة العلمية الدائمة لترقية الاساتذة والاساتذة المساعدين </a:t>
            </a:r>
          </a:p>
          <a:p>
            <a:pPr algn="ctr"/>
            <a:r>
              <a:rPr lang="ar-EG" sz="2000" b="1" dirty="0" smtClean="0">
                <a:solidFill>
                  <a:srgbClr val="FFFF00"/>
                </a:solidFill>
                <a:cs typeface="AF_El Kharj" pitchFamily="2" charset="-78"/>
              </a:rPr>
              <a:t>بالمجلس الفاعلى للجامعات ، وعميد كلية التربية الرياضية جامعة بني سويف سابقاً</a:t>
            </a:r>
            <a:endParaRPr lang="ar-SA" sz="2000" b="1" dirty="0">
              <a:solidFill>
                <a:srgbClr val="FFFF00"/>
              </a:solidFill>
              <a:cs typeface="AF_El Kharj" pitchFamily="2" charset="-78"/>
            </a:endParaRPr>
          </a:p>
        </p:txBody>
      </p:sp>
      <p:sp>
        <p:nvSpPr>
          <p:cNvPr id="7" name="TextBox 6"/>
          <p:cNvSpPr txBox="1"/>
          <p:nvPr/>
        </p:nvSpPr>
        <p:spPr>
          <a:xfrm>
            <a:off x="1429512" y="2895600"/>
            <a:ext cx="5961888" cy="1323439"/>
          </a:xfrm>
          <a:prstGeom prst="rect">
            <a:avLst/>
          </a:prstGeom>
          <a:noFill/>
        </p:spPr>
        <p:txBody>
          <a:bodyPr wrap="none" rtlCol="1">
            <a:spAutoFit/>
          </a:bodyPr>
          <a:lstStyle/>
          <a:p>
            <a:r>
              <a:rPr lang="ar-EG" sz="4000" b="1" dirty="0" smtClean="0">
                <a:solidFill>
                  <a:srgbClr val="FFFF00"/>
                </a:solidFill>
                <a:effectLst>
                  <a:outerShdw blurRad="38100" dist="38100" dir="2700000" algn="tl">
                    <a:srgbClr val="000000">
                      <a:alpha val="43137"/>
                    </a:srgbClr>
                  </a:outerShdw>
                </a:effectLst>
              </a:rPr>
              <a:t>المحتوى العلمي لماهية علم الحركة</a:t>
            </a:r>
          </a:p>
          <a:p>
            <a:pPr algn="ctr"/>
            <a:r>
              <a:rPr lang="ar-EG" sz="4000" b="1" dirty="0" smtClean="0">
                <a:solidFill>
                  <a:srgbClr val="FFFF00"/>
                </a:solidFill>
                <a:effectLst>
                  <a:outerShdw blurRad="38100" dist="38100" dir="2700000" algn="tl">
                    <a:srgbClr val="000000">
                      <a:alpha val="43137"/>
                    </a:srgbClr>
                  </a:outerShdw>
                </a:effectLst>
              </a:rPr>
              <a:t> للدوات الاساسية للمدربين</a:t>
            </a:r>
            <a:endParaRPr lang="ar-EG" sz="4000" b="1" dirty="0">
              <a:solidFill>
                <a:srgbClr val="FFFF00"/>
              </a:solidFill>
              <a:effectLst>
                <a:outerShdw blurRad="38100" dist="38100" dir="2700000" algn="tl">
                  <a:srgbClr val="000000">
                    <a:alpha val="43137"/>
                  </a:srgbClr>
                </a:outerShdw>
              </a:effectLst>
            </a:endParaRPr>
          </a:p>
        </p:txBody>
      </p:sp>
      <p:pic>
        <p:nvPicPr>
          <p:cNvPr id="8" name="Picture 7" descr="شعار النقابة.jpg"/>
          <p:cNvPicPr>
            <a:picLocks noChangeAspect="1"/>
          </p:cNvPicPr>
          <p:nvPr/>
        </p:nvPicPr>
        <p:blipFill>
          <a:blip r:embed="rId2" cstate="print">
            <a:lum contrast="40000"/>
          </a:blip>
          <a:stretch>
            <a:fillRect/>
          </a:stretch>
        </p:blipFill>
        <p:spPr>
          <a:xfrm>
            <a:off x="3200400" y="304800"/>
            <a:ext cx="2590799" cy="2590799"/>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1619250" y="620713"/>
            <a:ext cx="6481763" cy="1739900"/>
          </a:xfrm>
          <a:prstGeom prst="rect">
            <a:avLst/>
          </a:prstGeom>
          <a:noFill/>
          <a:ln w="9525">
            <a:noFill/>
            <a:miter lim="800000"/>
            <a:headEnd/>
            <a:tailEnd/>
          </a:ln>
        </p:spPr>
        <p:txBody>
          <a:bodyPr>
            <a:spAutoFit/>
          </a:bodyPr>
          <a:lstStyle/>
          <a:p>
            <a:r>
              <a:rPr lang="ar-SA" b="1"/>
              <a:t>المستوى الثاني الفشل يؤدى رفض المحاولة</a:t>
            </a:r>
            <a:endParaRPr lang="en-US" b="1"/>
          </a:p>
          <a:p>
            <a:r>
              <a:rPr lang="ar-SA"/>
              <a:t>	هذا الفشل مرتبط بما تنص عليه قواعد المنافسة فأي إخلال بتلك القواعد إخلال وفشل للمهارة ككل مما يؤدى إلى رفض المحاولة التي يقوم بأدائها اللاعب ، مثال فشل النقطة الفنية الخاصة (بالاتصال بالأرض) في سباق المشي ففي حالة فشل ذلك يستبعد المؤدى، وكذلك (الارتقاء) في مسابقة الوثب الطويل والمتمثلة في تخطى لوحة الارتقاء المحددة لذلك مثلاً.</a:t>
            </a:r>
            <a:endParaRPr lang="en-US"/>
          </a:p>
        </p:txBody>
      </p:sp>
      <p:pic>
        <p:nvPicPr>
          <p:cNvPr id="16387" name="Picture 3" descr="track4"/>
          <p:cNvPicPr>
            <a:picLocks noChangeAspect="1" noChangeArrowheads="1"/>
          </p:cNvPicPr>
          <p:nvPr/>
        </p:nvPicPr>
        <p:blipFill>
          <a:blip r:embed="rId2" cstate="print"/>
          <a:srcRect/>
          <a:stretch>
            <a:fillRect/>
          </a:stretch>
        </p:blipFill>
        <p:spPr bwMode="auto">
          <a:xfrm>
            <a:off x="755650" y="2536825"/>
            <a:ext cx="4741863" cy="3556000"/>
          </a:xfrm>
          <a:prstGeom prst="rect">
            <a:avLst/>
          </a:prstGeom>
          <a:noFill/>
          <a:ln w="9525">
            <a:noFill/>
            <a:miter lim="800000"/>
            <a:headEnd/>
            <a:tailEnd/>
          </a:ln>
        </p:spPr>
      </p:pic>
      <p:sp>
        <p:nvSpPr>
          <p:cNvPr id="16388" name="Text Box 4"/>
          <p:cNvSpPr txBox="1">
            <a:spLocks noChangeArrowheads="1"/>
          </p:cNvSpPr>
          <p:nvPr/>
        </p:nvSpPr>
        <p:spPr bwMode="auto">
          <a:xfrm>
            <a:off x="3563938" y="5876925"/>
            <a:ext cx="4248150" cy="366713"/>
          </a:xfrm>
          <a:prstGeom prst="rect">
            <a:avLst/>
          </a:prstGeom>
          <a:noFill/>
          <a:ln w="9525">
            <a:noFill/>
            <a:miter lim="800000"/>
            <a:headEnd/>
            <a:tailEnd/>
          </a:ln>
        </p:spPr>
        <p:txBody>
          <a:bodyPr>
            <a:spAutoFit/>
          </a:bodyPr>
          <a:lstStyle/>
          <a:p>
            <a:pPr>
              <a:spcBef>
                <a:spcPct val="50000"/>
              </a:spcBef>
            </a:pPr>
            <a:r>
              <a:rPr lang="ar-SA"/>
              <a:t>صورة (3) الوثب الطويل</a:t>
            </a:r>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srcRect/>
          <a:stretch>
            <a:fillRect/>
          </a:stretch>
        </p:blipFill>
        <p:spPr bwMode="auto">
          <a:xfrm>
            <a:off x="76200" y="1295400"/>
            <a:ext cx="8763000" cy="417195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srcRect/>
          <a:stretch>
            <a:fillRect/>
          </a:stretch>
        </p:blipFill>
        <p:spPr bwMode="auto">
          <a:xfrm>
            <a:off x="901700" y="990600"/>
            <a:ext cx="7327900" cy="4953000"/>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24400" y="838200"/>
            <a:ext cx="4052888" cy="5738813"/>
          </a:xfrm>
          <a:prstGeom prst="rect">
            <a:avLst/>
          </a:prstGeom>
          <a:noFill/>
          <a:ln w="9525">
            <a:noFill/>
            <a:miter lim="800000"/>
            <a:headEnd/>
            <a:tailEnd/>
          </a:ln>
        </p:spPr>
      </p:pic>
      <p:pic>
        <p:nvPicPr>
          <p:cNvPr id="67587" name="Picture 3"/>
          <p:cNvPicPr>
            <a:picLocks noChangeAspect="1" noChangeArrowheads="1"/>
          </p:cNvPicPr>
          <p:nvPr/>
        </p:nvPicPr>
        <p:blipFill>
          <a:blip r:embed="rId3" cstate="print"/>
          <a:srcRect/>
          <a:stretch>
            <a:fillRect/>
          </a:stretch>
        </p:blipFill>
        <p:spPr bwMode="auto">
          <a:xfrm>
            <a:off x="533400" y="1524000"/>
            <a:ext cx="3495675" cy="3781425"/>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886200" y="655638"/>
            <a:ext cx="4953000" cy="2584450"/>
          </a:xfrm>
          <a:prstGeom prst="rect">
            <a:avLst/>
          </a:prstGeom>
          <a:noFill/>
          <a:ln w="9525">
            <a:noFill/>
            <a:miter lim="800000"/>
            <a:headEnd/>
            <a:tailEnd/>
          </a:ln>
        </p:spPr>
      </p:pic>
      <p:pic>
        <p:nvPicPr>
          <p:cNvPr id="68611" name="Picture 3"/>
          <p:cNvPicPr>
            <a:picLocks noChangeAspect="1" noChangeArrowheads="1"/>
          </p:cNvPicPr>
          <p:nvPr/>
        </p:nvPicPr>
        <p:blipFill>
          <a:blip r:embed="rId3" cstate="print"/>
          <a:srcRect/>
          <a:stretch>
            <a:fillRect/>
          </a:stretch>
        </p:blipFill>
        <p:spPr bwMode="auto">
          <a:xfrm>
            <a:off x="152400" y="3170238"/>
            <a:ext cx="5334000" cy="3475037"/>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818063" y="914400"/>
            <a:ext cx="3640137" cy="5715000"/>
          </a:xfrm>
          <a:prstGeom prst="rect">
            <a:avLst/>
          </a:prstGeom>
          <a:noFill/>
          <a:ln w="9525">
            <a:noFill/>
            <a:miter lim="800000"/>
            <a:headEnd/>
            <a:tailEnd/>
          </a:ln>
        </p:spPr>
      </p:pic>
      <p:pic>
        <p:nvPicPr>
          <p:cNvPr id="69635" name="Picture 5"/>
          <p:cNvPicPr>
            <a:picLocks noChangeAspect="1" noChangeArrowheads="1"/>
          </p:cNvPicPr>
          <p:nvPr/>
        </p:nvPicPr>
        <p:blipFill>
          <a:blip r:embed="rId3" cstate="print"/>
          <a:srcRect/>
          <a:stretch>
            <a:fillRect/>
          </a:stretch>
        </p:blipFill>
        <p:spPr bwMode="auto">
          <a:xfrm>
            <a:off x="381000" y="4876800"/>
            <a:ext cx="3352800" cy="1030288"/>
          </a:xfrm>
          <a:prstGeom prst="rect">
            <a:avLst/>
          </a:prstGeom>
          <a:noFill/>
          <a:ln w="9525">
            <a:noFill/>
            <a:miter lim="800000"/>
            <a:headEnd/>
            <a:tailEnd/>
          </a:ln>
        </p:spPr>
      </p:pic>
      <p:pic>
        <p:nvPicPr>
          <p:cNvPr id="69636" name="Picture 6"/>
          <p:cNvPicPr>
            <a:picLocks noChangeAspect="1" noChangeArrowheads="1"/>
          </p:cNvPicPr>
          <p:nvPr/>
        </p:nvPicPr>
        <p:blipFill>
          <a:blip r:embed="rId4" cstate="print"/>
          <a:srcRect/>
          <a:stretch>
            <a:fillRect/>
          </a:stretch>
        </p:blipFill>
        <p:spPr bwMode="auto">
          <a:xfrm>
            <a:off x="381000" y="3124200"/>
            <a:ext cx="3389313" cy="1285875"/>
          </a:xfrm>
          <a:prstGeom prst="rect">
            <a:avLst/>
          </a:prstGeom>
          <a:noFill/>
          <a:ln w="9525">
            <a:noFill/>
            <a:miter lim="800000"/>
            <a:headEnd/>
            <a:tailEnd/>
          </a:ln>
        </p:spPr>
      </p:pic>
      <p:pic>
        <p:nvPicPr>
          <p:cNvPr id="69637" name="Picture 7"/>
          <p:cNvPicPr>
            <a:picLocks noChangeAspect="1" noChangeArrowheads="1"/>
          </p:cNvPicPr>
          <p:nvPr/>
        </p:nvPicPr>
        <p:blipFill>
          <a:blip r:embed="rId5" cstate="print"/>
          <a:srcRect/>
          <a:stretch>
            <a:fillRect/>
          </a:stretch>
        </p:blipFill>
        <p:spPr bwMode="auto">
          <a:xfrm>
            <a:off x="838200" y="762000"/>
            <a:ext cx="2324100" cy="2152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413250" y="762000"/>
            <a:ext cx="4578350" cy="5715000"/>
          </a:xfrm>
          <a:prstGeom prst="rect">
            <a:avLst/>
          </a:prstGeom>
          <a:noFill/>
          <a:ln w="9525">
            <a:noFill/>
            <a:miter lim="800000"/>
            <a:headEnd/>
            <a:tailEnd/>
          </a:ln>
        </p:spPr>
      </p:pic>
      <p:pic>
        <p:nvPicPr>
          <p:cNvPr id="70659" name="Picture 4"/>
          <p:cNvPicPr>
            <a:picLocks noChangeAspect="1" noChangeArrowheads="1"/>
          </p:cNvPicPr>
          <p:nvPr/>
        </p:nvPicPr>
        <p:blipFill>
          <a:blip r:embed="rId3" cstate="print"/>
          <a:srcRect/>
          <a:stretch>
            <a:fillRect/>
          </a:stretch>
        </p:blipFill>
        <p:spPr bwMode="auto">
          <a:xfrm>
            <a:off x="533400" y="990600"/>
            <a:ext cx="3181350" cy="4152900"/>
          </a:xfrm>
          <a:prstGeom prst="rect">
            <a:avLst/>
          </a:prstGeom>
          <a:noFill/>
          <a:ln w="9525">
            <a:noFill/>
            <a:miter lim="800000"/>
            <a:headEnd/>
            <a:tailEnd/>
          </a:ln>
        </p:spPr>
      </p:pic>
      <p:pic>
        <p:nvPicPr>
          <p:cNvPr id="109573" name="Picture 5"/>
          <p:cNvPicPr>
            <a:picLocks noChangeAspect="1" noChangeArrowheads="1"/>
          </p:cNvPicPr>
          <p:nvPr/>
        </p:nvPicPr>
        <p:blipFill>
          <a:blip r:embed="rId4" cstate="print"/>
          <a:srcRect/>
          <a:stretch>
            <a:fillRect/>
          </a:stretch>
        </p:blipFill>
        <p:spPr bwMode="auto">
          <a:xfrm>
            <a:off x="685800" y="838200"/>
            <a:ext cx="3200400" cy="4495800"/>
          </a:xfrm>
          <a:prstGeom prst="rect">
            <a:avLst/>
          </a:prstGeom>
          <a:noFill/>
          <a:ln w="9525">
            <a:noFill/>
            <a:miter lim="800000"/>
            <a:headEnd/>
            <a:tailEnd/>
          </a:ln>
        </p:spPr>
      </p:pic>
      <p:pic>
        <p:nvPicPr>
          <p:cNvPr id="70661" name="Picture 6"/>
          <p:cNvPicPr>
            <a:picLocks noChangeAspect="1" noChangeArrowheads="1"/>
          </p:cNvPicPr>
          <p:nvPr/>
        </p:nvPicPr>
        <p:blipFill>
          <a:blip r:embed="rId5" cstate="print"/>
          <a:srcRect/>
          <a:stretch>
            <a:fillRect/>
          </a:stretch>
        </p:blipFill>
        <p:spPr bwMode="auto">
          <a:xfrm>
            <a:off x="304800" y="5257800"/>
            <a:ext cx="4144963" cy="13239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573"/>
                                        </p:tgtEl>
                                        <p:attrNameLst>
                                          <p:attrName>style.visibility</p:attrName>
                                        </p:attrNameLst>
                                      </p:cBhvr>
                                      <p:to>
                                        <p:strVal val="visible"/>
                                      </p:to>
                                    </p:set>
                                    <p:animEffect transition="in" filter="fade">
                                      <p:cBhvr>
                                        <p:cTn id="7" dur="2000"/>
                                        <p:tgtEl>
                                          <p:spTgt spid="109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3048000"/>
            <a:ext cx="3703258" cy="707886"/>
          </a:xfrm>
          <a:prstGeom prst="rect">
            <a:avLst/>
          </a:prstGeom>
          <a:noFill/>
        </p:spPr>
        <p:txBody>
          <a:bodyPr wrap="none" rtlCol="1">
            <a:spAutoFit/>
          </a:bodyPr>
          <a:lstStyle/>
          <a:p>
            <a:r>
              <a:rPr lang="ar-EG" sz="4000" b="1" dirty="0" smtClean="0">
                <a:solidFill>
                  <a:schemeClr val="accent1"/>
                </a:solidFill>
              </a:rPr>
              <a:t>الحمد لله رب العالمين</a:t>
            </a:r>
            <a:endParaRPr lang="ar-SA" sz="4000" b="1" dirty="0">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611188" y="908050"/>
            <a:ext cx="8064500" cy="2838450"/>
          </a:xfrm>
          <a:prstGeom prst="rect">
            <a:avLst/>
          </a:prstGeom>
          <a:noFill/>
          <a:ln w="9525">
            <a:noFill/>
            <a:miter lim="800000"/>
            <a:headEnd/>
            <a:tailEnd/>
          </a:ln>
        </p:spPr>
        <p:txBody>
          <a:bodyPr>
            <a:spAutoFit/>
          </a:bodyPr>
          <a:lstStyle/>
          <a:p>
            <a:r>
              <a:rPr lang="ar-SA" b="1"/>
              <a:t>المستوى الثالث الفشل يؤدى إلى تقليل الفاعلية والتحويل </a:t>
            </a:r>
            <a:endParaRPr lang="en-US" b="1"/>
          </a:p>
          <a:p>
            <a:r>
              <a:rPr lang="ar-SA"/>
              <a:t>	أحيانا يتسع النطاق بالنظرية لتشمل كافة النقاط الفنية التي تؤثر ليس على فشل المهارة بل على جودة التمرينات البدنية والتأهيلية من حيث أصالة واقتصاد وهادفية الجهد المبذول وأيضا على مدى الاستفادة من فاعلية وتأثير التمرين البدنى ، ونعطى مثالا لذلك لنفترض أن اللاعب في مثال الوثب الطويل أو التصويب في كرة القدم أو كرة اليد أو كرة السلة قد يؤدى اللاعب النقاط الفنية ولكن دون نقل حركي بمقادير مطلوبة بين وصلات الجسم .</a:t>
            </a:r>
          </a:p>
          <a:p>
            <a:r>
              <a:rPr lang="ar-SA"/>
              <a:t>	فالتصويب عند فشل النقل من الجذع للذراع أو الرجل يتحول التصويب إلى تمرير وتقل الفاعلية وهنا لا نعتبر أن المهارة فشلت فشل تام بل النقاط الفنية نجحت (نظرا لان باقي أجزاء الجسم تفاعلت في توافق دقيق ) ولكن باختزال الجذع أو عدم اخذ مداه الطبيعي تفقد الكرة على الوسط وكذلك الأمر بالنسبة للركل أو الرمي.</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sports%25204"/>
          <p:cNvPicPr>
            <a:picLocks noChangeAspect="1" noChangeArrowheads="1"/>
          </p:cNvPicPr>
          <p:nvPr/>
        </p:nvPicPr>
        <p:blipFill>
          <a:blip r:embed="rId2" cstate="print"/>
          <a:srcRect/>
          <a:stretch>
            <a:fillRect/>
          </a:stretch>
        </p:blipFill>
        <p:spPr bwMode="auto">
          <a:xfrm>
            <a:off x="1331913" y="1052513"/>
            <a:ext cx="4903787" cy="4903787"/>
          </a:xfrm>
          <a:prstGeom prst="rect">
            <a:avLst/>
          </a:prstGeom>
          <a:noFill/>
          <a:ln w="9525">
            <a:noFill/>
            <a:miter lim="800000"/>
            <a:headEnd/>
            <a:tailEnd/>
          </a:ln>
        </p:spPr>
      </p:pic>
      <p:sp>
        <p:nvSpPr>
          <p:cNvPr id="18435" name="Text Box 5"/>
          <p:cNvSpPr txBox="1">
            <a:spLocks noChangeArrowheads="1"/>
          </p:cNvSpPr>
          <p:nvPr/>
        </p:nvSpPr>
        <p:spPr bwMode="auto">
          <a:xfrm>
            <a:off x="3995738" y="6021388"/>
            <a:ext cx="4464050" cy="369887"/>
          </a:xfrm>
          <a:prstGeom prst="rect">
            <a:avLst/>
          </a:prstGeom>
          <a:noFill/>
          <a:ln w="9525">
            <a:noFill/>
            <a:miter lim="800000"/>
            <a:headEnd/>
            <a:tailEnd/>
          </a:ln>
        </p:spPr>
        <p:txBody>
          <a:bodyPr>
            <a:spAutoFit/>
          </a:bodyPr>
          <a:lstStyle/>
          <a:p>
            <a:r>
              <a:rPr lang="ar-SA"/>
              <a:t>صورة الجذع</a:t>
            </a:r>
            <a:r>
              <a:rPr lang="en-US"/>
              <a:t> </a:t>
            </a:r>
            <a:r>
              <a:rPr lang="ar-SA"/>
              <a:t>(4) الرمي</a:t>
            </a:r>
            <a:r>
              <a:rPr lang="ar-EG"/>
              <a:t> </a:t>
            </a:r>
            <a:r>
              <a:rPr lang="ar-SA"/>
              <a:t>التصويب  التمرير</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1979613" y="476250"/>
            <a:ext cx="5905500" cy="1190625"/>
          </a:xfrm>
          <a:prstGeom prst="rect">
            <a:avLst/>
          </a:prstGeom>
          <a:noFill/>
          <a:ln w="9525">
            <a:noFill/>
            <a:miter lim="800000"/>
            <a:headEnd/>
            <a:tailEnd/>
          </a:ln>
        </p:spPr>
        <p:txBody>
          <a:bodyPr>
            <a:spAutoFit/>
          </a:bodyPr>
          <a:lstStyle/>
          <a:p>
            <a:pPr>
              <a:spcBef>
                <a:spcPct val="50000"/>
              </a:spcBef>
            </a:pPr>
            <a:r>
              <a:rPr lang="ar-SA"/>
              <a:t>	وكذلك الأمر بالنسبة للتمرينات البدنية او التأهيلية فمثال تمرين الإطالة لعضلات الفخذ الخلفية الخاصة الأساسية توجد في مد الركبة وتقريب الجذع من الفخذ ففي حالة فشل ذلك  يقل تأثير التمرين على إطالة العضلات الخلفية.</a:t>
            </a:r>
            <a:endParaRPr lang="en-US"/>
          </a:p>
        </p:txBody>
      </p:sp>
      <p:grpSp>
        <p:nvGrpSpPr>
          <p:cNvPr id="2" name="Group 4"/>
          <p:cNvGrpSpPr>
            <a:grpSpLocks/>
          </p:cNvGrpSpPr>
          <p:nvPr/>
        </p:nvGrpSpPr>
        <p:grpSpPr bwMode="auto">
          <a:xfrm>
            <a:off x="1141413" y="2565400"/>
            <a:ext cx="3565525" cy="2674938"/>
            <a:chOff x="1797" y="3609"/>
            <a:chExt cx="5616" cy="4212"/>
          </a:xfrm>
        </p:grpSpPr>
        <p:pic>
          <p:nvPicPr>
            <p:cNvPr id="19461" name="Picture 5" descr="kk1"/>
            <p:cNvPicPr>
              <a:picLocks noChangeAspect="1" noChangeArrowheads="1"/>
            </p:cNvPicPr>
            <p:nvPr/>
          </p:nvPicPr>
          <p:blipFill>
            <a:blip r:embed="rId2" cstate="print"/>
            <a:srcRect/>
            <a:stretch>
              <a:fillRect/>
            </a:stretch>
          </p:blipFill>
          <p:spPr bwMode="auto">
            <a:xfrm>
              <a:off x="1797" y="3609"/>
              <a:ext cx="5616" cy="4212"/>
            </a:xfrm>
            <a:prstGeom prst="rect">
              <a:avLst/>
            </a:prstGeom>
            <a:noFill/>
            <a:ln w="9525">
              <a:noFill/>
              <a:miter lim="800000"/>
              <a:headEnd/>
              <a:tailEnd/>
            </a:ln>
          </p:spPr>
        </p:pic>
        <p:sp>
          <p:nvSpPr>
            <p:cNvPr id="19462" name="Oval 6"/>
            <p:cNvSpPr>
              <a:spLocks noChangeArrowheads="1"/>
            </p:cNvSpPr>
            <p:nvPr/>
          </p:nvSpPr>
          <p:spPr bwMode="auto">
            <a:xfrm>
              <a:off x="6431" y="6248"/>
              <a:ext cx="748" cy="720"/>
            </a:xfrm>
            <a:prstGeom prst="ellipse">
              <a:avLst/>
            </a:prstGeom>
            <a:noFill/>
            <a:ln w="38100">
              <a:solidFill>
                <a:srgbClr val="000000"/>
              </a:solidFill>
              <a:prstDash val="lgDash"/>
              <a:round/>
              <a:headEnd/>
              <a:tailEnd/>
            </a:ln>
          </p:spPr>
          <p:txBody>
            <a:bodyPr/>
            <a:lstStyle/>
            <a:p>
              <a:endParaRPr lang="en-US"/>
            </a:p>
          </p:txBody>
        </p:sp>
        <p:sp>
          <p:nvSpPr>
            <p:cNvPr id="19463" name="Oval 7"/>
            <p:cNvSpPr>
              <a:spLocks noChangeArrowheads="1"/>
            </p:cNvSpPr>
            <p:nvPr/>
          </p:nvSpPr>
          <p:spPr bwMode="auto">
            <a:xfrm>
              <a:off x="5261" y="6068"/>
              <a:ext cx="748" cy="720"/>
            </a:xfrm>
            <a:prstGeom prst="ellipse">
              <a:avLst/>
            </a:prstGeom>
            <a:noFill/>
            <a:ln w="38100">
              <a:solidFill>
                <a:srgbClr val="000000"/>
              </a:solidFill>
              <a:prstDash val="lgDash"/>
              <a:round/>
              <a:headEnd/>
              <a:tailEnd/>
            </a:ln>
          </p:spPr>
          <p:txBody>
            <a:bodyPr/>
            <a:lstStyle/>
            <a:p>
              <a:endParaRPr lang="en-US"/>
            </a:p>
          </p:txBody>
        </p:sp>
        <p:sp>
          <p:nvSpPr>
            <p:cNvPr id="19464" name="Line 8"/>
            <p:cNvSpPr>
              <a:spLocks noChangeShapeType="1"/>
            </p:cNvSpPr>
            <p:nvPr/>
          </p:nvSpPr>
          <p:spPr bwMode="auto">
            <a:xfrm>
              <a:off x="6057" y="5481"/>
              <a:ext cx="748" cy="1260"/>
            </a:xfrm>
            <a:prstGeom prst="line">
              <a:avLst/>
            </a:prstGeom>
            <a:noFill/>
            <a:ln w="28575">
              <a:solidFill>
                <a:srgbClr val="000000"/>
              </a:solidFill>
              <a:round/>
              <a:headEnd/>
              <a:tailEnd type="triangle" w="med" len="med"/>
            </a:ln>
          </p:spPr>
          <p:txBody>
            <a:bodyPr/>
            <a:lstStyle/>
            <a:p>
              <a:endParaRPr lang="ar-EG"/>
            </a:p>
          </p:txBody>
        </p:sp>
      </p:grpSp>
      <p:sp>
        <p:nvSpPr>
          <p:cNvPr id="19460" name="Text Box 9"/>
          <p:cNvSpPr txBox="1">
            <a:spLocks noChangeArrowheads="1"/>
          </p:cNvSpPr>
          <p:nvPr/>
        </p:nvSpPr>
        <p:spPr bwMode="auto">
          <a:xfrm>
            <a:off x="2771775" y="5589588"/>
            <a:ext cx="5329238" cy="641350"/>
          </a:xfrm>
          <a:prstGeom prst="rect">
            <a:avLst/>
          </a:prstGeom>
          <a:noFill/>
          <a:ln w="9525">
            <a:noFill/>
            <a:miter lim="800000"/>
            <a:headEnd/>
            <a:tailEnd/>
          </a:ln>
        </p:spPr>
        <p:txBody>
          <a:bodyPr>
            <a:spAutoFit/>
          </a:bodyPr>
          <a:lstStyle/>
          <a:p>
            <a:pPr>
              <a:spcBef>
                <a:spcPct val="50000"/>
              </a:spcBef>
            </a:pPr>
            <a:r>
              <a:rPr lang="ar-SA"/>
              <a:t>صورة (5)مد الركبة وتقريب الجذع من الفخذ كخاصية أساسية لإطالة عضلات الفخذ الخلفية</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684213" y="765175"/>
            <a:ext cx="7991475" cy="2014538"/>
          </a:xfrm>
          <a:prstGeom prst="rect">
            <a:avLst/>
          </a:prstGeom>
          <a:noFill/>
          <a:ln w="9525">
            <a:noFill/>
            <a:miter lim="800000"/>
            <a:headEnd/>
            <a:tailEnd/>
          </a:ln>
        </p:spPr>
        <p:txBody>
          <a:bodyPr>
            <a:spAutoFit/>
          </a:bodyPr>
          <a:lstStyle/>
          <a:p>
            <a:r>
              <a:rPr lang="ar-SA"/>
              <a:t>وهنا يتم إتباع نموذج خاص لإجراء متابعة وتحليل الأداء لإجراء التدخل العلاجي المناسب مما قد يفيد في  حذف الأخطاء المترتبة على أخطاء أخرى أي أن التركيز على الركبة يجب أن يوضع في الاعتبار أثناء أداء تمرين إطالة العضلات الخلفية للفخذ مقدما وكذلك التركيز على الذراع والجذع لنجاح التصويب كضرورة ملحة عند المعالجة الكيفية أو الكمية لتحليل الأداء وإعطاء التعليمات.</a:t>
            </a:r>
          </a:p>
          <a:p>
            <a:r>
              <a:rPr lang="ar-SA"/>
              <a:t>	لذا فان الصعوبة في التعامل مع الخصائص الأساسية أو النقاط الفنية التي تعضضها لكونها أحيانا لاترى كالمتغيرات والبيوميكانيكية بل تستشف من خلال خبرة القائم بالتحليل، أو إجراء التجارب التحليلية للوقوف عليها.</a:t>
            </a:r>
            <a:endParaRPr lang="en-US"/>
          </a:p>
        </p:txBody>
      </p:sp>
      <p:sp>
        <p:nvSpPr>
          <p:cNvPr id="20483" name="Text Box 3"/>
          <p:cNvSpPr txBox="1">
            <a:spLocks noChangeArrowheads="1"/>
          </p:cNvSpPr>
          <p:nvPr/>
        </p:nvSpPr>
        <p:spPr bwMode="auto">
          <a:xfrm>
            <a:off x="395288" y="3860800"/>
            <a:ext cx="7993062" cy="1190625"/>
          </a:xfrm>
          <a:prstGeom prst="rect">
            <a:avLst/>
          </a:prstGeom>
          <a:noFill/>
          <a:ln w="9525">
            <a:noFill/>
            <a:miter lim="800000"/>
            <a:headEnd/>
            <a:tailEnd/>
          </a:ln>
        </p:spPr>
        <p:txBody>
          <a:bodyPr>
            <a:spAutoFit/>
          </a:bodyPr>
          <a:lstStyle/>
          <a:p>
            <a:pPr>
              <a:spcBef>
                <a:spcPct val="50000"/>
              </a:spcBef>
            </a:pPr>
            <a:r>
              <a:rPr lang="ar-SA"/>
              <a:t> وأيضا لكي نحدد ونطور النقاط الفنية والخصائص الأساسية بالمهارات ينبغى أن يتم إدراك العلاقة بين الخصائص الأساسية والأسلوب المرغوب و مدى تماشيه مع متطلبات الأداء القانونية والفنية وهناك أربعة مفاهيم تبرز أهمية الخصائص الأساسية وعند مراعاتها نستطيع أن نربط ما بين الخصائص الأساسية ومستوى فاعلية الأداء، ويمكن أن نوجز أهمية نظرية الخصائص الأساسية عند تحليل النقاط الفنية.</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042988" y="620713"/>
            <a:ext cx="7129462" cy="5035550"/>
          </a:xfrm>
          <a:prstGeom prst="rect">
            <a:avLst/>
          </a:prstGeom>
          <a:noFill/>
          <a:ln w="9525">
            <a:noFill/>
            <a:miter lim="800000"/>
            <a:headEnd/>
            <a:tailEnd/>
          </a:ln>
        </p:spPr>
        <p:txBody>
          <a:bodyPr>
            <a:spAutoFit/>
          </a:bodyPr>
          <a:lstStyle/>
          <a:p>
            <a:pPr marL="342900" indent="-342900"/>
            <a:r>
              <a:rPr lang="ar-SA"/>
              <a:t> تستطيع تحديد النقاط الفنية ذات الصلة بتحقيق الهدف الميكانيكي من الأداء مثال الجذع عند الرمي أو التصويب أو الركل.</a:t>
            </a:r>
          </a:p>
          <a:p>
            <a:pPr marL="342900" indent="-342900"/>
            <a:r>
              <a:rPr lang="ar-SA"/>
              <a:t>تحديد نقاط الأداء بصورة مرتبة مقصودة وفقا لأهميتها وهنا الأهمية تأتى بالمراد من النقطة الفنية سبب الخلل بالأداء  مثال الجذع عند الرمي أو التصويب أو الركل.</a:t>
            </a:r>
          </a:p>
          <a:p>
            <a:pPr marL="342900" indent="-342900"/>
            <a:r>
              <a:rPr lang="ar-SA"/>
              <a:t>النقاط الفنية للأداء على درجة أهمية واحدة عند التعليم ليتم تعويد المبتدئ أو الناشئ عدم إغفال أي نقطة أو التركيز على واحدة دون الأخرى، وبالتدريب للمستويات العليا يفضل أولا قبل تحديد أهمية النقاط الفنية أن ننظر لطبيعة اللعبة أو الرياضة لو قائمة على النواتج كمسافة أو ارتفاع أو أهداف يتم التحيز إلى النقاط المرتبطة مباشرة بتحقيق الهدف وهى نسبية فاللكم قد تختزل حركة الجذع للتمويه ومباغته المنافس وهنا قد لا يتطلب الموقف قوة أكثر من كونه تسجيل نقطة.</a:t>
            </a:r>
          </a:p>
          <a:p>
            <a:pPr marL="342900" indent="-342900"/>
            <a:r>
              <a:rPr lang="ar-SA"/>
              <a:t>	أما الرياضات التي تعتمد على العمليات مثل الجمباز وتحكيم الكاتا بالكاراتيه أو الغطس ينبغي وضع النقاط الفنية على درجة أهمية واحدة واعتبارها خصائص أساسية يستحيل إغفال أي منها.</a:t>
            </a:r>
          </a:p>
          <a:p>
            <a:pPr marL="342900" indent="-342900"/>
            <a:r>
              <a:rPr lang="ar-SA"/>
              <a:t>معرفة الفرق بين النقاط الفنية وما يضيفه اللاعب كأسلوب مميز له وهنا علينا أن نعلم بدقة أن الأسلوب هو الطابع المميز لتنفيذ المهارة بفاعلية ويظهر الأسلوب في بعض التفاصيل الدقيقة للنقاط الفنية مثال توزيع النظر أن تسبق المرحلة التمهيدية بحركات ان تتبع المرحلة النهائية بحركات.</a:t>
            </a:r>
          </a:p>
          <a:p>
            <a:pPr marL="342900" indent="-342900"/>
            <a:r>
              <a:rPr lang="ar-SA"/>
              <a:t>	أما لو تدخل الأسلوب في المراحل الفنية للأداء وغير أو طور منها ينتقل الأداء إلى صاحبه وقد يسمي باسمة كمعظم مهارات رياضة الجمباز.</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900113" y="1574800"/>
            <a:ext cx="7200900" cy="2862263"/>
          </a:xfrm>
          <a:prstGeom prst="rect">
            <a:avLst/>
          </a:prstGeom>
          <a:noFill/>
          <a:ln w="9525">
            <a:noFill/>
            <a:miter lim="800000"/>
            <a:headEnd/>
            <a:tailEnd/>
          </a:ln>
        </p:spPr>
        <p:txBody>
          <a:bodyPr>
            <a:spAutoFit/>
          </a:bodyPr>
          <a:lstStyle/>
          <a:p>
            <a:r>
              <a:rPr lang="ar-SA" sz="4000" b="1"/>
              <a:t>الفصل الثاني</a:t>
            </a:r>
            <a:endParaRPr lang="en-US" sz="4000" b="1"/>
          </a:p>
          <a:p>
            <a:r>
              <a:rPr lang="ar-SA" sz="4000" b="1"/>
              <a:t>التحليل الكينسيولوجي لنظرية الخصائص الأساسية </a:t>
            </a:r>
            <a:endParaRPr lang="en-US" sz="4000" b="1"/>
          </a:p>
          <a:p>
            <a:pPr>
              <a:spcBef>
                <a:spcPct val="50000"/>
              </a:spcBef>
            </a:pPr>
            <a:endParaRPr lang="en-US" sz="40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3"/>
          <p:cNvSpPr txBox="1">
            <a:spLocks noChangeArrowheads="1"/>
          </p:cNvSpPr>
          <p:nvPr/>
        </p:nvSpPr>
        <p:spPr bwMode="auto">
          <a:xfrm>
            <a:off x="971550" y="1773238"/>
            <a:ext cx="7272338" cy="3387725"/>
          </a:xfrm>
          <a:prstGeom prst="rect">
            <a:avLst/>
          </a:prstGeom>
          <a:noFill/>
          <a:ln w="9525">
            <a:noFill/>
            <a:miter lim="800000"/>
            <a:headEnd/>
            <a:tailEnd/>
          </a:ln>
        </p:spPr>
        <p:txBody>
          <a:bodyPr>
            <a:spAutoFit/>
          </a:bodyPr>
          <a:lstStyle/>
          <a:p>
            <a:r>
              <a:rPr lang="ar-SA" b="1"/>
              <a:t>علم الحركة (الكينسيولوجي) </a:t>
            </a:r>
            <a:r>
              <a:rPr lang="en-US"/>
              <a:t>Kinesiology</a:t>
            </a:r>
            <a:endParaRPr lang="en-US" b="1"/>
          </a:p>
          <a:p>
            <a:r>
              <a:rPr lang="ar-SA" b="1"/>
              <a:t>ماهية علم الحركة</a:t>
            </a:r>
            <a:r>
              <a:rPr lang="ar-SA" b="1">
                <a:hlinkClick r:id="" action="ppaction://noaction"/>
              </a:rPr>
              <a:t>[1</a:t>
            </a:r>
            <a:r>
              <a:rPr lang="en-US" b="1">
                <a:hlinkClick r:id="" action="ppaction://noaction"/>
              </a:rPr>
              <a:t>]</a:t>
            </a:r>
            <a:endParaRPr lang="en-US" b="1"/>
          </a:p>
          <a:p>
            <a:r>
              <a:rPr lang="ar-SA"/>
              <a:t>علم الحركة تتوافر به المعايير التالية مما يجعلنا نطلق عليه علم وهى:</a:t>
            </a:r>
          </a:p>
          <a:p>
            <a:r>
              <a:rPr lang="ar-SA"/>
              <a:t>- محتوى خاص ومنظم.</a:t>
            </a:r>
          </a:p>
          <a:p>
            <a:r>
              <a:rPr lang="ar-SA"/>
              <a:t>- نقطة بحث.</a:t>
            </a:r>
          </a:p>
          <a:p>
            <a:r>
              <a:rPr lang="ar-SA"/>
              <a:t>– طرق بحث.</a:t>
            </a:r>
          </a:p>
          <a:p>
            <a:r>
              <a:rPr lang="ar-SA"/>
              <a:t>- تنظيم مرتب للمعلومات.</a:t>
            </a:r>
          </a:p>
          <a:p>
            <a:r>
              <a:rPr lang="ar-SA"/>
              <a:t>فإن المحتوى الخاص المنظم يأتى من وجهة النظر الذى طرحها أرستوتل(</a:t>
            </a:r>
            <a:r>
              <a:rPr lang="ar-SA">
                <a:hlinkClick r:id="" action="ppaction://noaction"/>
              </a:rPr>
              <a:t>[2</a:t>
            </a:r>
            <a:r>
              <a:rPr lang="en-US">
                <a:hlinkClick r:id="" action="ppaction://noaction"/>
              </a:rPr>
              <a:t>]</a:t>
            </a:r>
            <a:r>
              <a:rPr lang="ar-SA"/>
              <a:t>) حيث حدد أن هناك أربعة مصادر رئيسية لدراسة الحركة وهى (الميكانيكا- التشريح- الفسيولوجى- الهندسة). </a:t>
            </a:r>
            <a:r>
              <a:rPr lang="en-US"/>
              <a:t/>
            </a:r>
            <a:br>
              <a:rPr lang="en-US"/>
            </a:br>
            <a:r>
              <a:rPr lang="en-US">
                <a:hlinkClick r:id="" action="ppaction://noaction"/>
              </a:rPr>
              <a:t>[1]</a:t>
            </a:r>
            <a:r>
              <a:rPr lang="ar-SA"/>
              <a:t>- السيد عبد المقصود : نظريات الحركة، مكتبة الشباب الحر ومطبعتها، 1986م.</a:t>
            </a:r>
            <a:endParaRPr lang="en-US">
              <a:hlinkClick r:id="" action="ppaction://noaction"/>
            </a:endParaRPr>
          </a:p>
          <a:p>
            <a:r>
              <a:rPr lang="en-US">
                <a:hlinkClick r:id="" action="ppaction://noaction"/>
              </a:rPr>
              <a:t>[2]</a:t>
            </a:r>
            <a:r>
              <a:rPr lang="en-US"/>
              <a:t> - Clayne, R. Jensen : Applied kinesiology, hiii book company, new York, 1970.</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042988" y="404813"/>
            <a:ext cx="7273925" cy="915987"/>
          </a:xfrm>
          <a:prstGeom prst="rect">
            <a:avLst/>
          </a:prstGeom>
          <a:noFill/>
          <a:ln w="9525">
            <a:noFill/>
            <a:miter lim="800000"/>
            <a:headEnd/>
            <a:tailEnd/>
          </a:ln>
        </p:spPr>
        <p:txBody>
          <a:bodyPr>
            <a:spAutoFit/>
          </a:bodyPr>
          <a:lstStyle/>
          <a:p>
            <a:r>
              <a:rPr lang="ar-SA" b="1"/>
              <a:t>تعريف ارستوتل لعلم الحركة :</a:t>
            </a:r>
            <a:endParaRPr lang="en-US" b="1"/>
          </a:p>
          <a:p>
            <a:r>
              <a:rPr lang="ar-SA"/>
              <a:t>هو العلم الذى يبحث فى حركة الإنسان معتمداً فى ذلك على معلومات تم الحصول عليها من أربعة علوم (التشريح- الفسيولوجى- الميكانيكا- الهندسة).</a:t>
            </a:r>
            <a:endParaRPr lang="en-US"/>
          </a:p>
        </p:txBody>
      </p:sp>
      <p:sp>
        <p:nvSpPr>
          <p:cNvPr id="24579" name="Text Box 3"/>
          <p:cNvSpPr txBox="1">
            <a:spLocks noChangeArrowheads="1"/>
          </p:cNvSpPr>
          <p:nvPr/>
        </p:nvSpPr>
        <p:spPr bwMode="auto">
          <a:xfrm>
            <a:off x="539750" y="1989138"/>
            <a:ext cx="7632700" cy="2014537"/>
          </a:xfrm>
          <a:prstGeom prst="rect">
            <a:avLst/>
          </a:prstGeom>
          <a:noFill/>
          <a:ln w="9525">
            <a:noFill/>
            <a:miter lim="800000"/>
            <a:headEnd/>
            <a:tailEnd/>
          </a:ln>
        </p:spPr>
        <p:txBody>
          <a:bodyPr>
            <a:spAutoFit/>
          </a:bodyPr>
          <a:lstStyle/>
          <a:p>
            <a:r>
              <a:rPr lang="ar-SA" b="1"/>
              <a:t>تعريف نيكول </a:t>
            </a:r>
            <a:r>
              <a:rPr lang="en-US"/>
              <a:t>Nicol</a:t>
            </a:r>
            <a:r>
              <a:rPr lang="ar-SA" b="1"/>
              <a:t>:(</a:t>
            </a:r>
            <a:r>
              <a:rPr lang="ar-SA" b="1">
                <a:hlinkClick r:id="" action="ppaction://noaction"/>
              </a:rPr>
              <a:t>[1</a:t>
            </a:r>
            <a:r>
              <a:rPr lang="en-US" b="1">
                <a:hlinkClick r:id="" action="ppaction://noaction"/>
              </a:rPr>
              <a:t>]</a:t>
            </a:r>
            <a:r>
              <a:rPr lang="ar-SA" b="1"/>
              <a:t>) </a:t>
            </a:r>
            <a:endParaRPr lang="en-US" b="1"/>
          </a:p>
          <a:p>
            <a:r>
              <a:rPr lang="ar-SA"/>
              <a:t>علم الحركة هو مجال علمى يبحث فى ظاهرة الحركة وأسسها، وفى الجهاز الحركى وأسلوب توجيهه، وهو ملخص لتخصصات تتخذ وجهة (العلوم الطبيعية- الميكانيكا الحيوية التشريح- الفسيولوجى- علم النفس).</a:t>
            </a:r>
            <a:endParaRPr lang="en-US"/>
          </a:p>
          <a:p>
            <a:r>
              <a:rPr lang="en-US"/>
              <a:t/>
            </a:r>
            <a:br>
              <a:rPr lang="en-US"/>
            </a:br>
            <a:r>
              <a:rPr lang="en-US"/>
              <a:t> [1]- Nancy Hamilton, Kathryn Luttgens Kinesiology, scientific bosis of human motion, 2002. </a:t>
            </a:r>
          </a:p>
        </p:txBody>
      </p:sp>
      <p:sp>
        <p:nvSpPr>
          <p:cNvPr id="24580" name="Text Box 4"/>
          <p:cNvSpPr txBox="1">
            <a:spLocks noChangeArrowheads="1"/>
          </p:cNvSpPr>
          <p:nvPr/>
        </p:nvSpPr>
        <p:spPr bwMode="auto">
          <a:xfrm>
            <a:off x="1042988" y="5084763"/>
            <a:ext cx="7561262" cy="366712"/>
          </a:xfrm>
          <a:prstGeom prst="rect">
            <a:avLst/>
          </a:prstGeom>
          <a:noFill/>
          <a:ln w="9525">
            <a:noFill/>
            <a:miter lim="800000"/>
            <a:headEnd/>
            <a:tailEnd/>
          </a:ln>
        </p:spPr>
        <p:txBody>
          <a:bodyPr>
            <a:spAutoFit/>
          </a:bodyPr>
          <a:lstStyle/>
          <a:p>
            <a:pPr>
              <a:spcBef>
                <a:spcPct val="50000"/>
              </a:spcBef>
            </a:pPr>
            <a:r>
              <a:rPr lang="ar-SA"/>
              <a:t>وعلم الحركة </a:t>
            </a:r>
            <a:r>
              <a:rPr lang="en-US"/>
              <a:t>Kinesiology</a:t>
            </a:r>
            <a:r>
              <a:rPr lang="ar-SA"/>
              <a:t> مكونة من مقطعين الأول </a:t>
            </a:r>
            <a:r>
              <a:rPr lang="en-US"/>
              <a:t>Kinesis</a:t>
            </a:r>
            <a:r>
              <a:rPr lang="ar-SA"/>
              <a:t> وهى حركة و</a:t>
            </a:r>
            <a:r>
              <a:rPr lang="en-US"/>
              <a:t>ology</a:t>
            </a:r>
            <a:r>
              <a:rPr lang="ar-SA"/>
              <a:t> تعنى علم.</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116013" y="620713"/>
            <a:ext cx="7343775" cy="641350"/>
          </a:xfrm>
          <a:prstGeom prst="rect">
            <a:avLst/>
          </a:prstGeom>
          <a:noFill/>
          <a:ln w="9525">
            <a:noFill/>
            <a:miter lim="800000"/>
            <a:headEnd/>
            <a:tailEnd/>
          </a:ln>
        </p:spPr>
        <p:txBody>
          <a:bodyPr>
            <a:spAutoFit/>
          </a:bodyPr>
          <a:lstStyle/>
          <a:p>
            <a:pPr>
              <a:spcBef>
                <a:spcPct val="50000"/>
              </a:spcBef>
            </a:pPr>
            <a:r>
              <a:rPr lang="ar-SA"/>
              <a:t>ويعرف علم الحركة أيضاً بأنه الدراسة والمعرفة لشكل وتحديد خط سير الحركة وعلاقة أجزاء الجسم بعضها ببعض أثناء الأداء الحركى.</a:t>
            </a:r>
            <a:endParaRPr lang="en-US"/>
          </a:p>
        </p:txBody>
      </p:sp>
      <p:sp>
        <p:nvSpPr>
          <p:cNvPr id="25603" name="Text Box 3"/>
          <p:cNvSpPr txBox="1">
            <a:spLocks noChangeArrowheads="1"/>
          </p:cNvSpPr>
          <p:nvPr/>
        </p:nvSpPr>
        <p:spPr bwMode="auto">
          <a:xfrm>
            <a:off x="827088" y="1628775"/>
            <a:ext cx="7489825" cy="366713"/>
          </a:xfrm>
          <a:prstGeom prst="rect">
            <a:avLst/>
          </a:prstGeom>
          <a:noFill/>
          <a:ln w="9525">
            <a:noFill/>
            <a:miter lim="800000"/>
            <a:headEnd/>
            <a:tailEnd/>
          </a:ln>
        </p:spPr>
        <p:txBody>
          <a:bodyPr>
            <a:spAutoFit/>
          </a:bodyPr>
          <a:lstStyle/>
          <a:p>
            <a:pPr>
              <a:spcBef>
                <a:spcPct val="50000"/>
              </a:spcBef>
            </a:pPr>
            <a:r>
              <a:rPr lang="ar-SA"/>
              <a:t>ويمكن أن نعرفه أيضاً بأنه العلم الذى يبحث فى الشكل الظاهرى أو التكوين المورفولوجى للحركة.</a:t>
            </a:r>
            <a:endParaRPr lang="en-US"/>
          </a:p>
        </p:txBody>
      </p:sp>
      <p:sp>
        <p:nvSpPr>
          <p:cNvPr id="25604" name="Text Box 4"/>
          <p:cNvSpPr txBox="1">
            <a:spLocks noChangeArrowheads="1"/>
          </p:cNvSpPr>
          <p:nvPr/>
        </p:nvSpPr>
        <p:spPr bwMode="auto">
          <a:xfrm>
            <a:off x="971550" y="2781300"/>
            <a:ext cx="7272338" cy="641350"/>
          </a:xfrm>
          <a:prstGeom prst="rect">
            <a:avLst/>
          </a:prstGeom>
          <a:noFill/>
          <a:ln w="9525">
            <a:noFill/>
            <a:miter lim="800000"/>
            <a:headEnd/>
            <a:tailEnd/>
          </a:ln>
        </p:spPr>
        <p:txBody>
          <a:bodyPr>
            <a:spAutoFit/>
          </a:bodyPr>
          <a:lstStyle/>
          <a:p>
            <a:pPr>
              <a:spcBef>
                <a:spcPct val="50000"/>
              </a:spcBef>
            </a:pPr>
            <a:r>
              <a:rPr lang="ar-SA"/>
              <a:t>ويعرف بأنه ميدان دراسة القوانين والمبادئ المتعلقة بحركة جسم الإنسان بهدف الوصول إلى الكفاءة الحركية.</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914400"/>
            <a:ext cx="7543800" cy="12003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1">
            <a:spAutoFit/>
          </a:bodyPr>
          <a:lstStyle/>
          <a:p>
            <a:r>
              <a:rPr lang="en-US" sz="7200" b="1" dirty="0" smtClean="0">
                <a:solidFill>
                  <a:srgbClr val="FF0000"/>
                </a:solidFill>
                <a:effectLst>
                  <a:outerShdw blurRad="38100" dist="38100" dir="2700000" algn="tl">
                    <a:srgbClr val="000000">
                      <a:alpha val="43137"/>
                    </a:srgbClr>
                  </a:outerShdw>
                </a:effectLst>
                <a:latin typeface="AbdoMaster-Black" pitchFamily="50" charset="-78"/>
                <a:cs typeface="AbdoMaster-Black" pitchFamily="50" charset="-78"/>
              </a:rPr>
              <a:t>ماهية علم الحركة</a:t>
            </a:r>
            <a:endParaRPr lang="ar-SA" sz="7200" dirty="0">
              <a:solidFill>
                <a:srgbClr val="FF0000"/>
              </a:solidFill>
              <a:latin typeface="AbdoMaster-Black" pitchFamily="50" charset="-78"/>
              <a:cs typeface="AbdoMaster-Black" pitchFamily="50" charset="-78"/>
            </a:endParaRPr>
          </a:p>
        </p:txBody>
      </p:sp>
      <p:grpSp>
        <p:nvGrpSpPr>
          <p:cNvPr id="8" name="Group 7"/>
          <p:cNvGrpSpPr/>
          <p:nvPr/>
        </p:nvGrpSpPr>
        <p:grpSpPr>
          <a:xfrm>
            <a:off x="1981200" y="2209800"/>
            <a:ext cx="4419600" cy="1905000"/>
            <a:chOff x="533400" y="3048000"/>
            <a:chExt cx="6497519" cy="2670040"/>
          </a:xfrm>
        </p:grpSpPr>
        <p:pic>
          <p:nvPicPr>
            <p:cNvPr id="3" name="Picture 2" descr="%SystemRoot%system32SHELL32.dll.jpg"/>
            <p:cNvPicPr>
              <a:picLocks noChangeAspect="1"/>
            </p:cNvPicPr>
            <p:nvPr/>
          </p:nvPicPr>
          <p:blipFill>
            <a:blip r:embed="rId2" cstate="print"/>
            <a:stretch>
              <a:fillRect/>
            </a:stretch>
          </p:blipFill>
          <p:spPr>
            <a:xfrm>
              <a:off x="533400" y="3048000"/>
              <a:ext cx="2109787" cy="2638625"/>
            </a:xfrm>
            <a:prstGeom prst="rect">
              <a:avLst/>
            </a:prstGeom>
          </p:spPr>
        </p:pic>
        <p:pic>
          <p:nvPicPr>
            <p:cNvPr id="5" name="Picture 4" descr="Foundations of Biomechanics.png"/>
            <p:cNvPicPr>
              <a:picLocks noChangeAspect="1"/>
            </p:cNvPicPr>
            <p:nvPr/>
          </p:nvPicPr>
          <p:blipFill>
            <a:blip r:embed="rId3" cstate="print"/>
            <a:stretch>
              <a:fillRect/>
            </a:stretch>
          </p:blipFill>
          <p:spPr>
            <a:xfrm>
              <a:off x="2667000" y="3048000"/>
              <a:ext cx="2057400" cy="2670040"/>
            </a:xfrm>
            <a:prstGeom prst="rect">
              <a:avLst/>
            </a:prstGeom>
          </p:spPr>
        </p:pic>
        <p:pic>
          <p:nvPicPr>
            <p:cNvPr id="6" name="Picture 5" descr="ABC.png"/>
            <p:cNvPicPr>
              <a:picLocks noChangeAspect="1"/>
            </p:cNvPicPr>
            <p:nvPr/>
          </p:nvPicPr>
          <p:blipFill>
            <a:blip r:embed="rId4" cstate="print"/>
            <a:stretch>
              <a:fillRect/>
            </a:stretch>
          </p:blipFill>
          <p:spPr>
            <a:xfrm>
              <a:off x="4800600" y="3048000"/>
              <a:ext cx="2230319" cy="2667000"/>
            </a:xfrm>
            <a:prstGeom prst="rect">
              <a:avLst/>
            </a:prstGeom>
          </p:spPr>
        </p:pic>
      </p:grpSp>
      <p:pic>
        <p:nvPicPr>
          <p:cNvPr id="7" name="Picture 6" descr="F.png"/>
          <p:cNvPicPr>
            <a:picLocks noChangeAspect="1"/>
          </p:cNvPicPr>
          <p:nvPr/>
        </p:nvPicPr>
        <p:blipFill>
          <a:blip r:embed="rId5" cstate="print"/>
          <a:stretch>
            <a:fillRect/>
          </a:stretch>
        </p:blipFill>
        <p:spPr>
          <a:xfrm>
            <a:off x="1905000" y="4218482"/>
            <a:ext cx="4572000" cy="202991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15200" y="914400"/>
            <a:ext cx="1261885" cy="646331"/>
          </a:xfrm>
          <a:prstGeom prst="rect">
            <a:avLst/>
          </a:prstGeom>
          <a:noFill/>
        </p:spPr>
        <p:txBody>
          <a:bodyPr wrap="none" rtlCol="1">
            <a:spAutoFit/>
          </a:bodyPr>
          <a:lstStyle/>
          <a:p>
            <a:r>
              <a:rPr lang="ar-EG" sz="3600" b="1" dirty="0" smtClean="0">
                <a:effectLst>
                  <a:outerShdw blurRad="38100" dist="38100" dir="2700000" algn="tl">
                    <a:srgbClr val="000000">
                      <a:alpha val="43137"/>
                    </a:srgbClr>
                  </a:outerShdw>
                </a:effectLst>
              </a:rPr>
              <a:t>المهارة</a:t>
            </a:r>
            <a:endParaRPr lang="ar-SA" sz="3600" b="1" dirty="0">
              <a:effectLst>
                <a:outerShdw blurRad="38100" dist="38100" dir="2700000" algn="tl">
                  <a:srgbClr val="000000">
                    <a:alpha val="43137"/>
                  </a:srgbClr>
                </a:outerShdw>
              </a:effectLst>
            </a:endParaRPr>
          </a:p>
        </p:txBody>
      </p:sp>
      <p:pic>
        <p:nvPicPr>
          <p:cNvPr id="5" name="Picture 4" descr="500.jpg"/>
          <p:cNvPicPr>
            <a:picLocks noChangeAspect="1"/>
          </p:cNvPicPr>
          <p:nvPr/>
        </p:nvPicPr>
        <p:blipFill>
          <a:blip r:embed="rId2" cstate="print"/>
          <a:stretch>
            <a:fillRect/>
          </a:stretch>
        </p:blipFill>
        <p:spPr>
          <a:xfrm>
            <a:off x="1600200" y="3429000"/>
            <a:ext cx="2667000" cy="2667000"/>
          </a:xfrm>
          <a:prstGeom prst="rect">
            <a:avLst/>
          </a:prstGeom>
        </p:spPr>
      </p:pic>
      <p:pic>
        <p:nvPicPr>
          <p:cNvPr id="6" name="Picture 5" descr="sports%2012.jpg"/>
          <p:cNvPicPr>
            <a:picLocks noChangeAspect="1"/>
          </p:cNvPicPr>
          <p:nvPr/>
        </p:nvPicPr>
        <p:blipFill>
          <a:blip r:embed="rId3" cstate="print"/>
          <a:stretch>
            <a:fillRect/>
          </a:stretch>
        </p:blipFill>
        <p:spPr>
          <a:xfrm>
            <a:off x="3505200" y="3429000"/>
            <a:ext cx="2057400" cy="2667000"/>
          </a:xfrm>
          <a:prstGeom prst="rect">
            <a:avLst/>
          </a:prstGeom>
        </p:spPr>
      </p:pic>
      <p:pic>
        <p:nvPicPr>
          <p:cNvPr id="8" name="Picture 7" descr="chenhong2.jpg"/>
          <p:cNvPicPr>
            <a:picLocks noChangeAspect="1"/>
          </p:cNvPicPr>
          <p:nvPr/>
        </p:nvPicPr>
        <p:blipFill>
          <a:blip r:embed="rId4" cstate="print"/>
          <a:stretch>
            <a:fillRect/>
          </a:stretch>
        </p:blipFill>
        <p:spPr>
          <a:xfrm>
            <a:off x="5390158" y="3429000"/>
            <a:ext cx="2077442" cy="26670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356955"/>
            <a:ext cx="8001000" cy="3231654"/>
          </a:xfrm>
          <a:prstGeom prst="rect">
            <a:avLst/>
          </a:prstGeom>
          <a:noFill/>
        </p:spPr>
        <p:txBody>
          <a:bodyPr wrap="square" rtlCol="1">
            <a:spAutoFit/>
          </a:bodyPr>
          <a:lstStyle/>
          <a:p>
            <a:pPr algn="just"/>
            <a:r>
              <a:rPr lang="en-US" sz="2400" b="1" u="sng" dirty="0" err="1">
                <a:solidFill>
                  <a:srgbClr val="00B050"/>
                </a:solidFill>
              </a:rPr>
              <a:t>تعريف</a:t>
            </a:r>
            <a:r>
              <a:rPr lang="en-US" sz="2400" b="1" u="sng" dirty="0">
                <a:solidFill>
                  <a:srgbClr val="00B050"/>
                </a:solidFill>
              </a:rPr>
              <a:t> </a:t>
            </a:r>
            <a:r>
              <a:rPr lang="en-US" sz="2400" b="1" u="sng" dirty="0" err="1" smtClean="0">
                <a:solidFill>
                  <a:srgbClr val="00B050"/>
                </a:solidFill>
              </a:rPr>
              <a:t>المهارة</a:t>
            </a:r>
            <a:endParaRPr lang="ar-EG" sz="2400" b="1" u="sng" dirty="0" smtClean="0">
              <a:solidFill>
                <a:srgbClr val="00B050"/>
              </a:solidFill>
            </a:endParaRPr>
          </a:p>
          <a:p>
            <a:pPr algn="just"/>
            <a:endParaRPr lang="ar-EG" b="1" dirty="0" smtClean="0"/>
          </a:p>
          <a:p>
            <a:pPr algn="just"/>
            <a:r>
              <a:rPr lang="en-US" dirty="0" smtClean="0"/>
              <a:t>"</a:t>
            </a:r>
            <a:r>
              <a:rPr lang="en-US" b="1" dirty="0" err="1">
                <a:solidFill>
                  <a:schemeClr val="accent1"/>
                </a:solidFill>
              </a:rPr>
              <a:t>القدرة</a:t>
            </a:r>
            <a:r>
              <a:rPr lang="en-US" b="1" dirty="0">
                <a:solidFill>
                  <a:schemeClr val="accent1"/>
                </a:solidFill>
              </a:rPr>
              <a:t> </a:t>
            </a:r>
            <a:r>
              <a:rPr lang="en-US" b="1" dirty="0" err="1">
                <a:solidFill>
                  <a:schemeClr val="accent1"/>
                </a:solidFill>
              </a:rPr>
              <a:t>على</a:t>
            </a:r>
            <a:r>
              <a:rPr lang="en-US" b="1" dirty="0">
                <a:solidFill>
                  <a:schemeClr val="accent1"/>
                </a:solidFill>
              </a:rPr>
              <a:t> </a:t>
            </a:r>
            <a:r>
              <a:rPr lang="en-US" b="1" dirty="0" err="1">
                <a:solidFill>
                  <a:schemeClr val="accent1"/>
                </a:solidFill>
              </a:rPr>
              <a:t>أداء</a:t>
            </a:r>
            <a:r>
              <a:rPr lang="en-US" b="1" dirty="0">
                <a:solidFill>
                  <a:schemeClr val="accent1"/>
                </a:solidFill>
              </a:rPr>
              <a:t> </a:t>
            </a:r>
            <a:r>
              <a:rPr lang="en-US" b="1" dirty="0" err="1" smtClean="0">
                <a:solidFill>
                  <a:schemeClr val="accent1"/>
                </a:solidFill>
              </a:rPr>
              <a:t>الأعمال</a:t>
            </a:r>
            <a:r>
              <a:rPr lang="en-US" b="1" dirty="0" smtClean="0">
                <a:solidFill>
                  <a:schemeClr val="accent1"/>
                </a:solidFill>
              </a:rPr>
              <a:t> </a:t>
            </a:r>
            <a:r>
              <a:rPr lang="en-US" b="1" dirty="0" err="1">
                <a:solidFill>
                  <a:schemeClr val="accent1"/>
                </a:solidFill>
              </a:rPr>
              <a:t>أو</a:t>
            </a:r>
            <a:r>
              <a:rPr lang="en-US" b="1" dirty="0">
                <a:solidFill>
                  <a:schemeClr val="accent1"/>
                </a:solidFill>
              </a:rPr>
              <a:t> </a:t>
            </a:r>
            <a:r>
              <a:rPr lang="en-US" b="1" dirty="0" err="1">
                <a:solidFill>
                  <a:schemeClr val="accent1"/>
                </a:solidFill>
              </a:rPr>
              <a:t>نشاط</a:t>
            </a:r>
            <a:r>
              <a:rPr lang="en-US" b="1" dirty="0">
                <a:solidFill>
                  <a:schemeClr val="accent1"/>
                </a:solidFill>
              </a:rPr>
              <a:t> </a:t>
            </a:r>
            <a:r>
              <a:rPr lang="en-US" b="1" dirty="0" err="1">
                <a:solidFill>
                  <a:schemeClr val="accent1"/>
                </a:solidFill>
              </a:rPr>
              <a:t>من</a:t>
            </a:r>
            <a:r>
              <a:rPr lang="en-US" b="1" dirty="0">
                <a:solidFill>
                  <a:schemeClr val="accent1"/>
                </a:solidFill>
              </a:rPr>
              <a:t> </a:t>
            </a:r>
            <a:r>
              <a:rPr lang="en-US" b="1" dirty="0" err="1">
                <a:solidFill>
                  <a:schemeClr val="accent1"/>
                </a:solidFill>
              </a:rPr>
              <a:t>الأنشطة</a:t>
            </a:r>
            <a:r>
              <a:rPr lang="en-US" b="1" dirty="0">
                <a:solidFill>
                  <a:schemeClr val="accent1"/>
                </a:solidFill>
              </a:rPr>
              <a:t> </a:t>
            </a:r>
            <a:r>
              <a:rPr lang="en-US" b="1" dirty="0" err="1">
                <a:solidFill>
                  <a:schemeClr val="accent1"/>
                </a:solidFill>
              </a:rPr>
              <a:t>بصورة</a:t>
            </a:r>
            <a:r>
              <a:rPr lang="en-US" b="1" dirty="0">
                <a:solidFill>
                  <a:schemeClr val="accent1"/>
                </a:solidFill>
              </a:rPr>
              <a:t> </a:t>
            </a:r>
            <a:r>
              <a:rPr lang="en-US" b="1" dirty="0" err="1">
                <a:solidFill>
                  <a:schemeClr val="accent1"/>
                </a:solidFill>
              </a:rPr>
              <a:t>تتميز</a:t>
            </a:r>
            <a:r>
              <a:rPr lang="en-US" b="1" dirty="0">
                <a:solidFill>
                  <a:schemeClr val="accent1"/>
                </a:solidFill>
              </a:rPr>
              <a:t> </a:t>
            </a:r>
            <a:r>
              <a:rPr lang="en-US" b="1" dirty="0" err="1">
                <a:solidFill>
                  <a:schemeClr val="accent1"/>
                </a:solidFill>
              </a:rPr>
              <a:t>بالسهولة</a:t>
            </a:r>
            <a:r>
              <a:rPr lang="en-US" b="1" dirty="0">
                <a:solidFill>
                  <a:schemeClr val="accent1"/>
                </a:solidFill>
              </a:rPr>
              <a:t> </a:t>
            </a:r>
            <a:r>
              <a:rPr lang="en-US" b="1" dirty="0" err="1">
                <a:solidFill>
                  <a:schemeClr val="accent1"/>
                </a:solidFill>
              </a:rPr>
              <a:t>والدقة</a:t>
            </a:r>
            <a:r>
              <a:rPr lang="en-US" b="1" dirty="0">
                <a:solidFill>
                  <a:schemeClr val="accent1"/>
                </a:solidFill>
              </a:rPr>
              <a:t> </a:t>
            </a:r>
            <a:r>
              <a:rPr lang="en-US" b="1" dirty="0" err="1">
                <a:solidFill>
                  <a:schemeClr val="accent1"/>
                </a:solidFill>
              </a:rPr>
              <a:t>والاقتصاد</a:t>
            </a:r>
            <a:r>
              <a:rPr lang="en-US" b="1" dirty="0">
                <a:solidFill>
                  <a:schemeClr val="accent1"/>
                </a:solidFill>
              </a:rPr>
              <a:t> </a:t>
            </a:r>
            <a:r>
              <a:rPr lang="en-US" b="1" dirty="0" err="1">
                <a:solidFill>
                  <a:schemeClr val="accent1"/>
                </a:solidFill>
              </a:rPr>
              <a:t>في</a:t>
            </a:r>
            <a:r>
              <a:rPr lang="en-US" b="1" dirty="0">
                <a:solidFill>
                  <a:schemeClr val="accent1"/>
                </a:solidFill>
              </a:rPr>
              <a:t> </a:t>
            </a:r>
            <a:r>
              <a:rPr lang="en-US" b="1" dirty="0" err="1">
                <a:solidFill>
                  <a:schemeClr val="accent1"/>
                </a:solidFill>
              </a:rPr>
              <a:t>بذل</a:t>
            </a:r>
            <a:r>
              <a:rPr lang="en-US" b="1" dirty="0">
                <a:solidFill>
                  <a:schemeClr val="accent1"/>
                </a:solidFill>
              </a:rPr>
              <a:t> </a:t>
            </a:r>
            <a:r>
              <a:rPr lang="en-US" b="1" dirty="0" err="1">
                <a:solidFill>
                  <a:schemeClr val="accent1"/>
                </a:solidFill>
              </a:rPr>
              <a:t>الجهد</a:t>
            </a:r>
            <a:r>
              <a:rPr lang="en-US" b="1" dirty="0">
                <a:solidFill>
                  <a:schemeClr val="accent1"/>
                </a:solidFill>
              </a:rPr>
              <a:t>" .</a:t>
            </a:r>
          </a:p>
          <a:p>
            <a:pPr algn="just"/>
            <a:r>
              <a:rPr lang="en-US" b="1" dirty="0">
                <a:solidFill>
                  <a:schemeClr val="accent1"/>
                </a:solidFill>
              </a:rPr>
              <a:t>   </a:t>
            </a:r>
            <a:endParaRPr lang="en-US" b="1" dirty="0" smtClean="0">
              <a:solidFill>
                <a:schemeClr val="accent1"/>
              </a:solidFill>
            </a:endParaRPr>
          </a:p>
          <a:p>
            <a:pPr algn="just"/>
            <a:r>
              <a:rPr lang="ar-EG" b="1" dirty="0" smtClean="0">
                <a:solidFill>
                  <a:schemeClr val="accent1"/>
                </a:solidFill>
              </a:rPr>
              <a:t>”</a:t>
            </a:r>
            <a:r>
              <a:rPr lang="en-US" b="1" dirty="0" err="1" smtClean="0">
                <a:solidFill>
                  <a:schemeClr val="accent1"/>
                </a:solidFill>
              </a:rPr>
              <a:t>فيعرفها</a:t>
            </a:r>
            <a:r>
              <a:rPr lang="en-US" b="1" dirty="0" smtClean="0">
                <a:solidFill>
                  <a:schemeClr val="accent1"/>
                </a:solidFill>
              </a:rPr>
              <a:t> </a:t>
            </a:r>
            <a:r>
              <a:rPr lang="en-US" b="1" dirty="0" err="1">
                <a:solidFill>
                  <a:schemeClr val="accent1"/>
                </a:solidFill>
              </a:rPr>
              <a:t>بعض</a:t>
            </a:r>
            <a:r>
              <a:rPr lang="en-US" b="1" dirty="0">
                <a:solidFill>
                  <a:schemeClr val="accent1"/>
                </a:solidFill>
              </a:rPr>
              <a:t> </a:t>
            </a:r>
            <a:r>
              <a:rPr lang="en-US" b="1" dirty="0" err="1">
                <a:solidFill>
                  <a:schemeClr val="accent1"/>
                </a:solidFill>
              </a:rPr>
              <a:t>العلماء</a:t>
            </a:r>
            <a:r>
              <a:rPr lang="en-US" b="1" dirty="0">
                <a:solidFill>
                  <a:schemeClr val="accent1"/>
                </a:solidFill>
              </a:rPr>
              <a:t> </a:t>
            </a:r>
            <a:r>
              <a:rPr lang="en-US" b="1" dirty="0" err="1">
                <a:solidFill>
                  <a:schemeClr val="accent1"/>
                </a:solidFill>
              </a:rPr>
              <a:t>بأنها</a:t>
            </a:r>
            <a:r>
              <a:rPr lang="en-US" b="1" dirty="0">
                <a:solidFill>
                  <a:schemeClr val="accent1"/>
                </a:solidFill>
              </a:rPr>
              <a:t>  "</a:t>
            </a:r>
            <a:r>
              <a:rPr lang="en-US" b="1" dirty="0" err="1">
                <a:solidFill>
                  <a:schemeClr val="accent1"/>
                </a:solidFill>
              </a:rPr>
              <a:t>كفاءة</a:t>
            </a:r>
            <a:r>
              <a:rPr lang="en-US" b="1" dirty="0">
                <a:solidFill>
                  <a:schemeClr val="accent1"/>
                </a:solidFill>
              </a:rPr>
              <a:t> </a:t>
            </a:r>
            <a:r>
              <a:rPr lang="en-US" b="1" dirty="0" err="1">
                <a:solidFill>
                  <a:schemeClr val="accent1"/>
                </a:solidFill>
              </a:rPr>
              <a:t>الفرد</a:t>
            </a:r>
            <a:r>
              <a:rPr lang="en-US" b="1" dirty="0">
                <a:solidFill>
                  <a:schemeClr val="accent1"/>
                </a:solidFill>
              </a:rPr>
              <a:t> </a:t>
            </a:r>
            <a:r>
              <a:rPr lang="en-US" b="1" dirty="0" err="1">
                <a:solidFill>
                  <a:schemeClr val="accent1"/>
                </a:solidFill>
              </a:rPr>
              <a:t>في</a:t>
            </a:r>
            <a:r>
              <a:rPr lang="en-US" b="1" dirty="0">
                <a:solidFill>
                  <a:schemeClr val="accent1"/>
                </a:solidFill>
              </a:rPr>
              <a:t> </a:t>
            </a:r>
            <a:r>
              <a:rPr lang="en-US" b="1" dirty="0" err="1">
                <a:solidFill>
                  <a:schemeClr val="accent1"/>
                </a:solidFill>
              </a:rPr>
              <a:t>أداء</a:t>
            </a:r>
            <a:r>
              <a:rPr lang="en-US" b="1" dirty="0">
                <a:solidFill>
                  <a:schemeClr val="accent1"/>
                </a:solidFill>
              </a:rPr>
              <a:t> </a:t>
            </a:r>
            <a:r>
              <a:rPr lang="en-US" b="1" dirty="0" err="1">
                <a:solidFill>
                  <a:schemeClr val="accent1"/>
                </a:solidFill>
              </a:rPr>
              <a:t>واجب</a:t>
            </a:r>
            <a:r>
              <a:rPr lang="en-US" b="1" dirty="0">
                <a:solidFill>
                  <a:schemeClr val="accent1"/>
                </a:solidFill>
              </a:rPr>
              <a:t> </a:t>
            </a:r>
            <a:r>
              <a:rPr lang="en-US" b="1" dirty="0" err="1">
                <a:solidFill>
                  <a:schemeClr val="accent1"/>
                </a:solidFill>
              </a:rPr>
              <a:t>حركي</a:t>
            </a:r>
            <a:r>
              <a:rPr lang="en-US" b="1" dirty="0">
                <a:solidFill>
                  <a:schemeClr val="accent1"/>
                </a:solidFill>
              </a:rPr>
              <a:t> </a:t>
            </a:r>
            <a:r>
              <a:rPr lang="en-US" b="1" dirty="0" err="1">
                <a:solidFill>
                  <a:schemeClr val="accent1"/>
                </a:solidFill>
              </a:rPr>
              <a:t>خاص</a:t>
            </a:r>
            <a:r>
              <a:rPr lang="en-US" b="1" dirty="0">
                <a:solidFill>
                  <a:schemeClr val="accent1"/>
                </a:solidFill>
              </a:rPr>
              <a:t> </a:t>
            </a:r>
            <a:r>
              <a:rPr lang="en-US" b="1" dirty="0" err="1">
                <a:solidFill>
                  <a:schemeClr val="accent1"/>
                </a:solidFill>
              </a:rPr>
              <a:t>أو</a:t>
            </a:r>
            <a:r>
              <a:rPr lang="en-US" b="1" dirty="0">
                <a:solidFill>
                  <a:schemeClr val="accent1"/>
                </a:solidFill>
              </a:rPr>
              <a:t> </a:t>
            </a:r>
            <a:r>
              <a:rPr lang="en-US" b="1" dirty="0" err="1">
                <a:solidFill>
                  <a:schemeClr val="accent1"/>
                </a:solidFill>
              </a:rPr>
              <a:t>مجموعة</a:t>
            </a:r>
            <a:r>
              <a:rPr lang="en-US" b="1" dirty="0">
                <a:solidFill>
                  <a:schemeClr val="accent1"/>
                </a:solidFill>
              </a:rPr>
              <a:t> </a:t>
            </a:r>
            <a:r>
              <a:rPr lang="en-US" b="1" dirty="0" err="1">
                <a:solidFill>
                  <a:schemeClr val="accent1"/>
                </a:solidFill>
              </a:rPr>
              <a:t>واجبات</a:t>
            </a:r>
            <a:r>
              <a:rPr lang="en-US" b="1" dirty="0">
                <a:solidFill>
                  <a:schemeClr val="accent1"/>
                </a:solidFill>
              </a:rPr>
              <a:t> </a:t>
            </a:r>
            <a:r>
              <a:rPr lang="en-US" b="1" dirty="0" err="1">
                <a:solidFill>
                  <a:schemeClr val="accent1"/>
                </a:solidFill>
              </a:rPr>
              <a:t>حركية</a:t>
            </a:r>
            <a:r>
              <a:rPr lang="en-US" b="1" dirty="0">
                <a:solidFill>
                  <a:schemeClr val="accent1"/>
                </a:solidFill>
              </a:rPr>
              <a:t>" .</a:t>
            </a:r>
          </a:p>
          <a:p>
            <a:pPr algn="just"/>
            <a:endParaRPr lang="en-US" b="1" dirty="0" smtClean="0">
              <a:solidFill>
                <a:schemeClr val="accent1"/>
              </a:solidFill>
            </a:endParaRPr>
          </a:p>
          <a:p>
            <a:pPr algn="just"/>
            <a:r>
              <a:rPr lang="en-US" b="1" dirty="0" smtClean="0">
                <a:solidFill>
                  <a:schemeClr val="accent1"/>
                </a:solidFill>
              </a:rPr>
              <a:t>"</a:t>
            </a:r>
            <a:r>
              <a:rPr lang="en-US" b="1" dirty="0" err="1">
                <a:solidFill>
                  <a:schemeClr val="accent1"/>
                </a:solidFill>
              </a:rPr>
              <a:t>جوهر</a:t>
            </a:r>
            <a:r>
              <a:rPr lang="en-US" b="1" dirty="0">
                <a:solidFill>
                  <a:schemeClr val="accent1"/>
                </a:solidFill>
              </a:rPr>
              <a:t> </a:t>
            </a:r>
            <a:r>
              <a:rPr lang="en-US" b="1" dirty="0" err="1">
                <a:solidFill>
                  <a:schemeClr val="accent1"/>
                </a:solidFill>
              </a:rPr>
              <a:t>الأداء</a:t>
            </a:r>
            <a:r>
              <a:rPr lang="en-US" b="1" dirty="0">
                <a:solidFill>
                  <a:schemeClr val="accent1"/>
                </a:solidFill>
              </a:rPr>
              <a:t> </a:t>
            </a:r>
            <a:r>
              <a:rPr lang="en-US" b="1" dirty="0" err="1">
                <a:solidFill>
                  <a:schemeClr val="accent1"/>
                </a:solidFill>
              </a:rPr>
              <a:t>الذي</a:t>
            </a:r>
            <a:r>
              <a:rPr lang="en-US" b="1" dirty="0">
                <a:solidFill>
                  <a:schemeClr val="accent1"/>
                </a:solidFill>
              </a:rPr>
              <a:t> </a:t>
            </a:r>
            <a:r>
              <a:rPr lang="en-US" b="1" dirty="0" err="1">
                <a:solidFill>
                  <a:schemeClr val="accent1"/>
                </a:solidFill>
              </a:rPr>
              <a:t>يتميز</a:t>
            </a:r>
            <a:r>
              <a:rPr lang="en-US" b="1" dirty="0">
                <a:solidFill>
                  <a:schemeClr val="accent1"/>
                </a:solidFill>
              </a:rPr>
              <a:t> </a:t>
            </a:r>
            <a:r>
              <a:rPr lang="en-US" b="1" dirty="0" err="1">
                <a:solidFill>
                  <a:schemeClr val="accent1"/>
                </a:solidFill>
              </a:rPr>
              <a:t>بإنجاز</a:t>
            </a:r>
            <a:r>
              <a:rPr lang="en-US" b="1" dirty="0">
                <a:solidFill>
                  <a:schemeClr val="accent1"/>
                </a:solidFill>
              </a:rPr>
              <a:t> </a:t>
            </a:r>
            <a:r>
              <a:rPr lang="en-US" b="1" dirty="0" err="1">
                <a:solidFill>
                  <a:schemeClr val="accent1"/>
                </a:solidFill>
              </a:rPr>
              <a:t>مقدار</a:t>
            </a:r>
            <a:r>
              <a:rPr lang="en-US" b="1" dirty="0">
                <a:solidFill>
                  <a:schemeClr val="accent1"/>
                </a:solidFill>
              </a:rPr>
              <a:t> </a:t>
            </a:r>
            <a:r>
              <a:rPr lang="en-US" b="1" dirty="0" err="1">
                <a:solidFill>
                  <a:schemeClr val="accent1"/>
                </a:solidFill>
              </a:rPr>
              <a:t>كبير</a:t>
            </a:r>
            <a:r>
              <a:rPr lang="en-US" b="1" dirty="0">
                <a:solidFill>
                  <a:schemeClr val="accent1"/>
                </a:solidFill>
              </a:rPr>
              <a:t> </a:t>
            </a:r>
            <a:r>
              <a:rPr lang="en-US" b="1" dirty="0" err="1">
                <a:solidFill>
                  <a:schemeClr val="accent1"/>
                </a:solidFill>
              </a:rPr>
              <a:t>من</a:t>
            </a:r>
            <a:r>
              <a:rPr lang="en-US" b="1" dirty="0">
                <a:solidFill>
                  <a:schemeClr val="accent1"/>
                </a:solidFill>
              </a:rPr>
              <a:t> </a:t>
            </a:r>
            <a:r>
              <a:rPr lang="en-US" b="1" dirty="0" err="1">
                <a:solidFill>
                  <a:schemeClr val="accent1"/>
                </a:solidFill>
              </a:rPr>
              <a:t>العمل</a:t>
            </a:r>
            <a:r>
              <a:rPr lang="en-US" b="1" dirty="0">
                <a:solidFill>
                  <a:schemeClr val="accent1"/>
                </a:solidFill>
              </a:rPr>
              <a:t> </a:t>
            </a:r>
            <a:r>
              <a:rPr lang="en-US" b="1" dirty="0" err="1">
                <a:solidFill>
                  <a:schemeClr val="accent1"/>
                </a:solidFill>
              </a:rPr>
              <a:t>مع</a:t>
            </a:r>
            <a:r>
              <a:rPr lang="en-US" b="1" dirty="0">
                <a:solidFill>
                  <a:schemeClr val="accent1"/>
                </a:solidFill>
              </a:rPr>
              <a:t> </a:t>
            </a:r>
            <a:r>
              <a:rPr lang="en-US" b="1" dirty="0" err="1">
                <a:solidFill>
                  <a:schemeClr val="accent1"/>
                </a:solidFill>
              </a:rPr>
              <a:t>بذل</a:t>
            </a:r>
            <a:r>
              <a:rPr lang="en-US" b="1" dirty="0">
                <a:solidFill>
                  <a:schemeClr val="accent1"/>
                </a:solidFill>
              </a:rPr>
              <a:t> </a:t>
            </a:r>
            <a:r>
              <a:rPr lang="en-US" b="1" dirty="0" err="1">
                <a:solidFill>
                  <a:schemeClr val="accent1"/>
                </a:solidFill>
              </a:rPr>
              <a:t>مقدار</a:t>
            </a:r>
            <a:r>
              <a:rPr lang="en-US" b="1" dirty="0">
                <a:solidFill>
                  <a:schemeClr val="accent1"/>
                </a:solidFill>
              </a:rPr>
              <a:t> </a:t>
            </a:r>
            <a:r>
              <a:rPr lang="en-US" b="1" dirty="0" err="1">
                <a:solidFill>
                  <a:schemeClr val="accent1"/>
                </a:solidFill>
              </a:rPr>
              <a:t>من</a:t>
            </a:r>
            <a:r>
              <a:rPr lang="en-US" b="1" dirty="0">
                <a:solidFill>
                  <a:schemeClr val="accent1"/>
                </a:solidFill>
              </a:rPr>
              <a:t> </a:t>
            </a:r>
            <a:r>
              <a:rPr lang="en-US" b="1" dirty="0" err="1">
                <a:solidFill>
                  <a:schemeClr val="accent1"/>
                </a:solidFill>
              </a:rPr>
              <a:t>الجهد</a:t>
            </a:r>
            <a:r>
              <a:rPr lang="en-US" b="1" dirty="0">
                <a:solidFill>
                  <a:schemeClr val="accent1"/>
                </a:solidFill>
              </a:rPr>
              <a:t> </a:t>
            </a:r>
            <a:r>
              <a:rPr lang="en-US" b="1" dirty="0" err="1">
                <a:solidFill>
                  <a:schemeClr val="accent1"/>
                </a:solidFill>
              </a:rPr>
              <a:t>بسيط</a:t>
            </a:r>
            <a:r>
              <a:rPr lang="en-US" b="1" dirty="0">
                <a:solidFill>
                  <a:schemeClr val="accent1"/>
                </a:solidFill>
              </a:rPr>
              <a:t> </a:t>
            </a:r>
            <a:r>
              <a:rPr lang="en-US" b="1" dirty="0" err="1">
                <a:solidFill>
                  <a:schemeClr val="accent1"/>
                </a:solidFill>
              </a:rPr>
              <a:t>نسبيا</a:t>
            </a:r>
            <a:r>
              <a:rPr lang="en-US" b="1" dirty="0">
                <a:solidFill>
                  <a:schemeClr val="accent1"/>
                </a:solidFill>
              </a:rPr>
              <a:t>" </a:t>
            </a:r>
            <a:r>
              <a:rPr lang="en-US" b="1" dirty="0" smtClean="0">
                <a:solidFill>
                  <a:schemeClr val="accent1"/>
                </a:solidFill>
              </a:rPr>
              <a:t>.</a:t>
            </a:r>
          </a:p>
          <a:p>
            <a:pPr algn="just"/>
            <a:endParaRPr lang="en-US" b="1" dirty="0">
              <a:solidFill>
                <a:schemeClr val="accent1"/>
              </a:solidFill>
            </a:endParaRPr>
          </a:p>
          <a:p>
            <a:pPr algn="just"/>
            <a:r>
              <a:rPr lang="en-US" b="1" dirty="0" smtClean="0">
                <a:solidFill>
                  <a:schemeClr val="accent1"/>
                </a:solidFill>
              </a:rPr>
              <a:t>" </a:t>
            </a:r>
            <a:r>
              <a:rPr lang="en-US" b="1" dirty="0" err="1">
                <a:solidFill>
                  <a:schemeClr val="accent1"/>
                </a:solidFill>
              </a:rPr>
              <a:t>هي</a:t>
            </a:r>
            <a:r>
              <a:rPr lang="en-US" b="1" dirty="0">
                <a:solidFill>
                  <a:schemeClr val="accent1"/>
                </a:solidFill>
              </a:rPr>
              <a:t> </a:t>
            </a:r>
            <a:r>
              <a:rPr lang="en-US" b="1" dirty="0" err="1">
                <a:solidFill>
                  <a:schemeClr val="accent1"/>
                </a:solidFill>
              </a:rPr>
              <a:t>القدرة</a:t>
            </a:r>
            <a:r>
              <a:rPr lang="en-US" b="1" dirty="0">
                <a:solidFill>
                  <a:schemeClr val="accent1"/>
                </a:solidFill>
              </a:rPr>
              <a:t> </a:t>
            </a:r>
            <a:r>
              <a:rPr lang="en-US" b="1" dirty="0" err="1">
                <a:solidFill>
                  <a:schemeClr val="accent1"/>
                </a:solidFill>
              </a:rPr>
              <a:t>على</a:t>
            </a:r>
            <a:r>
              <a:rPr lang="en-US" b="1" dirty="0">
                <a:solidFill>
                  <a:schemeClr val="accent1"/>
                </a:solidFill>
              </a:rPr>
              <a:t> </a:t>
            </a:r>
            <a:r>
              <a:rPr lang="en-US" b="1" dirty="0" err="1">
                <a:solidFill>
                  <a:schemeClr val="accent1"/>
                </a:solidFill>
              </a:rPr>
              <a:t>الأداء</a:t>
            </a:r>
            <a:r>
              <a:rPr lang="en-US" b="1" dirty="0">
                <a:solidFill>
                  <a:schemeClr val="accent1"/>
                </a:solidFill>
              </a:rPr>
              <a:t> </a:t>
            </a:r>
            <a:r>
              <a:rPr lang="en-US" b="1" dirty="0" err="1">
                <a:solidFill>
                  <a:schemeClr val="accent1"/>
                </a:solidFill>
              </a:rPr>
              <a:t>الحركي</a:t>
            </a:r>
            <a:r>
              <a:rPr lang="en-US" b="1" dirty="0">
                <a:solidFill>
                  <a:schemeClr val="accent1"/>
                </a:solidFill>
              </a:rPr>
              <a:t> </a:t>
            </a:r>
            <a:r>
              <a:rPr lang="en-US" b="1" dirty="0" err="1">
                <a:solidFill>
                  <a:schemeClr val="accent1"/>
                </a:solidFill>
              </a:rPr>
              <a:t>المعقد</a:t>
            </a:r>
            <a:r>
              <a:rPr lang="en-US" b="1" dirty="0">
                <a:solidFill>
                  <a:schemeClr val="accent1"/>
                </a:solidFill>
              </a:rPr>
              <a:t> </a:t>
            </a:r>
            <a:r>
              <a:rPr lang="en-US" b="1" dirty="0" err="1">
                <a:solidFill>
                  <a:schemeClr val="accent1"/>
                </a:solidFill>
              </a:rPr>
              <a:t>بسهولة</a:t>
            </a:r>
            <a:r>
              <a:rPr lang="en-US" b="1" dirty="0">
                <a:solidFill>
                  <a:schemeClr val="accent1"/>
                </a:solidFill>
              </a:rPr>
              <a:t> </a:t>
            </a:r>
            <a:r>
              <a:rPr lang="en-US" b="1" dirty="0" err="1">
                <a:solidFill>
                  <a:schemeClr val="accent1"/>
                </a:solidFill>
              </a:rPr>
              <a:t>ودقة</a:t>
            </a:r>
            <a:r>
              <a:rPr lang="en-US" b="1" dirty="0">
                <a:solidFill>
                  <a:schemeClr val="accent1"/>
                </a:solidFill>
              </a:rPr>
              <a:t> </a:t>
            </a:r>
            <a:r>
              <a:rPr lang="en-US" b="1" dirty="0" err="1">
                <a:solidFill>
                  <a:schemeClr val="accent1"/>
                </a:solidFill>
              </a:rPr>
              <a:t>مع</a:t>
            </a:r>
            <a:r>
              <a:rPr lang="en-US" b="1" dirty="0">
                <a:solidFill>
                  <a:schemeClr val="accent1"/>
                </a:solidFill>
              </a:rPr>
              <a:t> </a:t>
            </a:r>
            <a:r>
              <a:rPr lang="en-US" b="1" dirty="0" err="1">
                <a:solidFill>
                  <a:schemeClr val="accent1"/>
                </a:solidFill>
              </a:rPr>
              <a:t>التكيف</a:t>
            </a:r>
            <a:r>
              <a:rPr lang="en-US" b="1" dirty="0">
                <a:solidFill>
                  <a:schemeClr val="accent1"/>
                </a:solidFill>
              </a:rPr>
              <a:t> </a:t>
            </a:r>
            <a:r>
              <a:rPr lang="en-US" b="1" dirty="0" err="1">
                <a:solidFill>
                  <a:schemeClr val="accent1"/>
                </a:solidFill>
              </a:rPr>
              <a:t>للمواقف</a:t>
            </a:r>
            <a:r>
              <a:rPr lang="en-US" b="1" dirty="0">
                <a:solidFill>
                  <a:schemeClr val="accent1"/>
                </a:solidFill>
              </a:rPr>
              <a:t> </a:t>
            </a:r>
            <a:r>
              <a:rPr lang="en-US" b="1" dirty="0" err="1">
                <a:solidFill>
                  <a:schemeClr val="accent1"/>
                </a:solidFill>
              </a:rPr>
              <a:t>المتغيرة</a:t>
            </a:r>
            <a:r>
              <a:rPr lang="en-US" b="1" dirty="0">
                <a:solidFill>
                  <a:schemeClr val="accent1"/>
                </a:solidFill>
              </a:rPr>
              <a:t>" </a:t>
            </a:r>
          </a:p>
          <a:p>
            <a:pPr algn="just"/>
            <a:r>
              <a:rPr lang="en-US" b="1" dirty="0" err="1">
                <a:solidFill>
                  <a:schemeClr val="accent1"/>
                </a:solidFill>
              </a:rPr>
              <a:t>أو</a:t>
            </a:r>
            <a:r>
              <a:rPr lang="en-US" b="1" dirty="0">
                <a:solidFill>
                  <a:schemeClr val="accent1"/>
                </a:solidFill>
              </a:rPr>
              <a:t> </a:t>
            </a:r>
            <a:r>
              <a:rPr lang="en-US" b="1" dirty="0" err="1">
                <a:solidFill>
                  <a:schemeClr val="accent1"/>
                </a:solidFill>
              </a:rPr>
              <a:t>أن</a:t>
            </a:r>
            <a:r>
              <a:rPr lang="en-US" b="1" dirty="0">
                <a:solidFill>
                  <a:schemeClr val="accent1"/>
                </a:solidFill>
              </a:rPr>
              <a:t> </a:t>
            </a:r>
            <a:r>
              <a:rPr lang="en-US" b="1" dirty="0" err="1">
                <a:solidFill>
                  <a:schemeClr val="accent1"/>
                </a:solidFill>
              </a:rPr>
              <a:t>المهارة</a:t>
            </a:r>
            <a:r>
              <a:rPr lang="en-US" b="1" dirty="0">
                <a:solidFill>
                  <a:schemeClr val="accent1"/>
                </a:solidFill>
              </a:rPr>
              <a:t> </a:t>
            </a:r>
            <a:r>
              <a:rPr lang="en-US" b="1" dirty="0" err="1">
                <a:solidFill>
                  <a:schemeClr val="accent1"/>
                </a:solidFill>
              </a:rPr>
              <a:t>عبارة</a:t>
            </a:r>
            <a:r>
              <a:rPr lang="en-US" b="1" dirty="0">
                <a:solidFill>
                  <a:schemeClr val="accent1"/>
                </a:solidFill>
              </a:rPr>
              <a:t> </a:t>
            </a:r>
            <a:r>
              <a:rPr lang="en-US" b="1" dirty="0" err="1">
                <a:solidFill>
                  <a:schemeClr val="accent1"/>
                </a:solidFill>
              </a:rPr>
              <a:t>عن</a:t>
            </a:r>
            <a:r>
              <a:rPr lang="en-US" b="1" dirty="0">
                <a:solidFill>
                  <a:schemeClr val="accent1"/>
                </a:solidFill>
              </a:rPr>
              <a:t> "</a:t>
            </a:r>
            <a:r>
              <a:rPr lang="en-US" b="1" dirty="0" err="1">
                <a:solidFill>
                  <a:schemeClr val="accent1"/>
                </a:solidFill>
              </a:rPr>
              <a:t>حسن</a:t>
            </a:r>
            <a:r>
              <a:rPr lang="en-US" b="1" dirty="0">
                <a:solidFill>
                  <a:schemeClr val="accent1"/>
                </a:solidFill>
              </a:rPr>
              <a:t> </a:t>
            </a:r>
            <a:r>
              <a:rPr lang="en-US" b="1" dirty="0" err="1">
                <a:solidFill>
                  <a:schemeClr val="accent1"/>
                </a:solidFill>
              </a:rPr>
              <a:t>استخدام</a:t>
            </a:r>
            <a:r>
              <a:rPr lang="en-US" b="1" dirty="0">
                <a:solidFill>
                  <a:schemeClr val="accent1"/>
                </a:solidFill>
              </a:rPr>
              <a:t> </a:t>
            </a:r>
            <a:r>
              <a:rPr lang="en-US" b="1" dirty="0" err="1">
                <a:solidFill>
                  <a:schemeClr val="accent1"/>
                </a:solidFill>
              </a:rPr>
              <a:t>الفرد</a:t>
            </a:r>
            <a:r>
              <a:rPr lang="en-US" b="1" dirty="0">
                <a:solidFill>
                  <a:schemeClr val="accent1"/>
                </a:solidFill>
              </a:rPr>
              <a:t> </a:t>
            </a:r>
            <a:r>
              <a:rPr lang="en-US" b="1" dirty="0" err="1">
                <a:solidFill>
                  <a:schemeClr val="accent1"/>
                </a:solidFill>
              </a:rPr>
              <a:t>لقدراته</a:t>
            </a:r>
            <a:r>
              <a:rPr lang="en-US" b="1" dirty="0">
                <a:solidFill>
                  <a:schemeClr val="accent1"/>
                </a:solidFill>
              </a:rPr>
              <a:t> </a:t>
            </a:r>
            <a:r>
              <a:rPr lang="en-US" b="1" dirty="0" err="1">
                <a:solidFill>
                  <a:schemeClr val="accent1"/>
                </a:solidFill>
              </a:rPr>
              <a:t>في</a:t>
            </a:r>
            <a:r>
              <a:rPr lang="en-US" b="1" dirty="0">
                <a:solidFill>
                  <a:schemeClr val="accent1"/>
                </a:solidFill>
              </a:rPr>
              <a:t> </a:t>
            </a:r>
            <a:r>
              <a:rPr lang="en-US" b="1" dirty="0" err="1">
                <a:solidFill>
                  <a:schemeClr val="accent1"/>
                </a:solidFill>
              </a:rPr>
              <a:t>تحقيق</a:t>
            </a:r>
            <a:r>
              <a:rPr lang="en-US" b="1" dirty="0">
                <a:solidFill>
                  <a:schemeClr val="accent1"/>
                </a:solidFill>
              </a:rPr>
              <a:t> </a:t>
            </a:r>
            <a:r>
              <a:rPr lang="en-US" b="1" dirty="0" err="1">
                <a:solidFill>
                  <a:schemeClr val="accent1"/>
                </a:solidFill>
              </a:rPr>
              <a:t>الهدف</a:t>
            </a:r>
            <a:r>
              <a:rPr lang="en-US" b="1" dirty="0">
                <a:solidFill>
                  <a:schemeClr val="accent1"/>
                </a:solidFill>
              </a:rPr>
              <a:t>" .</a:t>
            </a:r>
          </a:p>
          <a:p>
            <a:pPr algn="just"/>
            <a:endParaRPr lang="ar-SA" dirty="0"/>
          </a:p>
        </p:txBody>
      </p:sp>
      <p:sp>
        <p:nvSpPr>
          <p:cNvPr id="3" name="Rectangle 2"/>
          <p:cNvSpPr/>
          <p:nvPr/>
        </p:nvSpPr>
        <p:spPr>
          <a:xfrm>
            <a:off x="2286000" y="5331023"/>
            <a:ext cx="6732588" cy="307777"/>
          </a:xfrm>
          <a:prstGeom prst="rect">
            <a:avLst/>
          </a:prstGeom>
        </p:spPr>
        <p:txBody>
          <a:bodyPr wrap="square">
            <a:spAutoFit/>
          </a:bodyPr>
          <a:lstStyle/>
          <a:p>
            <a:pPr lvl="0" algn="just"/>
            <a:r>
              <a:rPr lang="en-US" sz="1400" dirty="0" smtClean="0">
                <a:solidFill>
                  <a:prstClr val="black"/>
                </a:solidFill>
              </a:rPr>
              <a:t>- </a:t>
            </a:r>
            <a:r>
              <a:rPr lang="en-US" sz="1400" dirty="0" err="1" smtClean="0">
                <a:solidFill>
                  <a:prstClr val="black"/>
                </a:solidFill>
              </a:rPr>
              <a:t>السيد</a:t>
            </a:r>
            <a:r>
              <a:rPr lang="en-US" sz="1400" dirty="0" smtClean="0">
                <a:solidFill>
                  <a:prstClr val="black"/>
                </a:solidFill>
              </a:rPr>
              <a:t> </a:t>
            </a:r>
            <a:r>
              <a:rPr lang="en-US" sz="1400" dirty="0" err="1" smtClean="0">
                <a:solidFill>
                  <a:prstClr val="black"/>
                </a:solidFill>
              </a:rPr>
              <a:t>عبد</a:t>
            </a:r>
            <a:r>
              <a:rPr lang="en-US" sz="1400" dirty="0" smtClean="0">
                <a:solidFill>
                  <a:prstClr val="black"/>
                </a:solidFill>
              </a:rPr>
              <a:t> </a:t>
            </a:r>
            <a:r>
              <a:rPr lang="en-US" sz="1400" dirty="0" err="1" smtClean="0">
                <a:solidFill>
                  <a:prstClr val="black"/>
                </a:solidFill>
              </a:rPr>
              <a:t>المقصود</a:t>
            </a:r>
            <a:r>
              <a:rPr lang="en-US" sz="1400" dirty="0" smtClean="0">
                <a:solidFill>
                  <a:prstClr val="black"/>
                </a:solidFill>
              </a:rPr>
              <a:t> : </a:t>
            </a:r>
            <a:r>
              <a:rPr lang="en-US" sz="1400" dirty="0" err="1" smtClean="0">
                <a:solidFill>
                  <a:prstClr val="black"/>
                </a:solidFill>
              </a:rPr>
              <a:t>نظريات</a:t>
            </a:r>
            <a:r>
              <a:rPr lang="en-US" sz="1400" dirty="0" smtClean="0">
                <a:solidFill>
                  <a:prstClr val="black"/>
                </a:solidFill>
              </a:rPr>
              <a:t> الحركة، </a:t>
            </a:r>
            <a:r>
              <a:rPr lang="en-US" sz="1400" dirty="0" err="1" smtClean="0">
                <a:solidFill>
                  <a:prstClr val="black"/>
                </a:solidFill>
              </a:rPr>
              <a:t>مطبعة</a:t>
            </a:r>
            <a:r>
              <a:rPr lang="en-US" sz="1400" dirty="0" smtClean="0">
                <a:solidFill>
                  <a:prstClr val="black"/>
                </a:solidFill>
              </a:rPr>
              <a:t> </a:t>
            </a:r>
            <a:r>
              <a:rPr lang="en-US" sz="1400" dirty="0" err="1" smtClean="0">
                <a:solidFill>
                  <a:prstClr val="black"/>
                </a:solidFill>
              </a:rPr>
              <a:t>الشباب</a:t>
            </a:r>
            <a:r>
              <a:rPr lang="en-US" sz="1400" dirty="0" smtClean="0">
                <a:solidFill>
                  <a:prstClr val="black"/>
                </a:solidFill>
              </a:rPr>
              <a:t> </a:t>
            </a:r>
            <a:r>
              <a:rPr lang="en-US" sz="1400" dirty="0" err="1" smtClean="0">
                <a:solidFill>
                  <a:prstClr val="black"/>
                </a:solidFill>
              </a:rPr>
              <a:t>الحر</a:t>
            </a:r>
            <a:r>
              <a:rPr lang="en-US" sz="1400" dirty="0" smtClean="0">
                <a:solidFill>
                  <a:prstClr val="black"/>
                </a:solidFill>
              </a:rPr>
              <a:t> </a:t>
            </a:r>
            <a:r>
              <a:rPr lang="en-US" sz="1400" dirty="0" err="1" smtClean="0">
                <a:solidFill>
                  <a:prstClr val="black"/>
                </a:solidFill>
              </a:rPr>
              <a:t>ومطبعتها</a:t>
            </a:r>
            <a:r>
              <a:rPr lang="en-US" sz="1400" dirty="0" smtClean="0">
                <a:solidFill>
                  <a:prstClr val="black"/>
                </a:solidFill>
              </a:rPr>
              <a:t>، 1986م.</a:t>
            </a:r>
            <a:endParaRPr lang="en-US" sz="1400" dirty="0">
              <a:solidFill>
                <a:prstClr val="black"/>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720840"/>
            <a:ext cx="7391400" cy="3416320"/>
          </a:xfrm>
          <a:prstGeom prst="rect">
            <a:avLst/>
          </a:prstGeom>
        </p:spPr>
        <p:txBody>
          <a:bodyPr wrap="square">
            <a:spAutoFit/>
          </a:bodyPr>
          <a:lstStyle/>
          <a:p>
            <a:pPr algn="just"/>
            <a:r>
              <a:rPr lang="en-US" b="1" dirty="0" err="1" smtClean="0">
                <a:solidFill>
                  <a:schemeClr val="accent1"/>
                </a:solidFill>
              </a:rPr>
              <a:t>المهارة</a:t>
            </a:r>
            <a:r>
              <a:rPr lang="en-US" b="1" dirty="0" smtClean="0">
                <a:solidFill>
                  <a:schemeClr val="accent1"/>
                </a:solidFill>
              </a:rPr>
              <a:t> </a:t>
            </a:r>
            <a:r>
              <a:rPr lang="en-US" b="1" dirty="0" err="1" smtClean="0">
                <a:solidFill>
                  <a:schemeClr val="accent1"/>
                </a:solidFill>
              </a:rPr>
              <a:t>الحركية</a:t>
            </a:r>
            <a:r>
              <a:rPr lang="en-US" b="1" dirty="0" smtClean="0">
                <a:solidFill>
                  <a:schemeClr val="accent1"/>
                </a:solidFill>
              </a:rPr>
              <a:t> :</a:t>
            </a:r>
            <a:endParaRPr lang="ar-EG" b="1" dirty="0" smtClean="0">
              <a:solidFill>
                <a:schemeClr val="accent1"/>
              </a:solidFill>
            </a:endParaRPr>
          </a:p>
          <a:p>
            <a:pPr algn="just"/>
            <a:endParaRPr lang="en-US" b="1" dirty="0" smtClean="0">
              <a:solidFill>
                <a:schemeClr val="accent1"/>
              </a:solidFill>
            </a:endParaRPr>
          </a:p>
          <a:p>
            <a:pPr algn="just"/>
            <a:r>
              <a:rPr lang="en-US" b="1" dirty="0" smtClean="0">
                <a:solidFill>
                  <a:schemeClr val="accent1"/>
                </a:solidFill>
              </a:rPr>
              <a:t>       	 " </a:t>
            </a:r>
            <a:r>
              <a:rPr lang="en-US" b="1" dirty="0" err="1" smtClean="0">
                <a:solidFill>
                  <a:schemeClr val="accent1"/>
                </a:solidFill>
              </a:rPr>
              <a:t>هي</a:t>
            </a:r>
            <a:r>
              <a:rPr lang="en-US" b="1" dirty="0" smtClean="0">
                <a:solidFill>
                  <a:schemeClr val="accent1"/>
                </a:solidFill>
              </a:rPr>
              <a:t> </a:t>
            </a:r>
            <a:r>
              <a:rPr lang="en-US" b="1" dirty="0" err="1" smtClean="0">
                <a:solidFill>
                  <a:schemeClr val="accent1"/>
                </a:solidFill>
              </a:rPr>
              <a:t>القدرة</a:t>
            </a:r>
            <a:r>
              <a:rPr lang="en-US" b="1" dirty="0" smtClean="0">
                <a:solidFill>
                  <a:schemeClr val="accent1"/>
                </a:solidFill>
              </a:rPr>
              <a:t> </a:t>
            </a:r>
            <a:r>
              <a:rPr lang="en-US" b="1" dirty="0" err="1" smtClean="0">
                <a:solidFill>
                  <a:schemeClr val="accent1"/>
                </a:solidFill>
              </a:rPr>
              <a:t>على</a:t>
            </a:r>
            <a:r>
              <a:rPr lang="en-US" b="1" dirty="0" smtClean="0">
                <a:solidFill>
                  <a:schemeClr val="accent1"/>
                </a:solidFill>
              </a:rPr>
              <a:t> </a:t>
            </a:r>
            <a:r>
              <a:rPr lang="en-US" b="1" dirty="0" err="1" smtClean="0">
                <a:solidFill>
                  <a:schemeClr val="accent1"/>
                </a:solidFill>
              </a:rPr>
              <a:t>القيام</a:t>
            </a:r>
            <a:r>
              <a:rPr lang="en-US" b="1" dirty="0" smtClean="0">
                <a:solidFill>
                  <a:schemeClr val="accent1"/>
                </a:solidFill>
              </a:rPr>
              <a:t> </a:t>
            </a:r>
            <a:r>
              <a:rPr lang="en-US" b="1" dirty="0" err="1" smtClean="0">
                <a:solidFill>
                  <a:schemeClr val="accent1"/>
                </a:solidFill>
              </a:rPr>
              <a:t>بعمل</a:t>
            </a:r>
            <a:r>
              <a:rPr lang="en-US" b="1" dirty="0" smtClean="0">
                <a:solidFill>
                  <a:schemeClr val="accent1"/>
                </a:solidFill>
              </a:rPr>
              <a:t> </a:t>
            </a:r>
            <a:r>
              <a:rPr lang="en-US" b="1" dirty="0" err="1" smtClean="0">
                <a:solidFill>
                  <a:schemeClr val="accent1"/>
                </a:solidFill>
              </a:rPr>
              <a:t>ما</a:t>
            </a:r>
            <a:r>
              <a:rPr lang="en-US" b="1" dirty="0" smtClean="0">
                <a:solidFill>
                  <a:schemeClr val="accent1"/>
                </a:solidFill>
              </a:rPr>
              <a:t> </a:t>
            </a:r>
            <a:r>
              <a:rPr lang="en-US" b="1" dirty="0" err="1" smtClean="0">
                <a:solidFill>
                  <a:schemeClr val="accent1"/>
                </a:solidFill>
              </a:rPr>
              <a:t>بشكل</a:t>
            </a:r>
            <a:r>
              <a:rPr lang="en-US" b="1" dirty="0" smtClean="0">
                <a:solidFill>
                  <a:schemeClr val="accent1"/>
                </a:solidFill>
              </a:rPr>
              <a:t> </a:t>
            </a:r>
            <a:r>
              <a:rPr lang="en-US" b="1" dirty="0" err="1" smtClean="0">
                <a:solidFill>
                  <a:schemeClr val="accent1"/>
                </a:solidFill>
              </a:rPr>
              <a:t>يتسم</a:t>
            </a:r>
            <a:r>
              <a:rPr lang="en-US" b="1" dirty="0" smtClean="0">
                <a:solidFill>
                  <a:schemeClr val="accent1"/>
                </a:solidFill>
              </a:rPr>
              <a:t> </a:t>
            </a:r>
            <a:r>
              <a:rPr lang="en-US" b="1" dirty="0" err="1" smtClean="0">
                <a:solidFill>
                  <a:schemeClr val="accent1"/>
                </a:solidFill>
              </a:rPr>
              <a:t>بالدقة</a:t>
            </a:r>
            <a:r>
              <a:rPr lang="en-US" b="1" dirty="0" smtClean="0">
                <a:solidFill>
                  <a:schemeClr val="accent1"/>
                </a:solidFill>
              </a:rPr>
              <a:t> </a:t>
            </a:r>
            <a:r>
              <a:rPr lang="en-US" b="1" dirty="0" err="1" smtClean="0">
                <a:solidFill>
                  <a:schemeClr val="accent1"/>
                </a:solidFill>
              </a:rPr>
              <a:t>والسهولة</a:t>
            </a:r>
            <a:r>
              <a:rPr lang="en-US" b="1" dirty="0" smtClean="0">
                <a:solidFill>
                  <a:schemeClr val="accent1"/>
                </a:solidFill>
              </a:rPr>
              <a:t> </a:t>
            </a:r>
            <a:r>
              <a:rPr lang="en-US" b="1" dirty="0" err="1" smtClean="0">
                <a:solidFill>
                  <a:schemeClr val="accent1"/>
                </a:solidFill>
              </a:rPr>
              <a:t>والسيطرة</a:t>
            </a:r>
            <a:r>
              <a:rPr lang="en-US" b="1" dirty="0" smtClean="0">
                <a:solidFill>
                  <a:schemeClr val="accent1"/>
                </a:solidFill>
              </a:rPr>
              <a:t> </a:t>
            </a:r>
            <a:r>
              <a:rPr lang="en-US" b="1" dirty="0" err="1" smtClean="0">
                <a:solidFill>
                  <a:schemeClr val="accent1"/>
                </a:solidFill>
              </a:rPr>
              <a:t>والاقتصاد</a:t>
            </a:r>
            <a:r>
              <a:rPr lang="en-US" b="1" dirty="0" smtClean="0">
                <a:solidFill>
                  <a:schemeClr val="accent1"/>
                </a:solidFill>
              </a:rPr>
              <a:t> </a:t>
            </a:r>
            <a:r>
              <a:rPr lang="en-US" b="1" dirty="0" err="1" smtClean="0">
                <a:solidFill>
                  <a:schemeClr val="accent1"/>
                </a:solidFill>
              </a:rPr>
              <a:t>فيما</a:t>
            </a:r>
            <a:r>
              <a:rPr lang="en-US" b="1" dirty="0" smtClean="0">
                <a:solidFill>
                  <a:schemeClr val="accent1"/>
                </a:solidFill>
              </a:rPr>
              <a:t> </a:t>
            </a:r>
            <a:r>
              <a:rPr lang="en-US" b="1" dirty="0" err="1" smtClean="0">
                <a:solidFill>
                  <a:schemeClr val="accent1"/>
                </a:solidFill>
              </a:rPr>
              <a:t>بذلة</a:t>
            </a:r>
            <a:r>
              <a:rPr lang="en-US" b="1" dirty="0" smtClean="0">
                <a:solidFill>
                  <a:schemeClr val="accent1"/>
                </a:solidFill>
              </a:rPr>
              <a:t> </a:t>
            </a:r>
            <a:r>
              <a:rPr lang="en-US" b="1" dirty="0" err="1" smtClean="0">
                <a:solidFill>
                  <a:schemeClr val="accent1"/>
                </a:solidFill>
              </a:rPr>
              <a:t>الفرد</a:t>
            </a:r>
            <a:r>
              <a:rPr lang="en-US" b="1" dirty="0" smtClean="0">
                <a:solidFill>
                  <a:schemeClr val="accent1"/>
                </a:solidFill>
              </a:rPr>
              <a:t> </a:t>
            </a:r>
            <a:r>
              <a:rPr lang="en-US" b="1" dirty="0" err="1" smtClean="0">
                <a:solidFill>
                  <a:schemeClr val="accent1"/>
                </a:solidFill>
              </a:rPr>
              <a:t>من</a:t>
            </a:r>
            <a:r>
              <a:rPr lang="en-US" b="1" dirty="0" smtClean="0">
                <a:solidFill>
                  <a:schemeClr val="accent1"/>
                </a:solidFill>
              </a:rPr>
              <a:t> </a:t>
            </a:r>
            <a:r>
              <a:rPr lang="en-US" b="1" dirty="0" err="1" smtClean="0">
                <a:solidFill>
                  <a:schemeClr val="accent1"/>
                </a:solidFill>
              </a:rPr>
              <a:t>جهد</a:t>
            </a:r>
            <a:endParaRPr lang="ar-EG" b="1" dirty="0" smtClean="0">
              <a:solidFill>
                <a:schemeClr val="accent1"/>
              </a:solidFill>
            </a:endParaRPr>
          </a:p>
          <a:p>
            <a:pPr algn="just"/>
            <a:endParaRPr lang="en-US" b="1" dirty="0" smtClean="0">
              <a:solidFill>
                <a:schemeClr val="accent1"/>
              </a:solidFill>
            </a:endParaRPr>
          </a:p>
          <a:p>
            <a:pPr algn="just"/>
            <a:r>
              <a:rPr lang="en-US" b="1" dirty="0" smtClean="0">
                <a:solidFill>
                  <a:schemeClr val="accent1"/>
                </a:solidFill>
              </a:rPr>
              <a:t>	</a:t>
            </a:r>
            <a:r>
              <a:rPr lang="ar-SA" b="1" dirty="0" smtClean="0">
                <a:solidFill>
                  <a:schemeClr val="accent1"/>
                </a:solidFill>
              </a:rPr>
              <a:t>وتعرف أيضا على أنها كفاءة الفرد في أداء واجب حركي خاص أو مجموعة واجبات حركية  وتعرف</a:t>
            </a:r>
            <a:r>
              <a:rPr lang="en-US" b="1" dirty="0" smtClean="0">
                <a:solidFill>
                  <a:schemeClr val="accent1"/>
                </a:solidFill>
              </a:rPr>
              <a:t> " </a:t>
            </a:r>
            <a:r>
              <a:rPr lang="ar-SA" b="1" dirty="0" smtClean="0">
                <a:solidFill>
                  <a:schemeClr val="accent1"/>
                </a:solidFill>
              </a:rPr>
              <a:t>حسن الأداء الحركي خلال البيئة الميكانيكية</a:t>
            </a:r>
            <a:r>
              <a:rPr lang="en-US" b="1" dirty="0" smtClean="0">
                <a:solidFill>
                  <a:schemeClr val="accent1"/>
                </a:solidFill>
              </a:rPr>
              <a:t> " </a:t>
            </a:r>
            <a:r>
              <a:rPr lang="ar-SA" b="1" dirty="0" smtClean="0">
                <a:solidFill>
                  <a:schemeClr val="accent1"/>
                </a:solidFill>
              </a:rPr>
              <a:t>سواء من حركة لسكون أو العكس</a:t>
            </a:r>
            <a:r>
              <a:rPr lang="en-US" b="1" dirty="0" smtClean="0">
                <a:solidFill>
                  <a:schemeClr val="accent1"/>
                </a:solidFill>
              </a:rPr>
              <a:t>"</a:t>
            </a:r>
            <a:r>
              <a:rPr lang="ar-SA" b="1" dirty="0" smtClean="0">
                <a:solidFill>
                  <a:schemeClr val="accent1"/>
                </a:solidFill>
              </a:rPr>
              <a:t>المهارة الرياضية بأنها تعنى التغير في النتائج المهارة في التربية الرياضية</a:t>
            </a:r>
            <a:r>
              <a:rPr lang="en-US" b="1" dirty="0" smtClean="0">
                <a:solidFill>
                  <a:schemeClr val="accent1"/>
                </a:solidFill>
              </a:rPr>
              <a:t> : </a:t>
            </a:r>
            <a:r>
              <a:rPr lang="ar-SA" b="1" dirty="0" smtClean="0">
                <a:solidFill>
                  <a:schemeClr val="accent1"/>
                </a:solidFill>
              </a:rPr>
              <a:t>بأنها تعنى التغير في السلوك أي ممارسة أوجه أنشطة التربية الرياضية </a:t>
            </a:r>
            <a:r>
              <a:rPr lang="en-US" b="1" dirty="0" smtClean="0">
                <a:solidFill>
                  <a:schemeClr val="accent1"/>
                </a:solidFill>
              </a:rPr>
              <a:t>. </a:t>
            </a:r>
          </a:p>
          <a:p>
            <a:pPr algn="just"/>
            <a:endParaRPr lang="ar-EG" b="1" dirty="0" smtClean="0">
              <a:solidFill>
                <a:schemeClr val="accent1"/>
              </a:solidFill>
            </a:endParaRPr>
          </a:p>
          <a:p>
            <a:pPr algn="just"/>
            <a:r>
              <a:rPr lang="ar-EG" b="1" dirty="0" smtClean="0">
                <a:solidFill>
                  <a:schemeClr val="accent1"/>
                </a:solidFill>
              </a:rPr>
              <a:t>	</a:t>
            </a:r>
            <a:r>
              <a:rPr lang="en-US" b="1" dirty="0" err="1" smtClean="0">
                <a:solidFill>
                  <a:schemeClr val="accent1"/>
                </a:solidFill>
              </a:rPr>
              <a:t>لوصف</a:t>
            </a:r>
            <a:r>
              <a:rPr lang="en-US" b="1" dirty="0" smtClean="0">
                <a:solidFill>
                  <a:schemeClr val="accent1"/>
                </a:solidFill>
              </a:rPr>
              <a:t> </a:t>
            </a:r>
            <a:r>
              <a:rPr lang="en-US" b="1" dirty="0" err="1" smtClean="0">
                <a:solidFill>
                  <a:schemeClr val="accent1"/>
                </a:solidFill>
              </a:rPr>
              <a:t>المهارات</a:t>
            </a:r>
            <a:r>
              <a:rPr lang="en-US" b="1" dirty="0" smtClean="0">
                <a:solidFill>
                  <a:schemeClr val="accent1"/>
                </a:solidFill>
              </a:rPr>
              <a:t> </a:t>
            </a:r>
            <a:r>
              <a:rPr lang="en-US" b="1" dirty="0" err="1" smtClean="0">
                <a:solidFill>
                  <a:schemeClr val="accent1"/>
                </a:solidFill>
              </a:rPr>
              <a:t>الحركية</a:t>
            </a:r>
            <a:r>
              <a:rPr lang="en-US" b="1" dirty="0" smtClean="0">
                <a:solidFill>
                  <a:schemeClr val="accent1"/>
                </a:solidFill>
              </a:rPr>
              <a:t> </a:t>
            </a:r>
            <a:r>
              <a:rPr lang="en-US" b="1" dirty="0" err="1" smtClean="0">
                <a:solidFill>
                  <a:schemeClr val="accent1"/>
                </a:solidFill>
              </a:rPr>
              <a:t>هناك</a:t>
            </a:r>
            <a:r>
              <a:rPr lang="en-US" b="1" dirty="0" smtClean="0">
                <a:solidFill>
                  <a:schemeClr val="accent1"/>
                </a:solidFill>
              </a:rPr>
              <a:t> </a:t>
            </a:r>
            <a:r>
              <a:rPr lang="en-US" b="1" dirty="0" err="1" smtClean="0">
                <a:solidFill>
                  <a:schemeClr val="accent1"/>
                </a:solidFill>
              </a:rPr>
              <a:t>أربعة</a:t>
            </a:r>
            <a:r>
              <a:rPr lang="en-US" b="1" dirty="0" smtClean="0">
                <a:solidFill>
                  <a:schemeClr val="accent1"/>
                </a:solidFill>
              </a:rPr>
              <a:t> </a:t>
            </a:r>
            <a:r>
              <a:rPr lang="en-US" b="1" dirty="0" err="1" smtClean="0">
                <a:solidFill>
                  <a:schemeClr val="accent1"/>
                </a:solidFill>
              </a:rPr>
              <a:t>عوامل</a:t>
            </a:r>
            <a:r>
              <a:rPr lang="en-US" b="1" dirty="0" smtClean="0">
                <a:solidFill>
                  <a:schemeClr val="accent1"/>
                </a:solidFill>
              </a:rPr>
              <a:t> </a:t>
            </a:r>
            <a:r>
              <a:rPr lang="en-US" b="1" dirty="0" err="1" smtClean="0">
                <a:solidFill>
                  <a:schemeClr val="accent1"/>
                </a:solidFill>
              </a:rPr>
              <a:t>تساعد</a:t>
            </a:r>
            <a:r>
              <a:rPr lang="en-US" b="1" dirty="0" smtClean="0">
                <a:solidFill>
                  <a:schemeClr val="accent1"/>
                </a:solidFill>
              </a:rPr>
              <a:t> </a:t>
            </a:r>
            <a:r>
              <a:rPr lang="en-US" b="1" dirty="0" err="1" smtClean="0">
                <a:solidFill>
                  <a:schemeClr val="accent1"/>
                </a:solidFill>
              </a:rPr>
              <a:t>القائم</a:t>
            </a:r>
            <a:r>
              <a:rPr lang="en-US" b="1" dirty="0" smtClean="0">
                <a:solidFill>
                  <a:schemeClr val="accent1"/>
                </a:solidFill>
              </a:rPr>
              <a:t> </a:t>
            </a:r>
            <a:r>
              <a:rPr lang="en-US" b="1" dirty="0" err="1" smtClean="0">
                <a:solidFill>
                  <a:schemeClr val="accent1"/>
                </a:solidFill>
              </a:rPr>
              <a:t>بالتحليل</a:t>
            </a:r>
            <a:r>
              <a:rPr lang="en-US" b="1" dirty="0" smtClean="0">
                <a:solidFill>
                  <a:schemeClr val="accent1"/>
                </a:solidFill>
              </a:rPr>
              <a:t> </a:t>
            </a:r>
            <a:r>
              <a:rPr lang="en-US" b="1" dirty="0" err="1" smtClean="0">
                <a:solidFill>
                  <a:schemeClr val="accent1"/>
                </a:solidFill>
              </a:rPr>
              <a:t>على</a:t>
            </a:r>
            <a:r>
              <a:rPr lang="en-US" b="1" dirty="0" smtClean="0">
                <a:solidFill>
                  <a:schemeClr val="accent1"/>
                </a:solidFill>
              </a:rPr>
              <a:t> </a:t>
            </a:r>
            <a:r>
              <a:rPr lang="en-US" b="1" dirty="0" err="1" smtClean="0">
                <a:solidFill>
                  <a:schemeClr val="accent1"/>
                </a:solidFill>
              </a:rPr>
              <a:t>تركيز</a:t>
            </a:r>
            <a:r>
              <a:rPr lang="en-US" b="1" dirty="0" smtClean="0">
                <a:solidFill>
                  <a:schemeClr val="accent1"/>
                </a:solidFill>
              </a:rPr>
              <a:t> </a:t>
            </a:r>
            <a:r>
              <a:rPr lang="en-US" b="1" dirty="0" err="1" smtClean="0">
                <a:solidFill>
                  <a:schemeClr val="accent1"/>
                </a:solidFill>
              </a:rPr>
              <a:t>الانتباه</a:t>
            </a:r>
            <a:r>
              <a:rPr lang="en-US" b="1" dirty="0" smtClean="0">
                <a:solidFill>
                  <a:schemeClr val="accent1"/>
                </a:solidFill>
              </a:rPr>
              <a:t> </a:t>
            </a:r>
            <a:r>
              <a:rPr lang="en-US" b="1" dirty="0" err="1" smtClean="0">
                <a:solidFill>
                  <a:schemeClr val="accent1"/>
                </a:solidFill>
              </a:rPr>
              <a:t>على</a:t>
            </a:r>
            <a:r>
              <a:rPr lang="en-US" b="1" dirty="0" smtClean="0">
                <a:solidFill>
                  <a:schemeClr val="accent1"/>
                </a:solidFill>
              </a:rPr>
              <a:t> </a:t>
            </a:r>
            <a:r>
              <a:rPr lang="en-US" b="1" dirty="0" err="1" smtClean="0">
                <a:solidFill>
                  <a:schemeClr val="accent1"/>
                </a:solidFill>
              </a:rPr>
              <a:t>المهارة</a:t>
            </a:r>
            <a:r>
              <a:rPr lang="en-US" b="1" dirty="0" smtClean="0">
                <a:solidFill>
                  <a:schemeClr val="accent1"/>
                </a:solidFill>
              </a:rPr>
              <a:t> </a:t>
            </a:r>
            <a:r>
              <a:rPr lang="en-US" b="1" dirty="0" err="1" smtClean="0">
                <a:solidFill>
                  <a:schemeClr val="accent1"/>
                </a:solidFill>
              </a:rPr>
              <a:t>ومعرفة</a:t>
            </a:r>
            <a:r>
              <a:rPr lang="en-US" b="1" dirty="0" smtClean="0">
                <a:solidFill>
                  <a:schemeClr val="accent1"/>
                </a:solidFill>
              </a:rPr>
              <a:t> </a:t>
            </a:r>
            <a:r>
              <a:rPr lang="en-US" b="1" dirty="0" err="1" smtClean="0">
                <a:solidFill>
                  <a:schemeClr val="accent1"/>
                </a:solidFill>
              </a:rPr>
              <a:t>طبيعتها</a:t>
            </a:r>
            <a:r>
              <a:rPr lang="en-US" b="1" dirty="0" smtClean="0">
                <a:solidFill>
                  <a:schemeClr val="accent1"/>
                </a:solidFill>
              </a:rPr>
              <a:t>.</a:t>
            </a:r>
            <a:endParaRPr lang="en-US" b="1" dirty="0">
              <a:solidFill>
                <a:schemeClr val="accent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85800"/>
            <a:ext cx="8077200" cy="5940088"/>
          </a:xfrm>
          <a:prstGeom prst="rect">
            <a:avLst/>
          </a:prstGeom>
          <a:noFill/>
        </p:spPr>
        <p:txBody>
          <a:bodyPr wrap="square" rtlCol="1">
            <a:spAutoFit/>
          </a:bodyPr>
          <a:lstStyle/>
          <a:p>
            <a:r>
              <a:rPr lang="en-US" sz="4000" b="1" dirty="0" smtClean="0">
                <a:solidFill>
                  <a:schemeClr val="accent1"/>
                </a:solidFill>
                <a:effectLst>
                  <a:outerShdw blurRad="38100" dist="38100" dir="2700000" algn="tl">
                    <a:srgbClr val="000000">
                      <a:alpha val="43137"/>
                    </a:srgbClr>
                  </a:outerShdw>
                </a:effectLst>
              </a:rPr>
              <a:t>علم </a:t>
            </a:r>
            <a:r>
              <a:rPr lang="en-US" sz="4000" b="1" dirty="0">
                <a:solidFill>
                  <a:schemeClr val="accent1"/>
                </a:solidFill>
                <a:effectLst>
                  <a:outerShdw blurRad="38100" dist="38100" dir="2700000" algn="tl">
                    <a:srgbClr val="000000">
                      <a:alpha val="43137"/>
                    </a:srgbClr>
                  </a:outerShdw>
                </a:effectLst>
              </a:rPr>
              <a:t>الحركة </a:t>
            </a:r>
            <a:r>
              <a:rPr lang="en-US" sz="4000" b="1" dirty="0" err="1">
                <a:solidFill>
                  <a:schemeClr val="accent1"/>
                </a:solidFill>
                <a:effectLst>
                  <a:outerShdw blurRad="38100" dist="38100" dir="2700000" algn="tl">
                    <a:srgbClr val="000000">
                      <a:alpha val="43137"/>
                    </a:srgbClr>
                  </a:outerShdw>
                </a:effectLst>
              </a:rPr>
              <a:t>تتوافر</a:t>
            </a:r>
            <a:r>
              <a:rPr lang="en-US" sz="4000" b="1" dirty="0">
                <a:solidFill>
                  <a:schemeClr val="accent1"/>
                </a:solidFill>
                <a:effectLst>
                  <a:outerShdw blurRad="38100" dist="38100" dir="2700000" algn="tl">
                    <a:srgbClr val="000000">
                      <a:alpha val="43137"/>
                    </a:srgbClr>
                  </a:outerShdw>
                </a:effectLst>
              </a:rPr>
              <a:t> </a:t>
            </a:r>
            <a:r>
              <a:rPr lang="en-US" sz="4000" b="1" dirty="0" err="1">
                <a:solidFill>
                  <a:schemeClr val="accent1"/>
                </a:solidFill>
                <a:effectLst>
                  <a:outerShdw blurRad="38100" dist="38100" dir="2700000" algn="tl">
                    <a:srgbClr val="000000">
                      <a:alpha val="43137"/>
                    </a:srgbClr>
                  </a:outerShdw>
                </a:effectLst>
              </a:rPr>
              <a:t>به</a:t>
            </a:r>
            <a:r>
              <a:rPr lang="en-US" sz="4000" b="1" dirty="0">
                <a:solidFill>
                  <a:schemeClr val="accent1"/>
                </a:solidFill>
                <a:effectLst>
                  <a:outerShdw blurRad="38100" dist="38100" dir="2700000" algn="tl">
                    <a:srgbClr val="000000">
                      <a:alpha val="43137"/>
                    </a:srgbClr>
                  </a:outerShdw>
                </a:effectLst>
              </a:rPr>
              <a:t> </a:t>
            </a:r>
            <a:r>
              <a:rPr lang="en-US" sz="4000" b="1" dirty="0" err="1">
                <a:solidFill>
                  <a:schemeClr val="accent1"/>
                </a:solidFill>
                <a:effectLst>
                  <a:outerShdw blurRad="38100" dist="38100" dir="2700000" algn="tl">
                    <a:srgbClr val="000000">
                      <a:alpha val="43137"/>
                    </a:srgbClr>
                  </a:outerShdw>
                </a:effectLst>
              </a:rPr>
              <a:t>المعايير</a:t>
            </a:r>
            <a:r>
              <a:rPr lang="en-US" sz="4000" b="1" dirty="0">
                <a:solidFill>
                  <a:schemeClr val="accent1"/>
                </a:solidFill>
                <a:effectLst>
                  <a:outerShdw blurRad="38100" dist="38100" dir="2700000" algn="tl">
                    <a:srgbClr val="000000">
                      <a:alpha val="43137"/>
                    </a:srgbClr>
                  </a:outerShdw>
                </a:effectLst>
              </a:rPr>
              <a:t> </a:t>
            </a:r>
            <a:r>
              <a:rPr lang="en-US" sz="4000" b="1" dirty="0" err="1">
                <a:solidFill>
                  <a:schemeClr val="accent1"/>
                </a:solidFill>
                <a:effectLst>
                  <a:outerShdw blurRad="38100" dist="38100" dir="2700000" algn="tl">
                    <a:srgbClr val="000000">
                      <a:alpha val="43137"/>
                    </a:srgbClr>
                  </a:outerShdw>
                </a:effectLst>
              </a:rPr>
              <a:t>التالية</a:t>
            </a:r>
            <a:r>
              <a:rPr lang="en-US" sz="4000" b="1" dirty="0">
                <a:solidFill>
                  <a:schemeClr val="accent1"/>
                </a:solidFill>
                <a:effectLst>
                  <a:outerShdw blurRad="38100" dist="38100" dir="2700000" algn="tl">
                    <a:srgbClr val="000000">
                      <a:alpha val="43137"/>
                    </a:srgbClr>
                  </a:outerShdw>
                </a:effectLst>
              </a:rPr>
              <a:t> </a:t>
            </a:r>
            <a:r>
              <a:rPr lang="en-US" sz="4000" b="1" dirty="0" err="1">
                <a:solidFill>
                  <a:schemeClr val="accent1"/>
                </a:solidFill>
                <a:effectLst>
                  <a:outerShdw blurRad="38100" dist="38100" dir="2700000" algn="tl">
                    <a:srgbClr val="000000">
                      <a:alpha val="43137"/>
                    </a:srgbClr>
                  </a:outerShdw>
                </a:effectLst>
              </a:rPr>
              <a:t>مما</a:t>
            </a:r>
            <a:r>
              <a:rPr lang="en-US" sz="4000" b="1" dirty="0">
                <a:solidFill>
                  <a:schemeClr val="accent1"/>
                </a:solidFill>
                <a:effectLst>
                  <a:outerShdw blurRad="38100" dist="38100" dir="2700000" algn="tl">
                    <a:srgbClr val="000000">
                      <a:alpha val="43137"/>
                    </a:srgbClr>
                  </a:outerShdw>
                </a:effectLst>
              </a:rPr>
              <a:t> </a:t>
            </a:r>
            <a:r>
              <a:rPr lang="en-US" sz="4000" b="1" dirty="0" err="1">
                <a:solidFill>
                  <a:schemeClr val="accent1"/>
                </a:solidFill>
                <a:effectLst>
                  <a:outerShdw blurRad="38100" dist="38100" dir="2700000" algn="tl">
                    <a:srgbClr val="000000">
                      <a:alpha val="43137"/>
                    </a:srgbClr>
                  </a:outerShdw>
                </a:effectLst>
              </a:rPr>
              <a:t>يجعلنا</a:t>
            </a:r>
            <a:r>
              <a:rPr lang="en-US" sz="4000" b="1" dirty="0">
                <a:solidFill>
                  <a:schemeClr val="accent1"/>
                </a:solidFill>
                <a:effectLst>
                  <a:outerShdw blurRad="38100" dist="38100" dir="2700000" algn="tl">
                    <a:srgbClr val="000000">
                      <a:alpha val="43137"/>
                    </a:srgbClr>
                  </a:outerShdw>
                </a:effectLst>
              </a:rPr>
              <a:t> </a:t>
            </a:r>
            <a:r>
              <a:rPr lang="en-US" sz="4000" b="1" dirty="0" err="1">
                <a:solidFill>
                  <a:schemeClr val="accent1"/>
                </a:solidFill>
                <a:effectLst>
                  <a:outerShdw blurRad="38100" dist="38100" dir="2700000" algn="tl">
                    <a:srgbClr val="000000">
                      <a:alpha val="43137"/>
                    </a:srgbClr>
                  </a:outerShdw>
                </a:effectLst>
              </a:rPr>
              <a:t>نطلق</a:t>
            </a:r>
            <a:r>
              <a:rPr lang="en-US" sz="4000" b="1" dirty="0">
                <a:solidFill>
                  <a:schemeClr val="accent1"/>
                </a:solidFill>
                <a:effectLst>
                  <a:outerShdw blurRad="38100" dist="38100" dir="2700000" algn="tl">
                    <a:srgbClr val="000000">
                      <a:alpha val="43137"/>
                    </a:srgbClr>
                  </a:outerShdw>
                </a:effectLst>
              </a:rPr>
              <a:t> </a:t>
            </a:r>
            <a:r>
              <a:rPr lang="en-US" sz="4000" b="1" dirty="0" err="1">
                <a:solidFill>
                  <a:schemeClr val="accent1"/>
                </a:solidFill>
                <a:effectLst>
                  <a:outerShdw blurRad="38100" dist="38100" dir="2700000" algn="tl">
                    <a:srgbClr val="000000">
                      <a:alpha val="43137"/>
                    </a:srgbClr>
                  </a:outerShdw>
                </a:effectLst>
              </a:rPr>
              <a:t>عليه</a:t>
            </a:r>
            <a:r>
              <a:rPr lang="en-US" sz="4000" b="1" dirty="0">
                <a:solidFill>
                  <a:schemeClr val="accent1"/>
                </a:solidFill>
                <a:effectLst>
                  <a:outerShdw blurRad="38100" dist="38100" dir="2700000" algn="tl">
                    <a:srgbClr val="000000">
                      <a:alpha val="43137"/>
                    </a:srgbClr>
                  </a:outerShdw>
                </a:effectLst>
              </a:rPr>
              <a:t> علم </a:t>
            </a:r>
            <a:r>
              <a:rPr lang="en-US" sz="4000" b="1" dirty="0" err="1">
                <a:solidFill>
                  <a:schemeClr val="accent1"/>
                </a:solidFill>
                <a:effectLst>
                  <a:outerShdw blurRad="38100" dist="38100" dir="2700000" algn="tl">
                    <a:srgbClr val="000000">
                      <a:alpha val="43137"/>
                    </a:srgbClr>
                  </a:outerShdw>
                </a:effectLst>
              </a:rPr>
              <a:t>وهى</a:t>
            </a:r>
            <a:r>
              <a:rPr lang="en-US" sz="4000" b="1" dirty="0" smtClean="0">
                <a:solidFill>
                  <a:schemeClr val="accent1"/>
                </a:solidFill>
                <a:effectLst>
                  <a:outerShdw blurRad="38100" dist="38100" dir="2700000" algn="tl">
                    <a:srgbClr val="000000">
                      <a:alpha val="43137"/>
                    </a:srgbClr>
                  </a:outerShdw>
                </a:effectLst>
              </a:rPr>
              <a:t>:</a:t>
            </a:r>
            <a:endParaRPr lang="ar-EG" sz="4000" b="1" dirty="0" smtClean="0">
              <a:solidFill>
                <a:schemeClr val="accent1"/>
              </a:solidFill>
              <a:effectLst>
                <a:outerShdw blurRad="38100" dist="38100" dir="2700000" algn="tl">
                  <a:srgbClr val="000000">
                    <a:alpha val="43137"/>
                  </a:srgbClr>
                </a:outerShdw>
              </a:effectLst>
            </a:endParaRPr>
          </a:p>
          <a:p>
            <a:endParaRPr lang="en-US" sz="4000" b="1" dirty="0">
              <a:solidFill>
                <a:schemeClr val="accent1"/>
              </a:solidFill>
              <a:effectLst>
                <a:outerShdw blurRad="38100" dist="38100" dir="2700000" algn="tl">
                  <a:srgbClr val="000000">
                    <a:alpha val="43137"/>
                  </a:srgbClr>
                </a:outerShdw>
              </a:effectLst>
            </a:endParaRPr>
          </a:p>
          <a:p>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محتوى</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خاص</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ومنظم</a:t>
            </a:r>
            <a:r>
              <a:rPr lang="en-US" sz="2000" b="1" dirty="0">
                <a:solidFill>
                  <a:schemeClr val="accent1"/>
                </a:solidFill>
                <a:effectLst>
                  <a:outerShdw blurRad="38100" dist="38100" dir="2700000" algn="tl">
                    <a:srgbClr val="000000">
                      <a:alpha val="43137"/>
                    </a:srgbClr>
                  </a:outerShdw>
                </a:effectLst>
              </a:rPr>
              <a:t>.</a:t>
            </a:r>
          </a:p>
          <a:p>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نقطة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بحث</a:t>
            </a:r>
            <a:r>
              <a:rPr lang="en-US" sz="2000" b="1" dirty="0">
                <a:solidFill>
                  <a:schemeClr val="accent1"/>
                </a:solidFill>
                <a:effectLst>
                  <a:outerShdw blurRad="38100" dist="38100" dir="2700000" algn="tl">
                    <a:srgbClr val="000000">
                      <a:alpha val="43137"/>
                    </a:srgbClr>
                  </a:outerShdw>
                </a:effectLst>
              </a:rPr>
              <a:t>.</a:t>
            </a:r>
          </a:p>
          <a:p>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طرق</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بحث</a:t>
            </a:r>
            <a:r>
              <a:rPr lang="en-US" sz="2000" b="1" dirty="0">
                <a:solidFill>
                  <a:schemeClr val="accent1"/>
                </a:solidFill>
                <a:effectLst>
                  <a:outerShdw blurRad="38100" dist="38100" dir="2700000" algn="tl">
                    <a:srgbClr val="000000">
                      <a:alpha val="43137"/>
                    </a:srgbClr>
                  </a:outerShdw>
                </a:effectLst>
              </a:rPr>
              <a:t>.</a:t>
            </a:r>
          </a:p>
          <a:p>
            <a:pPr>
              <a:buFontTx/>
              <a:buChar char="-"/>
            </a:pPr>
            <a:r>
              <a:rPr lang="en-US" sz="2000" b="1" dirty="0" err="1" smtClean="0">
                <a:solidFill>
                  <a:schemeClr val="accent1"/>
                </a:solidFill>
                <a:effectLst>
                  <a:outerShdw blurRad="38100" dist="38100" dir="2700000" algn="tl">
                    <a:srgbClr val="000000">
                      <a:alpha val="43137"/>
                    </a:srgbClr>
                  </a:outerShdw>
                </a:effectLst>
              </a:rPr>
              <a:t>تنظيم</a:t>
            </a:r>
            <a:r>
              <a:rPr lang="en-US" sz="2000" b="1" dirty="0" smtClean="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مرتب</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للمعلومات</a:t>
            </a:r>
            <a:r>
              <a:rPr lang="en-US" sz="2000" b="1" dirty="0" smtClean="0">
                <a:solidFill>
                  <a:schemeClr val="accent1"/>
                </a:solidFill>
                <a:effectLst>
                  <a:outerShdw blurRad="38100" dist="38100" dir="2700000" algn="tl">
                    <a:srgbClr val="000000">
                      <a:alpha val="43137"/>
                    </a:srgbClr>
                  </a:outerShdw>
                </a:effectLst>
              </a:rPr>
              <a:t>.</a:t>
            </a:r>
            <a:endParaRPr lang="ar-EG" sz="2000" b="1" dirty="0" smtClean="0">
              <a:solidFill>
                <a:schemeClr val="accent1"/>
              </a:solidFill>
              <a:effectLst>
                <a:outerShdw blurRad="38100" dist="38100" dir="2700000" algn="tl">
                  <a:srgbClr val="000000">
                    <a:alpha val="43137"/>
                  </a:srgbClr>
                </a:outerShdw>
              </a:effectLst>
            </a:endParaRPr>
          </a:p>
          <a:p>
            <a:endParaRPr lang="en-US" sz="2000" b="1" dirty="0">
              <a:solidFill>
                <a:schemeClr val="accent1"/>
              </a:solidFill>
              <a:effectLst>
                <a:outerShdw blurRad="38100" dist="38100" dir="2700000" algn="tl">
                  <a:srgbClr val="000000">
                    <a:alpha val="43137"/>
                  </a:srgbClr>
                </a:outerShdw>
              </a:effectLst>
            </a:endParaRPr>
          </a:p>
          <a:p>
            <a:r>
              <a:rPr lang="en-US" sz="2000" b="1" dirty="0" err="1">
                <a:solidFill>
                  <a:schemeClr val="accent1"/>
                </a:solidFill>
                <a:effectLst>
                  <a:outerShdw blurRad="38100" dist="38100" dir="2700000" algn="tl">
                    <a:srgbClr val="000000">
                      <a:alpha val="43137"/>
                    </a:srgbClr>
                  </a:outerShdw>
                </a:effectLst>
              </a:rPr>
              <a:t>فإن</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المحتوى</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الخاص</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المنظم</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يأتى</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من</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وجهة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النظر</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الذى</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طرحها</a:t>
            </a:r>
            <a:r>
              <a:rPr lang="en-US" sz="2000" b="1" dirty="0">
                <a:solidFill>
                  <a:schemeClr val="accent1"/>
                </a:solidFill>
                <a:effectLst>
                  <a:outerShdw blurRad="38100" dist="38100" dir="2700000" algn="tl">
                    <a:srgbClr val="000000">
                      <a:alpha val="43137"/>
                    </a:srgbClr>
                  </a:outerShdw>
                </a:effectLst>
              </a:rPr>
              <a:t> </a:t>
            </a:r>
            <a:r>
              <a:rPr lang="en-US" sz="2000" b="1" dirty="0" err="1" smtClean="0">
                <a:solidFill>
                  <a:schemeClr val="accent1"/>
                </a:solidFill>
                <a:effectLst>
                  <a:outerShdw blurRad="38100" dist="38100" dir="2700000" algn="tl">
                    <a:srgbClr val="000000">
                      <a:alpha val="43137"/>
                    </a:srgbClr>
                  </a:outerShdw>
                </a:effectLst>
              </a:rPr>
              <a:t>أرستوتل</a:t>
            </a:r>
            <a:r>
              <a:rPr lang="en-US" sz="2000" b="1" dirty="0" smtClean="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حيث</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حدد</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أن</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هناك</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أربعة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مصادر</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رئيسية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لدراسة</a:t>
            </a:r>
            <a:r>
              <a:rPr lang="en-US" sz="2000" b="1" dirty="0">
                <a:solidFill>
                  <a:schemeClr val="accent1"/>
                </a:solidFill>
                <a:effectLst>
                  <a:outerShdw blurRad="38100" dist="38100" dir="2700000" algn="tl">
                    <a:srgbClr val="000000">
                      <a:alpha val="43137"/>
                    </a:srgbClr>
                  </a:outerShdw>
                </a:effectLst>
              </a:rPr>
              <a:t> الحركة </a:t>
            </a:r>
            <a:r>
              <a:rPr lang="en-US" sz="2000" b="1" dirty="0" err="1">
                <a:solidFill>
                  <a:schemeClr val="accent1"/>
                </a:solidFill>
                <a:effectLst>
                  <a:outerShdw blurRad="38100" dist="38100" dir="2700000" algn="tl">
                    <a:srgbClr val="000000">
                      <a:alpha val="43137"/>
                    </a:srgbClr>
                  </a:outerShdw>
                </a:effectLst>
              </a:rPr>
              <a:t>وهى</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الميكانيكا</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التشريح</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الفسيولوجى</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الهندسة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وأن</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نقطة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البحث</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هى</a:t>
            </a:r>
            <a:r>
              <a:rPr lang="en-US" sz="2000" b="1" dirty="0">
                <a:solidFill>
                  <a:schemeClr val="accent1"/>
                </a:solidFill>
                <a:effectLst>
                  <a:outerShdw blurRad="38100" dist="38100" dir="2700000" algn="tl">
                    <a:srgbClr val="000000">
                      <a:alpha val="43137"/>
                    </a:srgbClr>
                  </a:outerShdw>
                </a:effectLst>
              </a:rPr>
              <a:t> الحركة </a:t>
            </a:r>
            <a:r>
              <a:rPr lang="en-US" sz="2000" b="1" dirty="0" err="1">
                <a:solidFill>
                  <a:schemeClr val="accent1"/>
                </a:solidFill>
                <a:effectLst>
                  <a:outerShdw blurRad="38100" dist="38100" dir="2700000" algn="tl">
                    <a:srgbClr val="000000">
                      <a:alpha val="43137"/>
                    </a:srgbClr>
                  </a:outerShdw>
                </a:effectLst>
              </a:rPr>
              <a:t>والمهارات</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الرياضية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سواء</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لمعرفة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نواحى</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فنية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للأداء</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أو</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عيوب</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الأداء</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أو</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مقارنة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الأداء</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بالمنحنيات</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النظرية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أو</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بناء</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نماذج</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حركية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جديدة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وطرق</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البحث</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الخاصة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بعلم</a:t>
            </a:r>
            <a:r>
              <a:rPr lang="en-US" sz="2000" b="1" dirty="0">
                <a:solidFill>
                  <a:schemeClr val="accent1"/>
                </a:solidFill>
                <a:effectLst>
                  <a:outerShdw blurRad="38100" dist="38100" dir="2700000" algn="tl">
                    <a:srgbClr val="000000">
                      <a:alpha val="43137"/>
                    </a:srgbClr>
                  </a:outerShdw>
                </a:effectLst>
              </a:rPr>
              <a:t> الحركة </a:t>
            </a:r>
            <a:r>
              <a:rPr lang="en-US" sz="2000" b="1" dirty="0" err="1">
                <a:solidFill>
                  <a:schemeClr val="accent1"/>
                </a:solidFill>
                <a:effectLst>
                  <a:outerShdw blurRad="38100" dist="38100" dir="2700000" algn="tl">
                    <a:srgbClr val="000000">
                      <a:alpha val="43137"/>
                    </a:srgbClr>
                  </a:outerShdw>
                </a:effectLst>
              </a:rPr>
              <a:t>متنوعة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عبر</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العديد</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من</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السنين</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سواء</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منذ</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بداية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التوقيت</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بالمكان</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بمصر</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القديمة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وبالطرق</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اليدوية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نهاية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بالبرمجيات</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الخاصة</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بدراسة</a:t>
            </a:r>
            <a:r>
              <a:rPr lang="en-US" sz="2000" b="1" dirty="0">
                <a:solidFill>
                  <a:schemeClr val="accent1"/>
                </a:solidFill>
                <a:effectLst>
                  <a:outerShdw blurRad="38100" dist="38100" dir="2700000" algn="tl">
                    <a:srgbClr val="000000">
                      <a:alpha val="43137"/>
                    </a:srgbClr>
                  </a:outerShdw>
                </a:effectLst>
              </a:rPr>
              <a:t> الحركة </a:t>
            </a:r>
            <a:r>
              <a:rPr lang="en-US" sz="2000" b="1" dirty="0" err="1">
                <a:solidFill>
                  <a:schemeClr val="accent1"/>
                </a:solidFill>
                <a:effectLst>
                  <a:outerShdw blurRad="38100" dist="38100" dir="2700000" algn="tl">
                    <a:srgbClr val="000000">
                      <a:alpha val="43137"/>
                    </a:srgbClr>
                  </a:outerShdw>
                </a:effectLst>
              </a:rPr>
              <a:t>ميكانيكياً</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وفيما</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يتعلق</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ترتيب</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المعلومات</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فإنهما</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تتضح</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من</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خلال</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تصنيفات</a:t>
            </a:r>
            <a:r>
              <a:rPr lang="en-US" sz="2000" b="1" dirty="0">
                <a:solidFill>
                  <a:schemeClr val="accent1"/>
                </a:solidFill>
                <a:effectLst>
                  <a:outerShdw blurRad="38100" dist="38100" dir="2700000" algn="tl">
                    <a:srgbClr val="000000">
                      <a:alpha val="43137"/>
                    </a:srgbClr>
                  </a:outerShdw>
                </a:effectLst>
              </a:rPr>
              <a:t> الحركة </a:t>
            </a:r>
            <a:r>
              <a:rPr lang="en-US" sz="2000" b="1" dirty="0" err="1">
                <a:solidFill>
                  <a:schemeClr val="accent1"/>
                </a:solidFill>
                <a:effectLst>
                  <a:outerShdw blurRad="38100" dist="38100" dir="2700000" algn="tl">
                    <a:srgbClr val="000000">
                      <a:alpha val="43137"/>
                    </a:srgbClr>
                  </a:outerShdw>
                </a:effectLst>
              </a:rPr>
              <a:t>وتقسيماتها</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لذا</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فإن</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دراسة</a:t>
            </a:r>
            <a:r>
              <a:rPr lang="en-US" sz="2000" b="1" dirty="0">
                <a:solidFill>
                  <a:schemeClr val="accent1"/>
                </a:solidFill>
                <a:effectLst>
                  <a:outerShdw blurRad="38100" dist="38100" dir="2700000" algn="tl">
                    <a:srgbClr val="000000">
                      <a:alpha val="43137"/>
                    </a:srgbClr>
                  </a:outerShdw>
                </a:effectLst>
              </a:rPr>
              <a:t> الحركة </a:t>
            </a:r>
            <a:r>
              <a:rPr lang="en-US" sz="2000" b="1" dirty="0" err="1">
                <a:solidFill>
                  <a:schemeClr val="accent1"/>
                </a:solidFill>
                <a:effectLst>
                  <a:outerShdw blurRad="38100" dist="38100" dir="2700000" algn="tl">
                    <a:srgbClr val="000000">
                      <a:alpha val="43137"/>
                    </a:srgbClr>
                  </a:outerShdw>
                </a:effectLst>
              </a:rPr>
              <a:t>تخضع</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لعلم</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بتوافر</a:t>
            </a:r>
            <a:r>
              <a:rPr lang="en-US" sz="2000" b="1" dirty="0">
                <a:solidFill>
                  <a:schemeClr val="accent1"/>
                </a:solidFill>
                <a:effectLst>
                  <a:outerShdw blurRad="38100" dist="38100" dir="2700000" algn="tl">
                    <a:srgbClr val="000000">
                      <a:alpha val="43137"/>
                    </a:srgbClr>
                  </a:outerShdw>
                </a:effectLst>
              </a:rPr>
              <a:t> </a:t>
            </a:r>
            <a:r>
              <a:rPr lang="en-US" sz="2000" b="1" dirty="0" err="1">
                <a:solidFill>
                  <a:schemeClr val="accent1"/>
                </a:solidFill>
                <a:effectLst>
                  <a:outerShdw blurRad="38100" dist="38100" dir="2700000" algn="tl">
                    <a:srgbClr val="000000">
                      <a:alpha val="43137"/>
                    </a:srgbClr>
                  </a:outerShdw>
                </a:effectLst>
              </a:rPr>
              <a:t>المعايير</a:t>
            </a:r>
            <a:r>
              <a:rPr lang="en-US" sz="2000" b="1" dirty="0">
                <a:solidFill>
                  <a:schemeClr val="accent1"/>
                </a:solidFill>
                <a:effectLst>
                  <a:outerShdw blurRad="38100" dist="38100" dir="2700000" algn="tl">
                    <a:srgbClr val="000000">
                      <a:alpha val="43137"/>
                    </a:srgbClr>
                  </a:outerShdw>
                </a:effectLst>
              </a:rPr>
              <a:t>.</a:t>
            </a:r>
          </a:p>
          <a:p>
            <a:endParaRPr lang="ar-SA" sz="2000" b="1" dirty="0">
              <a:solidFill>
                <a:schemeClr val="accent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295400"/>
            <a:ext cx="8153400" cy="3447098"/>
          </a:xfrm>
          <a:prstGeom prst="rect">
            <a:avLst/>
          </a:prstGeom>
          <a:noFill/>
        </p:spPr>
        <p:txBody>
          <a:bodyPr wrap="square" rtlCol="1">
            <a:spAutoFit/>
          </a:bodyPr>
          <a:lstStyle/>
          <a:p>
            <a:pPr algn="just"/>
            <a:r>
              <a:rPr lang="en-US" sz="2000" b="1" dirty="0" err="1">
                <a:solidFill>
                  <a:schemeClr val="accent1"/>
                </a:solidFill>
              </a:rPr>
              <a:t>ويعد</a:t>
            </a:r>
            <a:r>
              <a:rPr lang="en-US" sz="2000" b="1" dirty="0">
                <a:solidFill>
                  <a:schemeClr val="accent1"/>
                </a:solidFill>
              </a:rPr>
              <a:t> </a:t>
            </a:r>
            <a:r>
              <a:rPr lang="en-US" sz="2000" b="1" dirty="0" err="1">
                <a:solidFill>
                  <a:schemeClr val="accent1"/>
                </a:solidFill>
              </a:rPr>
              <a:t>الكينسولوجى</a:t>
            </a:r>
            <a:r>
              <a:rPr lang="en-US" sz="2000" b="1" dirty="0">
                <a:solidFill>
                  <a:schemeClr val="accent1"/>
                </a:solidFill>
              </a:rPr>
              <a:t> </a:t>
            </a:r>
            <a:r>
              <a:rPr lang="en-US" sz="2000" b="1" dirty="0" err="1">
                <a:solidFill>
                  <a:schemeClr val="accent1"/>
                </a:solidFill>
              </a:rPr>
              <a:t>من</a:t>
            </a:r>
            <a:r>
              <a:rPr lang="en-US" sz="2000" b="1" dirty="0">
                <a:solidFill>
                  <a:schemeClr val="accent1"/>
                </a:solidFill>
              </a:rPr>
              <a:t> </a:t>
            </a:r>
            <a:r>
              <a:rPr lang="en-US" sz="2000" b="1" dirty="0" err="1">
                <a:solidFill>
                  <a:schemeClr val="accent1"/>
                </a:solidFill>
              </a:rPr>
              <a:t>المصطلحات</a:t>
            </a:r>
            <a:r>
              <a:rPr lang="en-US" sz="2000" b="1" dirty="0">
                <a:solidFill>
                  <a:schemeClr val="accent1"/>
                </a:solidFill>
              </a:rPr>
              <a:t> </a:t>
            </a:r>
            <a:r>
              <a:rPr lang="en-US" sz="2000" b="1" dirty="0" err="1">
                <a:solidFill>
                  <a:schemeClr val="accent1"/>
                </a:solidFill>
              </a:rPr>
              <a:t>التى</a:t>
            </a:r>
            <a:r>
              <a:rPr lang="en-US" sz="2000" b="1" dirty="0">
                <a:solidFill>
                  <a:schemeClr val="accent1"/>
                </a:solidFill>
              </a:rPr>
              <a:t> </a:t>
            </a:r>
            <a:r>
              <a:rPr lang="en-US" sz="2000" b="1" dirty="0" err="1">
                <a:solidFill>
                  <a:schemeClr val="accent1"/>
                </a:solidFill>
              </a:rPr>
              <a:t>ظهرت</a:t>
            </a:r>
            <a:r>
              <a:rPr lang="en-US" sz="2000" b="1" dirty="0">
                <a:solidFill>
                  <a:schemeClr val="accent1"/>
                </a:solidFill>
              </a:rPr>
              <a:t> </a:t>
            </a:r>
            <a:r>
              <a:rPr lang="en-US" sz="2000" b="1" dirty="0" err="1">
                <a:solidFill>
                  <a:schemeClr val="accent1"/>
                </a:solidFill>
              </a:rPr>
              <a:t>منذ</a:t>
            </a:r>
            <a:r>
              <a:rPr lang="en-US" sz="2000" b="1" dirty="0">
                <a:solidFill>
                  <a:schemeClr val="accent1"/>
                </a:solidFill>
              </a:rPr>
              <a:t> </a:t>
            </a:r>
            <a:r>
              <a:rPr lang="en-US" sz="2000" b="1" dirty="0" err="1">
                <a:solidFill>
                  <a:schemeClr val="accent1"/>
                </a:solidFill>
              </a:rPr>
              <a:t>الستينيات</a:t>
            </a:r>
            <a:r>
              <a:rPr lang="en-US" sz="2000" b="1" dirty="0">
                <a:solidFill>
                  <a:schemeClr val="accent1"/>
                </a:solidFill>
              </a:rPr>
              <a:t> </a:t>
            </a:r>
            <a:r>
              <a:rPr lang="en-US" sz="2000" b="1" dirty="0" err="1">
                <a:solidFill>
                  <a:schemeClr val="accent1"/>
                </a:solidFill>
              </a:rPr>
              <a:t>ويعبر</a:t>
            </a:r>
            <a:r>
              <a:rPr lang="en-US" sz="2000" b="1" dirty="0">
                <a:solidFill>
                  <a:schemeClr val="accent1"/>
                </a:solidFill>
              </a:rPr>
              <a:t> </a:t>
            </a:r>
            <a:r>
              <a:rPr lang="en-US" sz="2000" b="1" dirty="0" err="1">
                <a:solidFill>
                  <a:schemeClr val="accent1"/>
                </a:solidFill>
              </a:rPr>
              <a:t>عن</a:t>
            </a:r>
            <a:r>
              <a:rPr lang="en-US" sz="2000" b="1" dirty="0">
                <a:solidFill>
                  <a:schemeClr val="accent1"/>
                </a:solidFill>
              </a:rPr>
              <a:t> </a:t>
            </a:r>
            <a:r>
              <a:rPr lang="en-US" sz="2000" b="1" dirty="0" err="1">
                <a:solidFill>
                  <a:schemeClr val="accent1"/>
                </a:solidFill>
              </a:rPr>
              <a:t>الكينسولوجى</a:t>
            </a:r>
            <a:r>
              <a:rPr lang="en-US" sz="2000" b="1" dirty="0">
                <a:solidFill>
                  <a:schemeClr val="accent1"/>
                </a:solidFill>
              </a:rPr>
              <a:t> </a:t>
            </a:r>
            <a:r>
              <a:rPr lang="en-US" sz="2000" b="1" dirty="0" err="1">
                <a:solidFill>
                  <a:schemeClr val="accent1"/>
                </a:solidFill>
              </a:rPr>
              <a:t>من</a:t>
            </a:r>
            <a:r>
              <a:rPr lang="en-US" sz="2000" b="1" dirty="0">
                <a:solidFill>
                  <a:schemeClr val="accent1"/>
                </a:solidFill>
              </a:rPr>
              <a:t> </a:t>
            </a:r>
            <a:r>
              <a:rPr lang="en-US" sz="2000" b="1" dirty="0" err="1">
                <a:solidFill>
                  <a:schemeClr val="accent1"/>
                </a:solidFill>
              </a:rPr>
              <a:t>وجهة</a:t>
            </a:r>
            <a:r>
              <a:rPr lang="en-US" sz="2000" b="1" dirty="0">
                <a:solidFill>
                  <a:schemeClr val="accent1"/>
                </a:solidFill>
              </a:rPr>
              <a:t> </a:t>
            </a:r>
            <a:r>
              <a:rPr lang="en-US" sz="2000" b="1" dirty="0" err="1">
                <a:solidFill>
                  <a:schemeClr val="accent1"/>
                </a:solidFill>
              </a:rPr>
              <a:t>النظر</a:t>
            </a:r>
            <a:r>
              <a:rPr lang="en-US" sz="2000" b="1" dirty="0">
                <a:solidFill>
                  <a:schemeClr val="accent1"/>
                </a:solidFill>
              </a:rPr>
              <a:t> </a:t>
            </a:r>
            <a:r>
              <a:rPr lang="en-US" sz="2000" b="1" dirty="0" err="1">
                <a:solidFill>
                  <a:schemeClr val="accent1"/>
                </a:solidFill>
              </a:rPr>
              <a:t>الأمريكية</a:t>
            </a:r>
            <a:r>
              <a:rPr lang="en-US" sz="2000" b="1" dirty="0">
                <a:solidFill>
                  <a:schemeClr val="accent1"/>
                </a:solidFill>
              </a:rPr>
              <a:t> </a:t>
            </a:r>
            <a:r>
              <a:rPr lang="en-US" sz="2000" b="1" dirty="0" err="1">
                <a:solidFill>
                  <a:schemeClr val="accent1"/>
                </a:solidFill>
              </a:rPr>
              <a:t>بأنه</a:t>
            </a:r>
            <a:r>
              <a:rPr lang="en-US" sz="2000" b="1" dirty="0">
                <a:solidFill>
                  <a:schemeClr val="accent1"/>
                </a:solidFill>
              </a:rPr>
              <a:t> </a:t>
            </a:r>
            <a:r>
              <a:rPr lang="en-US" sz="2000" b="1" dirty="0" err="1">
                <a:solidFill>
                  <a:schemeClr val="accent1"/>
                </a:solidFill>
              </a:rPr>
              <a:t>جزء</a:t>
            </a:r>
            <a:r>
              <a:rPr lang="en-US" sz="2000" b="1" dirty="0">
                <a:solidFill>
                  <a:schemeClr val="accent1"/>
                </a:solidFill>
              </a:rPr>
              <a:t> </a:t>
            </a:r>
            <a:r>
              <a:rPr lang="en-US" sz="2000" b="1" dirty="0" err="1">
                <a:solidFill>
                  <a:schemeClr val="accent1"/>
                </a:solidFill>
              </a:rPr>
              <a:t>من</a:t>
            </a:r>
            <a:r>
              <a:rPr lang="en-US" sz="2000" b="1" dirty="0">
                <a:solidFill>
                  <a:schemeClr val="accent1"/>
                </a:solidFill>
              </a:rPr>
              <a:t> </a:t>
            </a:r>
            <a:r>
              <a:rPr lang="en-US" sz="2000" b="1" dirty="0" err="1">
                <a:solidFill>
                  <a:schemeClr val="accent1"/>
                </a:solidFill>
              </a:rPr>
              <a:t>فسيولوجيا</a:t>
            </a:r>
            <a:r>
              <a:rPr lang="en-US" sz="2000" b="1" dirty="0">
                <a:solidFill>
                  <a:schemeClr val="accent1"/>
                </a:solidFill>
              </a:rPr>
              <a:t> الحركة </a:t>
            </a:r>
            <a:r>
              <a:rPr lang="en-US" sz="2000" b="1" dirty="0" err="1">
                <a:solidFill>
                  <a:schemeClr val="accent1"/>
                </a:solidFill>
              </a:rPr>
              <a:t>وتوضح</a:t>
            </a:r>
            <a:r>
              <a:rPr lang="en-US" sz="2000" b="1" dirty="0">
                <a:solidFill>
                  <a:schemeClr val="accent1"/>
                </a:solidFill>
              </a:rPr>
              <a:t> </a:t>
            </a:r>
            <a:r>
              <a:rPr lang="en-US" sz="2000" b="1" dirty="0" err="1">
                <a:solidFill>
                  <a:schemeClr val="accent1"/>
                </a:solidFill>
              </a:rPr>
              <a:t>الدراسات</a:t>
            </a:r>
            <a:r>
              <a:rPr lang="en-US" sz="2000" b="1" dirty="0">
                <a:solidFill>
                  <a:schemeClr val="accent1"/>
                </a:solidFill>
              </a:rPr>
              <a:t> </a:t>
            </a:r>
            <a:r>
              <a:rPr lang="en-US" sz="2000" b="1" dirty="0" err="1">
                <a:solidFill>
                  <a:schemeClr val="accent1"/>
                </a:solidFill>
              </a:rPr>
              <a:t>والمراجع</a:t>
            </a:r>
            <a:r>
              <a:rPr lang="en-US" sz="2000" b="1" dirty="0">
                <a:solidFill>
                  <a:schemeClr val="accent1"/>
                </a:solidFill>
              </a:rPr>
              <a:t> </a:t>
            </a:r>
            <a:r>
              <a:rPr lang="en-US" sz="2000" b="1" dirty="0" err="1">
                <a:solidFill>
                  <a:schemeClr val="accent1"/>
                </a:solidFill>
              </a:rPr>
              <a:t>الأمريكية</a:t>
            </a:r>
            <a:r>
              <a:rPr lang="en-US" sz="2000" b="1" dirty="0">
                <a:solidFill>
                  <a:schemeClr val="accent1"/>
                </a:solidFill>
              </a:rPr>
              <a:t> </a:t>
            </a:r>
            <a:r>
              <a:rPr lang="en-US" sz="2000" b="1" dirty="0" err="1">
                <a:solidFill>
                  <a:schemeClr val="accent1"/>
                </a:solidFill>
              </a:rPr>
              <a:t>أن</a:t>
            </a:r>
            <a:r>
              <a:rPr lang="en-US" sz="2000" b="1" dirty="0">
                <a:solidFill>
                  <a:schemeClr val="accent1"/>
                </a:solidFill>
              </a:rPr>
              <a:t> </a:t>
            </a:r>
            <a:r>
              <a:rPr lang="en-US" sz="2000" b="1" dirty="0" err="1">
                <a:solidFill>
                  <a:schemeClr val="accent1"/>
                </a:solidFill>
              </a:rPr>
              <a:t>الكينسيولوجى</a:t>
            </a:r>
            <a:r>
              <a:rPr lang="en-US" sz="2000" b="1" dirty="0">
                <a:solidFill>
                  <a:schemeClr val="accent1"/>
                </a:solidFill>
              </a:rPr>
              <a:t> </a:t>
            </a:r>
            <a:r>
              <a:rPr lang="en-US" sz="2000" b="1" dirty="0" err="1">
                <a:solidFill>
                  <a:schemeClr val="accent1"/>
                </a:solidFill>
              </a:rPr>
              <a:t>يقتصر</a:t>
            </a:r>
            <a:r>
              <a:rPr lang="en-US" sz="2000" b="1" dirty="0">
                <a:solidFill>
                  <a:schemeClr val="accent1"/>
                </a:solidFill>
              </a:rPr>
              <a:t> </a:t>
            </a:r>
            <a:r>
              <a:rPr lang="en-US" sz="2000" b="1" dirty="0" err="1">
                <a:solidFill>
                  <a:schemeClr val="accent1"/>
                </a:solidFill>
              </a:rPr>
              <a:t>على</a:t>
            </a:r>
            <a:r>
              <a:rPr lang="en-US" sz="2000" b="1" dirty="0">
                <a:solidFill>
                  <a:schemeClr val="accent1"/>
                </a:solidFill>
              </a:rPr>
              <a:t> </a:t>
            </a:r>
            <a:r>
              <a:rPr lang="en-US" sz="2000" b="1" dirty="0" err="1">
                <a:solidFill>
                  <a:schemeClr val="accent1"/>
                </a:solidFill>
              </a:rPr>
              <a:t>أسس</a:t>
            </a:r>
            <a:r>
              <a:rPr lang="en-US" sz="2000" b="1" dirty="0">
                <a:solidFill>
                  <a:schemeClr val="accent1"/>
                </a:solidFill>
              </a:rPr>
              <a:t> </a:t>
            </a:r>
            <a:r>
              <a:rPr lang="en-US" sz="2000" b="1" dirty="0" err="1">
                <a:solidFill>
                  <a:schemeClr val="accent1"/>
                </a:solidFill>
              </a:rPr>
              <a:t>ومبادئ</a:t>
            </a:r>
            <a:r>
              <a:rPr lang="en-US" sz="2000" b="1" dirty="0">
                <a:solidFill>
                  <a:schemeClr val="accent1"/>
                </a:solidFill>
              </a:rPr>
              <a:t> </a:t>
            </a:r>
            <a:r>
              <a:rPr lang="en-US" sz="2000" b="1" dirty="0" err="1">
                <a:solidFill>
                  <a:schemeClr val="accent1"/>
                </a:solidFill>
              </a:rPr>
              <a:t>التشريح</a:t>
            </a:r>
            <a:r>
              <a:rPr lang="en-US" sz="2000" b="1" dirty="0">
                <a:solidFill>
                  <a:schemeClr val="accent1"/>
                </a:solidFill>
              </a:rPr>
              <a:t> </a:t>
            </a:r>
            <a:r>
              <a:rPr lang="en-US" sz="2000" b="1" dirty="0" err="1">
                <a:solidFill>
                  <a:schemeClr val="accent1"/>
                </a:solidFill>
              </a:rPr>
              <a:t>والفسيولوجى</a:t>
            </a:r>
            <a:r>
              <a:rPr lang="en-US" sz="2000" b="1" dirty="0">
                <a:solidFill>
                  <a:schemeClr val="accent1"/>
                </a:solidFill>
              </a:rPr>
              <a:t> </a:t>
            </a:r>
            <a:r>
              <a:rPr lang="en-US" sz="2000" b="1" dirty="0" err="1">
                <a:solidFill>
                  <a:schemeClr val="accent1"/>
                </a:solidFill>
              </a:rPr>
              <a:t>والميكانيكا</a:t>
            </a:r>
            <a:r>
              <a:rPr lang="en-US" sz="2000" b="1" dirty="0">
                <a:solidFill>
                  <a:schemeClr val="accent1"/>
                </a:solidFill>
              </a:rPr>
              <a:t> </a:t>
            </a:r>
            <a:r>
              <a:rPr lang="en-US" sz="2000" b="1" dirty="0" err="1">
                <a:solidFill>
                  <a:schemeClr val="accent1"/>
                </a:solidFill>
              </a:rPr>
              <a:t>الحيوية</a:t>
            </a:r>
            <a:r>
              <a:rPr lang="en-US" sz="2000" b="1" dirty="0">
                <a:solidFill>
                  <a:schemeClr val="accent1"/>
                </a:solidFill>
              </a:rPr>
              <a:t>، </a:t>
            </a:r>
            <a:r>
              <a:rPr lang="en-US" sz="2000" b="1" dirty="0" err="1">
                <a:solidFill>
                  <a:schemeClr val="accent1"/>
                </a:solidFill>
              </a:rPr>
              <a:t>وعلى</a:t>
            </a:r>
            <a:r>
              <a:rPr lang="en-US" sz="2000" b="1" dirty="0">
                <a:solidFill>
                  <a:schemeClr val="accent1"/>
                </a:solidFill>
              </a:rPr>
              <a:t> </a:t>
            </a:r>
            <a:r>
              <a:rPr lang="en-US" sz="2000" b="1" dirty="0" err="1">
                <a:solidFill>
                  <a:schemeClr val="accent1"/>
                </a:solidFill>
              </a:rPr>
              <a:t>هذا</a:t>
            </a:r>
            <a:r>
              <a:rPr lang="en-US" sz="2000" b="1" dirty="0">
                <a:solidFill>
                  <a:schemeClr val="accent1"/>
                </a:solidFill>
              </a:rPr>
              <a:t> </a:t>
            </a:r>
            <a:r>
              <a:rPr lang="en-US" sz="2000" b="1" dirty="0" err="1">
                <a:solidFill>
                  <a:schemeClr val="accent1"/>
                </a:solidFill>
              </a:rPr>
              <a:t>فإن</a:t>
            </a:r>
            <a:r>
              <a:rPr lang="en-US" sz="2000" b="1" dirty="0">
                <a:solidFill>
                  <a:schemeClr val="accent1"/>
                </a:solidFill>
              </a:rPr>
              <a:t> </a:t>
            </a:r>
            <a:r>
              <a:rPr lang="en-US" sz="2000" b="1" dirty="0" err="1">
                <a:solidFill>
                  <a:schemeClr val="accent1"/>
                </a:solidFill>
              </a:rPr>
              <a:t>الكينسيولوجى</a:t>
            </a:r>
            <a:r>
              <a:rPr lang="en-US" sz="2000" b="1" dirty="0">
                <a:solidFill>
                  <a:schemeClr val="accent1"/>
                </a:solidFill>
              </a:rPr>
              <a:t> </a:t>
            </a:r>
            <a:r>
              <a:rPr lang="en-US" sz="2000" b="1" dirty="0" err="1">
                <a:solidFill>
                  <a:schemeClr val="accent1"/>
                </a:solidFill>
              </a:rPr>
              <a:t>أكثر</a:t>
            </a:r>
            <a:r>
              <a:rPr lang="en-US" sz="2000" b="1" dirty="0">
                <a:solidFill>
                  <a:schemeClr val="accent1"/>
                </a:solidFill>
              </a:rPr>
              <a:t> </a:t>
            </a:r>
            <a:r>
              <a:rPr lang="en-US" sz="2000" b="1" dirty="0" err="1">
                <a:solidFill>
                  <a:schemeClr val="accent1"/>
                </a:solidFill>
              </a:rPr>
              <a:t>تخصصاً</a:t>
            </a:r>
            <a:r>
              <a:rPr lang="en-US" sz="2000" b="1" dirty="0">
                <a:solidFill>
                  <a:schemeClr val="accent1"/>
                </a:solidFill>
              </a:rPr>
              <a:t> </a:t>
            </a:r>
            <a:r>
              <a:rPr lang="en-US" sz="2000" b="1" dirty="0" err="1">
                <a:solidFill>
                  <a:schemeClr val="accent1"/>
                </a:solidFill>
              </a:rPr>
              <a:t>من</a:t>
            </a:r>
            <a:r>
              <a:rPr lang="en-US" sz="2000" b="1" dirty="0">
                <a:solidFill>
                  <a:schemeClr val="accent1"/>
                </a:solidFill>
              </a:rPr>
              <a:t> </a:t>
            </a:r>
            <a:r>
              <a:rPr lang="en-US" sz="2000" b="1" dirty="0" err="1">
                <a:solidFill>
                  <a:schemeClr val="accent1"/>
                </a:solidFill>
              </a:rPr>
              <a:t>نظريات</a:t>
            </a:r>
            <a:r>
              <a:rPr lang="en-US" sz="2000" b="1" dirty="0">
                <a:solidFill>
                  <a:schemeClr val="accent1"/>
                </a:solidFill>
              </a:rPr>
              <a:t> الحركة، </a:t>
            </a:r>
            <a:r>
              <a:rPr lang="en-US" sz="2000" b="1" dirty="0" err="1">
                <a:solidFill>
                  <a:schemeClr val="accent1"/>
                </a:solidFill>
              </a:rPr>
              <a:t>ومن</a:t>
            </a:r>
            <a:r>
              <a:rPr lang="en-US" sz="2000" b="1" dirty="0">
                <a:solidFill>
                  <a:schemeClr val="accent1"/>
                </a:solidFill>
              </a:rPr>
              <a:t> </a:t>
            </a:r>
            <a:r>
              <a:rPr lang="en-US" sz="2000" b="1" dirty="0" err="1">
                <a:solidFill>
                  <a:schemeClr val="accent1"/>
                </a:solidFill>
              </a:rPr>
              <a:t>وجهة</a:t>
            </a:r>
            <a:r>
              <a:rPr lang="en-US" sz="2000" b="1" dirty="0">
                <a:solidFill>
                  <a:schemeClr val="accent1"/>
                </a:solidFill>
              </a:rPr>
              <a:t> </a:t>
            </a:r>
            <a:r>
              <a:rPr lang="en-US" sz="2000" b="1" dirty="0" err="1">
                <a:solidFill>
                  <a:schemeClr val="accent1"/>
                </a:solidFill>
              </a:rPr>
              <a:t>النظر</a:t>
            </a:r>
            <a:r>
              <a:rPr lang="en-US" sz="2000" b="1" dirty="0">
                <a:solidFill>
                  <a:schemeClr val="accent1"/>
                </a:solidFill>
              </a:rPr>
              <a:t> </a:t>
            </a:r>
            <a:r>
              <a:rPr lang="en-US" sz="2000" b="1" dirty="0" err="1">
                <a:solidFill>
                  <a:schemeClr val="accent1"/>
                </a:solidFill>
              </a:rPr>
              <a:t>الأوربية</a:t>
            </a:r>
            <a:r>
              <a:rPr lang="en-US" sz="2000" b="1" dirty="0">
                <a:solidFill>
                  <a:schemeClr val="accent1"/>
                </a:solidFill>
              </a:rPr>
              <a:t> </a:t>
            </a:r>
            <a:r>
              <a:rPr lang="en-US" sz="2000" b="1" dirty="0" err="1">
                <a:solidFill>
                  <a:schemeClr val="accent1"/>
                </a:solidFill>
              </a:rPr>
              <a:t>فإن</a:t>
            </a:r>
            <a:r>
              <a:rPr lang="en-US" sz="2000" b="1" dirty="0">
                <a:solidFill>
                  <a:schemeClr val="accent1"/>
                </a:solidFill>
              </a:rPr>
              <a:t> </a:t>
            </a:r>
            <a:r>
              <a:rPr lang="en-US" sz="2000" b="1" dirty="0" err="1">
                <a:solidFill>
                  <a:schemeClr val="accent1"/>
                </a:solidFill>
              </a:rPr>
              <a:t>الكينسيولوجى</a:t>
            </a:r>
            <a:r>
              <a:rPr lang="en-US" sz="2000" b="1" dirty="0">
                <a:solidFill>
                  <a:schemeClr val="accent1"/>
                </a:solidFill>
              </a:rPr>
              <a:t> </a:t>
            </a:r>
            <a:r>
              <a:rPr lang="en-US" sz="2000" b="1" dirty="0" err="1">
                <a:solidFill>
                  <a:schemeClr val="accent1"/>
                </a:solidFill>
              </a:rPr>
              <a:t>هو</a:t>
            </a:r>
            <a:r>
              <a:rPr lang="en-US" sz="2000" b="1" dirty="0">
                <a:solidFill>
                  <a:schemeClr val="accent1"/>
                </a:solidFill>
              </a:rPr>
              <a:t> </a:t>
            </a:r>
            <a:r>
              <a:rPr lang="en-US" sz="2000" b="1" dirty="0" err="1">
                <a:solidFill>
                  <a:schemeClr val="accent1"/>
                </a:solidFill>
              </a:rPr>
              <a:t>مجال</a:t>
            </a:r>
            <a:r>
              <a:rPr lang="en-US" sz="2000" b="1" dirty="0">
                <a:solidFill>
                  <a:schemeClr val="accent1"/>
                </a:solidFill>
              </a:rPr>
              <a:t> </a:t>
            </a:r>
            <a:r>
              <a:rPr lang="en-US" sz="2000" b="1" dirty="0" err="1">
                <a:solidFill>
                  <a:schemeClr val="accent1"/>
                </a:solidFill>
              </a:rPr>
              <a:t>علمى</a:t>
            </a:r>
            <a:r>
              <a:rPr lang="en-US" sz="2000" b="1" dirty="0">
                <a:solidFill>
                  <a:schemeClr val="accent1"/>
                </a:solidFill>
              </a:rPr>
              <a:t> </a:t>
            </a:r>
            <a:r>
              <a:rPr lang="en-US" sz="2000" b="1" dirty="0" err="1">
                <a:solidFill>
                  <a:schemeClr val="accent1"/>
                </a:solidFill>
              </a:rPr>
              <a:t>يبحث</a:t>
            </a:r>
            <a:r>
              <a:rPr lang="en-US" sz="2000" b="1" dirty="0">
                <a:solidFill>
                  <a:schemeClr val="accent1"/>
                </a:solidFill>
              </a:rPr>
              <a:t> </a:t>
            </a:r>
            <a:r>
              <a:rPr lang="en-US" sz="2000" b="1" dirty="0" err="1">
                <a:solidFill>
                  <a:schemeClr val="accent1"/>
                </a:solidFill>
              </a:rPr>
              <a:t>فى</a:t>
            </a:r>
            <a:r>
              <a:rPr lang="en-US" sz="2000" b="1" dirty="0">
                <a:solidFill>
                  <a:schemeClr val="accent1"/>
                </a:solidFill>
              </a:rPr>
              <a:t> </a:t>
            </a:r>
            <a:r>
              <a:rPr lang="en-US" sz="2000" b="1" dirty="0" err="1">
                <a:solidFill>
                  <a:schemeClr val="accent1"/>
                </a:solidFill>
              </a:rPr>
              <a:t>ظاهرة</a:t>
            </a:r>
            <a:r>
              <a:rPr lang="en-US" sz="2000" b="1" dirty="0">
                <a:solidFill>
                  <a:schemeClr val="accent1"/>
                </a:solidFill>
              </a:rPr>
              <a:t> الحركة </a:t>
            </a:r>
            <a:r>
              <a:rPr lang="en-US" sz="2000" b="1" dirty="0" err="1">
                <a:solidFill>
                  <a:schemeClr val="accent1"/>
                </a:solidFill>
              </a:rPr>
              <a:t>وأسسها</a:t>
            </a:r>
            <a:r>
              <a:rPr lang="en-US" sz="2000" b="1" dirty="0">
                <a:solidFill>
                  <a:schemeClr val="accent1"/>
                </a:solidFill>
              </a:rPr>
              <a:t> </a:t>
            </a:r>
            <a:r>
              <a:rPr lang="en-US" sz="2000" b="1" dirty="0" err="1">
                <a:solidFill>
                  <a:schemeClr val="accent1"/>
                </a:solidFill>
              </a:rPr>
              <a:t>وفى</a:t>
            </a:r>
            <a:r>
              <a:rPr lang="en-US" sz="2000" b="1" dirty="0">
                <a:solidFill>
                  <a:schemeClr val="accent1"/>
                </a:solidFill>
              </a:rPr>
              <a:t> </a:t>
            </a:r>
            <a:r>
              <a:rPr lang="en-US" sz="2000" b="1" dirty="0" err="1">
                <a:solidFill>
                  <a:schemeClr val="accent1"/>
                </a:solidFill>
              </a:rPr>
              <a:t>الجهاز</a:t>
            </a:r>
            <a:r>
              <a:rPr lang="en-US" sz="2000" b="1" dirty="0">
                <a:solidFill>
                  <a:schemeClr val="accent1"/>
                </a:solidFill>
              </a:rPr>
              <a:t> </a:t>
            </a:r>
            <a:r>
              <a:rPr lang="en-US" sz="2000" b="1" dirty="0" err="1">
                <a:solidFill>
                  <a:schemeClr val="accent1"/>
                </a:solidFill>
              </a:rPr>
              <a:t>الحركى</a:t>
            </a:r>
            <a:r>
              <a:rPr lang="en-US" sz="2000" b="1" dirty="0">
                <a:solidFill>
                  <a:schemeClr val="accent1"/>
                </a:solidFill>
              </a:rPr>
              <a:t> </a:t>
            </a:r>
            <a:r>
              <a:rPr lang="en-US" sz="2000" b="1" dirty="0" err="1">
                <a:solidFill>
                  <a:schemeClr val="accent1"/>
                </a:solidFill>
              </a:rPr>
              <a:t>وأسلوب</a:t>
            </a:r>
            <a:r>
              <a:rPr lang="en-US" sz="2000" b="1" dirty="0">
                <a:solidFill>
                  <a:schemeClr val="accent1"/>
                </a:solidFill>
              </a:rPr>
              <a:t> </a:t>
            </a:r>
            <a:r>
              <a:rPr lang="en-US" sz="2000" b="1" dirty="0" err="1">
                <a:solidFill>
                  <a:schemeClr val="accent1"/>
                </a:solidFill>
              </a:rPr>
              <a:t>توجيهه</a:t>
            </a:r>
            <a:r>
              <a:rPr lang="en-US" sz="2000" b="1" dirty="0">
                <a:solidFill>
                  <a:schemeClr val="accent1"/>
                </a:solidFill>
              </a:rPr>
              <a:t> </a:t>
            </a:r>
            <a:r>
              <a:rPr lang="en-US" sz="2000" b="1" dirty="0" err="1">
                <a:solidFill>
                  <a:schemeClr val="accent1"/>
                </a:solidFill>
              </a:rPr>
              <a:t>والكينسيولوجى</a:t>
            </a:r>
            <a:r>
              <a:rPr lang="en-US" sz="2000" b="1" dirty="0">
                <a:solidFill>
                  <a:schemeClr val="accent1"/>
                </a:solidFill>
              </a:rPr>
              <a:t> </a:t>
            </a:r>
            <a:r>
              <a:rPr lang="en-US" sz="2000" b="1" dirty="0" err="1">
                <a:solidFill>
                  <a:schemeClr val="accent1"/>
                </a:solidFill>
              </a:rPr>
              <a:t>هو</a:t>
            </a:r>
            <a:r>
              <a:rPr lang="en-US" sz="2000" b="1" dirty="0">
                <a:solidFill>
                  <a:schemeClr val="accent1"/>
                </a:solidFill>
              </a:rPr>
              <a:t> </a:t>
            </a:r>
            <a:r>
              <a:rPr lang="en-US" sz="2000" b="1" dirty="0" err="1">
                <a:solidFill>
                  <a:schemeClr val="accent1"/>
                </a:solidFill>
              </a:rPr>
              <a:t>معتمد</a:t>
            </a:r>
            <a:r>
              <a:rPr lang="en-US" sz="2000" b="1" dirty="0">
                <a:solidFill>
                  <a:schemeClr val="accent1"/>
                </a:solidFill>
              </a:rPr>
              <a:t> </a:t>
            </a:r>
            <a:r>
              <a:rPr lang="en-US" sz="2000" b="1" dirty="0" err="1">
                <a:solidFill>
                  <a:schemeClr val="accent1"/>
                </a:solidFill>
              </a:rPr>
              <a:t>على</a:t>
            </a:r>
            <a:r>
              <a:rPr lang="en-US" sz="2000" b="1" dirty="0">
                <a:solidFill>
                  <a:schemeClr val="accent1"/>
                </a:solidFill>
              </a:rPr>
              <a:t> </a:t>
            </a:r>
            <a:r>
              <a:rPr lang="en-US" sz="2000" b="1" dirty="0" err="1">
                <a:solidFill>
                  <a:schemeClr val="accent1"/>
                </a:solidFill>
              </a:rPr>
              <a:t>الميكانيكا</a:t>
            </a:r>
            <a:r>
              <a:rPr lang="en-US" sz="2000" b="1" dirty="0">
                <a:solidFill>
                  <a:schemeClr val="accent1"/>
                </a:solidFill>
              </a:rPr>
              <a:t> </a:t>
            </a:r>
            <a:r>
              <a:rPr lang="en-US" sz="2000" b="1" dirty="0" err="1">
                <a:solidFill>
                  <a:schemeClr val="accent1"/>
                </a:solidFill>
              </a:rPr>
              <a:t>والتشريح</a:t>
            </a:r>
            <a:r>
              <a:rPr lang="en-US" sz="2000" b="1" dirty="0">
                <a:solidFill>
                  <a:schemeClr val="accent1"/>
                </a:solidFill>
              </a:rPr>
              <a:t> </a:t>
            </a:r>
            <a:r>
              <a:rPr lang="en-US" sz="2000" b="1" dirty="0" err="1">
                <a:solidFill>
                  <a:schemeClr val="accent1"/>
                </a:solidFill>
              </a:rPr>
              <a:t>والفسيولوجى</a:t>
            </a:r>
            <a:r>
              <a:rPr lang="en-US" sz="2000" b="1" dirty="0">
                <a:solidFill>
                  <a:schemeClr val="accent1"/>
                </a:solidFill>
              </a:rPr>
              <a:t> </a:t>
            </a:r>
            <a:r>
              <a:rPr lang="en-US" sz="2000" b="1" dirty="0" err="1">
                <a:solidFill>
                  <a:schemeClr val="accent1"/>
                </a:solidFill>
              </a:rPr>
              <a:t>وعلم</a:t>
            </a:r>
            <a:r>
              <a:rPr lang="en-US" sz="2000" b="1" dirty="0">
                <a:solidFill>
                  <a:schemeClr val="accent1"/>
                </a:solidFill>
              </a:rPr>
              <a:t> </a:t>
            </a:r>
            <a:r>
              <a:rPr lang="en-US" sz="2000" b="1" dirty="0" err="1">
                <a:solidFill>
                  <a:schemeClr val="accent1"/>
                </a:solidFill>
              </a:rPr>
              <a:t>النفس</a:t>
            </a:r>
            <a:r>
              <a:rPr lang="en-US" sz="2000" b="1" dirty="0">
                <a:solidFill>
                  <a:schemeClr val="accent1"/>
                </a:solidFill>
              </a:rPr>
              <a:t> </a:t>
            </a:r>
            <a:r>
              <a:rPr lang="en-US" sz="2000" b="1" dirty="0" err="1">
                <a:solidFill>
                  <a:schemeClr val="accent1"/>
                </a:solidFill>
              </a:rPr>
              <a:t>وأن</a:t>
            </a:r>
            <a:r>
              <a:rPr lang="en-US" sz="2000" b="1" dirty="0">
                <a:solidFill>
                  <a:schemeClr val="accent1"/>
                </a:solidFill>
              </a:rPr>
              <a:t> </a:t>
            </a:r>
            <a:r>
              <a:rPr lang="en-US" sz="2000" b="1" dirty="0" err="1">
                <a:solidFill>
                  <a:schemeClr val="accent1"/>
                </a:solidFill>
              </a:rPr>
              <a:t>العديد</a:t>
            </a:r>
            <a:r>
              <a:rPr lang="en-US" sz="2000" b="1" dirty="0">
                <a:solidFill>
                  <a:schemeClr val="accent1"/>
                </a:solidFill>
              </a:rPr>
              <a:t> </a:t>
            </a:r>
            <a:r>
              <a:rPr lang="en-US" sz="2000" b="1" dirty="0" err="1">
                <a:solidFill>
                  <a:schemeClr val="accent1"/>
                </a:solidFill>
              </a:rPr>
              <a:t>من</a:t>
            </a:r>
            <a:r>
              <a:rPr lang="en-US" sz="2000" b="1" dirty="0">
                <a:solidFill>
                  <a:schemeClr val="accent1"/>
                </a:solidFill>
              </a:rPr>
              <a:t> </a:t>
            </a:r>
            <a:r>
              <a:rPr lang="en-US" sz="2000" b="1" dirty="0" err="1">
                <a:solidFill>
                  <a:schemeClr val="accent1"/>
                </a:solidFill>
              </a:rPr>
              <a:t>المتخصصين</a:t>
            </a:r>
            <a:r>
              <a:rPr lang="en-US" sz="2000" b="1" dirty="0">
                <a:solidFill>
                  <a:schemeClr val="accent1"/>
                </a:solidFill>
              </a:rPr>
              <a:t> </a:t>
            </a:r>
            <a:r>
              <a:rPr lang="en-US" sz="2000" b="1" dirty="0" err="1">
                <a:solidFill>
                  <a:schemeClr val="accent1"/>
                </a:solidFill>
              </a:rPr>
              <a:t>غير</a:t>
            </a:r>
            <a:r>
              <a:rPr lang="en-US" sz="2000" b="1" dirty="0">
                <a:solidFill>
                  <a:schemeClr val="accent1"/>
                </a:solidFill>
              </a:rPr>
              <a:t> </a:t>
            </a:r>
            <a:r>
              <a:rPr lang="en-US" sz="2000" b="1" dirty="0" err="1">
                <a:solidFill>
                  <a:schemeClr val="accent1"/>
                </a:solidFill>
              </a:rPr>
              <a:t>مقتصرين</a:t>
            </a:r>
            <a:r>
              <a:rPr lang="en-US" sz="2000" b="1" dirty="0">
                <a:solidFill>
                  <a:schemeClr val="accent1"/>
                </a:solidFill>
              </a:rPr>
              <a:t> </a:t>
            </a:r>
            <a:r>
              <a:rPr lang="en-US" sz="2000" b="1" dirty="0" err="1">
                <a:solidFill>
                  <a:schemeClr val="accent1"/>
                </a:solidFill>
              </a:rPr>
              <a:t>على</a:t>
            </a:r>
            <a:r>
              <a:rPr lang="en-US" sz="2000" b="1" dirty="0">
                <a:solidFill>
                  <a:schemeClr val="accent1"/>
                </a:solidFill>
              </a:rPr>
              <a:t> </a:t>
            </a:r>
            <a:r>
              <a:rPr lang="en-US" sz="2000" b="1" dirty="0" err="1">
                <a:solidFill>
                  <a:schemeClr val="accent1"/>
                </a:solidFill>
              </a:rPr>
              <a:t>التحليلات</a:t>
            </a:r>
            <a:r>
              <a:rPr lang="en-US" sz="2000" b="1" dirty="0">
                <a:solidFill>
                  <a:schemeClr val="accent1"/>
                </a:solidFill>
              </a:rPr>
              <a:t> </a:t>
            </a:r>
            <a:r>
              <a:rPr lang="en-US" sz="2000" b="1" dirty="0" err="1">
                <a:solidFill>
                  <a:schemeClr val="accent1"/>
                </a:solidFill>
              </a:rPr>
              <a:t>الميكانيكية</a:t>
            </a:r>
            <a:r>
              <a:rPr lang="en-US" sz="2000" b="1" dirty="0">
                <a:solidFill>
                  <a:schemeClr val="accent1"/>
                </a:solidFill>
              </a:rPr>
              <a:t> </a:t>
            </a:r>
            <a:r>
              <a:rPr lang="en-US" sz="2000" b="1" dirty="0" err="1">
                <a:solidFill>
                  <a:schemeClr val="accent1"/>
                </a:solidFill>
              </a:rPr>
              <a:t>الحيوية</a:t>
            </a:r>
            <a:r>
              <a:rPr lang="en-US" sz="2000" b="1" dirty="0">
                <a:solidFill>
                  <a:schemeClr val="accent1"/>
                </a:solidFill>
              </a:rPr>
              <a:t>. </a:t>
            </a:r>
            <a:r>
              <a:rPr lang="en-US" sz="2000" b="1" dirty="0" err="1">
                <a:solidFill>
                  <a:schemeClr val="accent1"/>
                </a:solidFill>
              </a:rPr>
              <a:t>وهنا</a:t>
            </a:r>
            <a:r>
              <a:rPr lang="en-US" sz="2000" b="1" dirty="0">
                <a:solidFill>
                  <a:schemeClr val="accent1"/>
                </a:solidFill>
              </a:rPr>
              <a:t> </a:t>
            </a:r>
            <a:r>
              <a:rPr lang="en-US" sz="2000" b="1" dirty="0" err="1">
                <a:solidFill>
                  <a:schemeClr val="accent1"/>
                </a:solidFill>
              </a:rPr>
              <a:t>تجدر</a:t>
            </a:r>
            <a:r>
              <a:rPr lang="en-US" sz="2000" b="1" dirty="0">
                <a:solidFill>
                  <a:schemeClr val="accent1"/>
                </a:solidFill>
              </a:rPr>
              <a:t> </a:t>
            </a:r>
            <a:r>
              <a:rPr lang="en-US" sz="2000" b="1" dirty="0" err="1">
                <a:solidFill>
                  <a:schemeClr val="accent1"/>
                </a:solidFill>
              </a:rPr>
              <a:t>الإشارة</a:t>
            </a:r>
            <a:r>
              <a:rPr lang="en-US" sz="2000" b="1" dirty="0">
                <a:solidFill>
                  <a:schemeClr val="accent1"/>
                </a:solidFill>
              </a:rPr>
              <a:t> </a:t>
            </a:r>
            <a:r>
              <a:rPr lang="en-US" sz="2000" b="1" dirty="0" err="1">
                <a:solidFill>
                  <a:schemeClr val="accent1"/>
                </a:solidFill>
              </a:rPr>
              <a:t>فى</a:t>
            </a:r>
            <a:r>
              <a:rPr lang="en-US" sz="2000" b="1" dirty="0">
                <a:solidFill>
                  <a:schemeClr val="accent1"/>
                </a:solidFill>
              </a:rPr>
              <a:t> </a:t>
            </a:r>
            <a:r>
              <a:rPr lang="en-US" sz="2000" b="1" dirty="0" err="1">
                <a:solidFill>
                  <a:schemeClr val="accent1"/>
                </a:solidFill>
              </a:rPr>
              <a:t>هذا</a:t>
            </a:r>
            <a:r>
              <a:rPr lang="en-US" sz="2000" b="1" dirty="0">
                <a:solidFill>
                  <a:schemeClr val="accent1"/>
                </a:solidFill>
              </a:rPr>
              <a:t> </a:t>
            </a:r>
            <a:r>
              <a:rPr lang="en-US" sz="2000" b="1" dirty="0" err="1">
                <a:solidFill>
                  <a:schemeClr val="accent1"/>
                </a:solidFill>
              </a:rPr>
              <a:t>الإصدار</a:t>
            </a:r>
            <a:r>
              <a:rPr lang="en-US" sz="2000" b="1" dirty="0">
                <a:solidFill>
                  <a:schemeClr val="accent1"/>
                </a:solidFill>
              </a:rPr>
              <a:t> </a:t>
            </a:r>
            <a:r>
              <a:rPr lang="en-US" sz="2000" b="1" dirty="0" err="1">
                <a:solidFill>
                  <a:schemeClr val="accent1"/>
                </a:solidFill>
              </a:rPr>
              <a:t>إلى</a:t>
            </a:r>
            <a:r>
              <a:rPr lang="en-US" sz="2000" b="1" dirty="0">
                <a:solidFill>
                  <a:schemeClr val="accent1"/>
                </a:solidFill>
              </a:rPr>
              <a:t> </a:t>
            </a:r>
            <a:r>
              <a:rPr lang="en-US" sz="2000" b="1" dirty="0" err="1">
                <a:solidFill>
                  <a:schemeClr val="accent1"/>
                </a:solidFill>
              </a:rPr>
              <a:t>ضرورة</a:t>
            </a:r>
            <a:r>
              <a:rPr lang="en-US" sz="2000" b="1" dirty="0">
                <a:solidFill>
                  <a:schemeClr val="accent1"/>
                </a:solidFill>
              </a:rPr>
              <a:t> </a:t>
            </a:r>
            <a:r>
              <a:rPr lang="en-US" sz="2000" b="1" dirty="0" err="1">
                <a:solidFill>
                  <a:schemeClr val="accent1"/>
                </a:solidFill>
              </a:rPr>
              <a:t>إضافة</a:t>
            </a:r>
            <a:r>
              <a:rPr lang="en-US" sz="2000" b="1" dirty="0">
                <a:solidFill>
                  <a:schemeClr val="accent1"/>
                </a:solidFill>
              </a:rPr>
              <a:t> علم </a:t>
            </a:r>
            <a:r>
              <a:rPr lang="en-US" sz="2000" b="1" dirty="0" err="1">
                <a:solidFill>
                  <a:schemeClr val="accent1"/>
                </a:solidFill>
              </a:rPr>
              <a:t>النفس</a:t>
            </a:r>
            <a:r>
              <a:rPr lang="en-US" sz="2000" b="1" dirty="0">
                <a:solidFill>
                  <a:schemeClr val="accent1"/>
                </a:solidFill>
              </a:rPr>
              <a:t> </a:t>
            </a:r>
            <a:r>
              <a:rPr lang="en-US" sz="2000" b="1" dirty="0" err="1">
                <a:solidFill>
                  <a:schemeClr val="accent1"/>
                </a:solidFill>
              </a:rPr>
              <a:t>إلى</a:t>
            </a:r>
            <a:r>
              <a:rPr lang="en-US" sz="2000" b="1" dirty="0">
                <a:solidFill>
                  <a:schemeClr val="accent1"/>
                </a:solidFill>
              </a:rPr>
              <a:t> (</a:t>
            </a:r>
            <a:r>
              <a:rPr lang="en-US" sz="2000" b="1" dirty="0" err="1">
                <a:solidFill>
                  <a:schemeClr val="accent1"/>
                </a:solidFill>
              </a:rPr>
              <a:t>الميكانيكا</a:t>
            </a:r>
            <a:r>
              <a:rPr lang="en-US" sz="2000" b="1" dirty="0">
                <a:solidFill>
                  <a:schemeClr val="accent1"/>
                </a:solidFill>
              </a:rPr>
              <a:t> </a:t>
            </a:r>
            <a:r>
              <a:rPr lang="en-US" sz="2000" b="1" dirty="0" err="1">
                <a:solidFill>
                  <a:schemeClr val="accent1"/>
                </a:solidFill>
              </a:rPr>
              <a:t>والتشريح</a:t>
            </a:r>
            <a:r>
              <a:rPr lang="en-US" sz="2000" b="1" dirty="0">
                <a:solidFill>
                  <a:schemeClr val="accent1"/>
                </a:solidFill>
              </a:rPr>
              <a:t> </a:t>
            </a:r>
            <a:r>
              <a:rPr lang="en-US" sz="2000" b="1" dirty="0" err="1">
                <a:solidFill>
                  <a:schemeClr val="accent1"/>
                </a:solidFill>
              </a:rPr>
              <a:t>والفسيولوجى</a:t>
            </a:r>
            <a:r>
              <a:rPr lang="en-US" sz="2000" b="1" dirty="0">
                <a:solidFill>
                  <a:schemeClr val="accent1"/>
                </a:solidFill>
              </a:rPr>
              <a:t> </a:t>
            </a:r>
            <a:r>
              <a:rPr lang="en-US" sz="2000" b="1" dirty="0" err="1">
                <a:solidFill>
                  <a:schemeClr val="accent1"/>
                </a:solidFill>
              </a:rPr>
              <a:t>والهندسة</a:t>
            </a:r>
            <a:r>
              <a:rPr lang="en-US" sz="2000" b="1" dirty="0">
                <a:solidFill>
                  <a:schemeClr val="accent1"/>
                </a:solidFill>
              </a:rPr>
              <a:t> </a:t>
            </a:r>
            <a:r>
              <a:rPr lang="en-US" sz="2000" b="1" dirty="0" err="1">
                <a:solidFill>
                  <a:schemeClr val="accent1"/>
                </a:solidFill>
              </a:rPr>
              <a:t>وعلم</a:t>
            </a:r>
            <a:r>
              <a:rPr lang="en-US" sz="2000" b="1" dirty="0">
                <a:solidFill>
                  <a:schemeClr val="accent1"/>
                </a:solidFill>
              </a:rPr>
              <a:t> </a:t>
            </a:r>
            <a:r>
              <a:rPr lang="en-US" sz="2000" b="1" dirty="0" err="1" smtClean="0">
                <a:solidFill>
                  <a:schemeClr val="accent1"/>
                </a:solidFill>
              </a:rPr>
              <a:t>النفس</a:t>
            </a:r>
            <a:r>
              <a:rPr lang="en-US" sz="2000" b="1" dirty="0" smtClean="0">
                <a:solidFill>
                  <a:schemeClr val="accent1"/>
                </a:solidFill>
              </a:rPr>
              <a:t>.</a:t>
            </a:r>
            <a:endParaRPr lang="en-US" sz="2000" b="1" dirty="0">
              <a:solidFill>
                <a:schemeClr val="accent1"/>
              </a:solidFill>
            </a:endParaRPr>
          </a:p>
          <a:p>
            <a:pPr rtl="0"/>
            <a:r>
              <a:rPr lang="en-US" sz="2000" b="1" dirty="0">
                <a:solidFill>
                  <a:schemeClr val="accent1"/>
                </a:solidFill>
              </a:rPr>
              <a:t>	</a:t>
            </a:r>
            <a:endParaRPr lang="en-US" sz="2000" b="1" dirty="0" smtClean="0">
              <a:solidFill>
                <a:schemeClr val="accent1"/>
              </a:solidFill>
            </a:endParaRPr>
          </a:p>
          <a:p>
            <a:pPr rtl="0"/>
            <a:r>
              <a:rPr lang="en-US" sz="2000" b="1" dirty="0" err="1" smtClean="0">
                <a:solidFill>
                  <a:schemeClr val="accent1"/>
                </a:solidFill>
              </a:rPr>
              <a:t>وفى</a:t>
            </a:r>
            <a:r>
              <a:rPr lang="en-US" sz="2000" b="1" dirty="0" smtClean="0">
                <a:solidFill>
                  <a:schemeClr val="accent1"/>
                </a:solidFill>
              </a:rPr>
              <a:t> </a:t>
            </a:r>
            <a:r>
              <a:rPr lang="en-US" sz="2000" b="1" dirty="0" err="1">
                <a:solidFill>
                  <a:schemeClr val="accent1"/>
                </a:solidFill>
              </a:rPr>
              <a:t>ضوء</a:t>
            </a:r>
            <a:r>
              <a:rPr lang="en-US" sz="2000" b="1" dirty="0">
                <a:solidFill>
                  <a:schemeClr val="accent1"/>
                </a:solidFill>
              </a:rPr>
              <a:t> </a:t>
            </a:r>
            <a:r>
              <a:rPr lang="en-US" sz="2000" b="1" dirty="0" err="1">
                <a:solidFill>
                  <a:schemeClr val="accent1"/>
                </a:solidFill>
              </a:rPr>
              <a:t>المصادر</a:t>
            </a:r>
            <a:r>
              <a:rPr lang="en-US" sz="2000" b="1" dirty="0">
                <a:solidFill>
                  <a:schemeClr val="accent1"/>
                </a:solidFill>
              </a:rPr>
              <a:t> </a:t>
            </a:r>
            <a:r>
              <a:rPr lang="en-US" sz="2000" b="1" dirty="0" err="1">
                <a:solidFill>
                  <a:schemeClr val="accent1"/>
                </a:solidFill>
              </a:rPr>
              <a:t>الخاصة</a:t>
            </a:r>
            <a:r>
              <a:rPr lang="en-US" sz="2000" b="1" dirty="0">
                <a:solidFill>
                  <a:schemeClr val="accent1"/>
                </a:solidFill>
              </a:rPr>
              <a:t> </a:t>
            </a:r>
            <a:r>
              <a:rPr lang="en-US" sz="2000" b="1" dirty="0" err="1">
                <a:solidFill>
                  <a:schemeClr val="accent1"/>
                </a:solidFill>
              </a:rPr>
              <a:t>والتى</a:t>
            </a:r>
            <a:r>
              <a:rPr lang="en-US" sz="2000" b="1" dirty="0">
                <a:solidFill>
                  <a:schemeClr val="accent1"/>
                </a:solidFill>
              </a:rPr>
              <a:t> </a:t>
            </a:r>
            <a:r>
              <a:rPr lang="en-US" sz="2000" b="1" dirty="0" err="1">
                <a:solidFill>
                  <a:schemeClr val="accent1"/>
                </a:solidFill>
              </a:rPr>
              <a:t>تتجمع</a:t>
            </a:r>
            <a:r>
              <a:rPr lang="en-US" sz="2000" b="1" dirty="0">
                <a:solidFill>
                  <a:schemeClr val="accent1"/>
                </a:solidFill>
              </a:rPr>
              <a:t> </a:t>
            </a:r>
            <a:r>
              <a:rPr lang="en-US" sz="2000" b="1" dirty="0" err="1">
                <a:solidFill>
                  <a:schemeClr val="accent1"/>
                </a:solidFill>
              </a:rPr>
              <a:t>لتكوين</a:t>
            </a:r>
            <a:r>
              <a:rPr lang="en-US" sz="2000" b="1" dirty="0">
                <a:solidFill>
                  <a:schemeClr val="accent1"/>
                </a:solidFill>
              </a:rPr>
              <a:t> علم الحركة </a:t>
            </a:r>
            <a:r>
              <a:rPr lang="en-US" sz="2000" b="1" dirty="0" err="1">
                <a:solidFill>
                  <a:schemeClr val="accent1"/>
                </a:solidFill>
              </a:rPr>
              <a:t>يمكن</a:t>
            </a:r>
            <a:r>
              <a:rPr lang="en-US" sz="2000" b="1" dirty="0">
                <a:solidFill>
                  <a:schemeClr val="accent1"/>
                </a:solidFill>
              </a:rPr>
              <a:t> </a:t>
            </a:r>
            <a:r>
              <a:rPr lang="en-US" sz="2000" b="1" dirty="0" err="1">
                <a:solidFill>
                  <a:schemeClr val="accent1"/>
                </a:solidFill>
              </a:rPr>
              <a:t>أن</a:t>
            </a:r>
            <a:r>
              <a:rPr lang="en-US" sz="2000" b="1" dirty="0">
                <a:solidFill>
                  <a:schemeClr val="accent1"/>
                </a:solidFill>
              </a:rPr>
              <a:t> </a:t>
            </a:r>
            <a:r>
              <a:rPr lang="en-US" sz="2000" b="1" dirty="0" err="1">
                <a:solidFill>
                  <a:schemeClr val="accent1"/>
                </a:solidFill>
              </a:rPr>
              <a:t>نقدم</a:t>
            </a:r>
            <a:r>
              <a:rPr lang="en-US" sz="2000" b="1" dirty="0">
                <a:solidFill>
                  <a:schemeClr val="accent1"/>
                </a:solidFill>
              </a:rPr>
              <a:t> </a:t>
            </a:r>
            <a:r>
              <a:rPr lang="en-US" sz="2000" b="1" dirty="0" err="1">
                <a:solidFill>
                  <a:schemeClr val="accent1"/>
                </a:solidFill>
              </a:rPr>
              <a:t>بعض</a:t>
            </a:r>
            <a:r>
              <a:rPr lang="en-US" sz="2000" b="1" dirty="0">
                <a:solidFill>
                  <a:schemeClr val="accent1"/>
                </a:solidFill>
              </a:rPr>
              <a:t> </a:t>
            </a:r>
            <a:r>
              <a:rPr lang="en-US" sz="2000" b="1" dirty="0" err="1">
                <a:solidFill>
                  <a:schemeClr val="accent1"/>
                </a:solidFill>
              </a:rPr>
              <a:t>التعريفات</a:t>
            </a:r>
            <a:r>
              <a:rPr lang="en-US" sz="2000" b="1" dirty="0">
                <a:solidFill>
                  <a:schemeClr val="accent1"/>
                </a:solidFill>
              </a:rPr>
              <a:t>.</a:t>
            </a:r>
          </a:p>
          <a:p>
            <a:pPr rtl="0"/>
            <a:endParaRPr lang="ar-SA" sz="2000" b="1" dirty="0">
              <a:solidFill>
                <a:schemeClr val="accent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85800"/>
            <a:ext cx="8001000" cy="2677656"/>
          </a:xfrm>
          <a:prstGeom prst="rect">
            <a:avLst/>
          </a:prstGeom>
          <a:noFill/>
        </p:spPr>
        <p:txBody>
          <a:bodyPr wrap="square" rtlCol="1">
            <a:spAutoFit/>
          </a:bodyPr>
          <a:lstStyle/>
          <a:p>
            <a:pPr rtl="0"/>
            <a:endParaRPr lang="en-US" sz="2400" dirty="0" smtClean="0">
              <a:solidFill>
                <a:schemeClr val="accent1"/>
              </a:solidFill>
              <a:effectLst>
                <a:outerShdw blurRad="38100" dist="38100" dir="2700000" algn="tl">
                  <a:srgbClr val="000000">
                    <a:alpha val="43137"/>
                  </a:srgbClr>
                </a:outerShdw>
              </a:effectLst>
            </a:endParaRPr>
          </a:p>
          <a:p>
            <a:r>
              <a:rPr lang="en-US" sz="2400" b="1" dirty="0" err="1" smtClean="0">
                <a:solidFill>
                  <a:schemeClr val="accent1"/>
                </a:solidFill>
                <a:effectLst>
                  <a:outerShdw blurRad="38100" dist="38100" dir="2700000" algn="tl">
                    <a:srgbClr val="000000">
                      <a:alpha val="43137"/>
                    </a:srgbClr>
                  </a:outerShdw>
                </a:effectLst>
              </a:rPr>
              <a:t>تعريف</a:t>
            </a:r>
            <a:r>
              <a:rPr lang="en-US" sz="2400" b="1" dirty="0" smtClean="0">
                <a:solidFill>
                  <a:schemeClr val="accent1"/>
                </a:solidFill>
                <a:effectLst>
                  <a:outerShdw blurRad="38100" dist="38100" dir="2700000" algn="tl">
                    <a:srgbClr val="000000">
                      <a:alpha val="43137"/>
                    </a:srgbClr>
                  </a:outerShdw>
                </a:effectLst>
              </a:rPr>
              <a:t> </a:t>
            </a:r>
            <a:r>
              <a:rPr lang="en-US" sz="2400" b="1" dirty="0" err="1">
                <a:solidFill>
                  <a:schemeClr val="accent1"/>
                </a:solidFill>
                <a:effectLst>
                  <a:outerShdw blurRad="38100" dist="38100" dir="2700000" algn="tl">
                    <a:srgbClr val="000000">
                      <a:alpha val="43137"/>
                    </a:srgbClr>
                  </a:outerShdw>
                </a:effectLst>
              </a:rPr>
              <a:t>ارستوتل</a:t>
            </a:r>
            <a:r>
              <a:rPr lang="en-US" sz="2400" b="1" dirty="0">
                <a:solidFill>
                  <a:schemeClr val="accent1"/>
                </a:solidFill>
                <a:effectLst>
                  <a:outerShdw blurRad="38100" dist="38100" dir="2700000" algn="tl">
                    <a:srgbClr val="000000">
                      <a:alpha val="43137"/>
                    </a:srgbClr>
                  </a:outerShdw>
                </a:effectLst>
              </a:rPr>
              <a:t> </a:t>
            </a:r>
            <a:r>
              <a:rPr lang="en-US" sz="2400" b="1" dirty="0" err="1">
                <a:solidFill>
                  <a:schemeClr val="accent1"/>
                </a:solidFill>
                <a:effectLst>
                  <a:outerShdw blurRad="38100" dist="38100" dir="2700000" algn="tl">
                    <a:srgbClr val="000000">
                      <a:alpha val="43137"/>
                    </a:srgbClr>
                  </a:outerShdw>
                </a:effectLst>
              </a:rPr>
              <a:t>لعلم</a:t>
            </a:r>
            <a:r>
              <a:rPr lang="en-US" sz="2400" b="1" dirty="0">
                <a:solidFill>
                  <a:schemeClr val="accent1"/>
                </a:solidFill>
                <a:effectLst>
                  <a:outerShdw blurRad="38100" dist="38100" dir="2700000" algn="tl">
                    <a:srgbClr val="000000">
                      <a:alpha val="43137"/>
                    </a:srgbClr>
                  </a:outerShdw>
                </a:effectLst>
              </a:rPr>
              <a:t> الحركة</a:t>
            </a:r>
            <a:r>
              <a:rPr lang="en-US" sz="2400" dirty="0">
                <a:solidFill>
                  <a:schemeClr val="accent1"/>
                </a:solidFill>
                <a:effectLst>
                  <a:outerShdw blurRad="38100" dist="38100" dir="2700000" algn="tl">
                    <a:srgbClr val="000000">
                      <a:alpha val="43137"/>
                    </a:srgbClr>
                  </a:outerShdw>
                </a:effectLst>
              </a:rPr>
              <a:t> </a:t>
            </a:r>
            <a:r>
              <a:rPr lang="en-US" sz="2400" dirty="0" smtClean="0">
                <a:solidFill>
                  <a:schemeClr val="accent1"/>
                </a:solidFill>
                <a:effectLst>
                  <a:outerShdw blurRad="38100" dist="38100" dir="2700000" algn="tl">
                    <a:srgbClr val="000000">
                      <a:alpha val="43137"/>
                    </a:srgbClr>
                  </a:outerShdw>
                </a:effectLst>
              </a:rPr>
              <a:t>:</a:t>
            </a:r>
            <a:endParaRPr lang="ar-EG" sz="2400" dirty="0" smtClean="0">
              <a:solidFill>
                <a:schemeClr val="accent1"/>
              </a:solidFill>
              <a:effectLst>
                <a:outerShdw blurRad="38100" dist="38100" dir="2700000" algn="tl">
                  <a:srgbClr val="000000">
                    <a:alpha val="43137"/>
                  </a:srgbClr>
                </a:outerShdw>
              </a:effectLst>
            </a:endParaRPr>
          </a:p>
          <a:p>
            <a:endParaRPr lang="ar-EG" sz="2400" dirty="0">
              <a:solidFill>
                <a:schemeClr val="accent1"/>
              </a:solidFill>
              <a:effectLst>
                <a:outerShdw blurRad="38100" dist="38100" dir="2700000" algn="tl">
                  <a:srgbClr val="000000">
                    <a:alpha val="43137"/>
                  </a:srgbClr>
                </a:outerShdw>
              </a:effectLst>
            </a:endParaRPr>
          </a:p>
          <a:p>
            <a:endParaRPr lang="en-US" sz="2400" dirty="0">
              <a:solidFill>
                <a:schemeClr val="accent1"/>
              </a:solidFill>
              <a:effectLst>
                <a:outerShdw blurRad="38100" dist="38100" dir="2700000" algn="tl">
                  <a:srgbClr val="000000">
                    <a:alpha val="43137"/>
                  </a:srgbClr>
                </a:outerShdw>
              </a:effectLst>
            </a:endParaRPr>
          </a:p>
          <a:p>
            <a:pPr rtl="0"/>
            <a:r>
              <a:rPr lang="en-US" sz="2400" dirty="0" err="1">
                <a:solidFill>
                  <a:schemeClr val="accent1"/>
                </a:solidFill>
                <a:effectLst>
                  <a:outerShdw blurRad="38100" dist="38100" dir="2700000" algn="tl">
                    <a:srgbClr val="000000">
                      <a:alpha val="43137"/>
                    </a:srgbClr>
                  </a:outerShdw>
                </a:effectLst>
              </a:rPr>
              <a:t>هو</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العلم</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الذى</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يبحث</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فى</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حركة</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الإنسان</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معتمداً</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فى</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ذلك</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على</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معلومات</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تم</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الحصول</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عليها</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من</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أربعة</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علوم</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التشريح</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الفسيولوجى</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الميكانيكا</a:t>
            </a:r>
            <a:r>
              <a:rPr lang="en-US" sz="2400" dirty="0">
                <a:solidFill>
                  <a:schemeClr val="accent1"/>
                </a:solidFill>
                <a:effectLst>
                  <a:outerShdw blurRad="38100" dist="38100" dir="2700000" algn="tl">
                    <a:srgbClr val="000000">
                      <a:alpha val="43137"/>
                    </a:srgbClr>
                  </a:outerShdw>
                </a:effectLst>
              </a:rPr>
              <a:t>- </a:t>
            </a:r>
            <a:r>
              <a:rPr lang="en-US" sz="2400" dirty="0" err="1">
                <a:solidFill>
                  <a:schemeClr val="accent1"/>
                </a:solidFill>
                <a:effectLst>
                  <a:outerShdw blurRad="38100" dist="38100" dir="2700000" algn="tl">
                    <a:srgbClr val="000000">
                      <a:alpha val="43137"/>
                    </a:srgbClr>
                  </a:outerShdw>
                </a:effectLst>
              </a:rPr>
              <a:t>الهندسة</a:t>
            </a:r>
            <a:r>
              <a:rPr lang="en-US" sz="2400" dirty="0">
                <a:solidFill>
                  <a:schemeClr val="accent1"/>
                </a:solidFill>
                <a:effectLst>
                  <a:outerShdw blurRad="38100" dist="38100" dir="2700000" algn="tl">
                    <a:srgbClr val="000000">
                      <a:alpha val="43137"/>
                    </a:srgbClr>
                  </a:outerShdw>
                </a:effectLst>
              </a:rPr>
              <a:t>).</a:t>
            </a:r>
          </a:p>
          <a:p>
            <a:pPr rtl="0"/>
            <a:endParaRPr lang="ar-SA" sz="2400" dirty="0">
              <a:solidFill>
                <a:schemeClr val="accent1"/>
              </a:solidFill>
              <a:effectLst>
                <a:outerShdw blurRad="38100" dist="38100" dir="2700000" algn="tl">
                  <a:srgbClr val="000000">
                    <a:alpha val="43137"/>
                  </a:srgbClr>
                </a:outerShdw>
              </a:effectLst>
            </a:endParaRPr>
          </a:p>
        </p:txBody>
      </p:sp>
      <p:pic>
        <p:nvPicPr>
          <p:cNvPr id="4" name="Picture 3" descr="labelsmall.gif"/>
          <p:cNvPicPr>
            <a:picLocks noChangeAspect="1"/>
          </p:cNvPicPr>
          <p:nvPr/>
        </p:nvPicPr>
        <p:blipFill>
          <a:blip r:embed="rId2" cstate="print"/>
          <a:stretch>
            <a:fillRect/>
          </a:stretch>
        </p:blipFill>
        <p:spPr>
          <a:xfrm>
            <a:off x="2667000" y="3352801"/>
            <a:ext cx="1824229" cy="2133599"/>
          </a:xfrm>
          <a:prstGeom prst="rect">
            <a:avLst/>
          </a:prstGeom>
        </p:spPr>
      </p:pic>
      <p:pic>
        <p:nvPicPr>
          <p:cNvPr id="5" name="Picture 4" descr="Image120.gif"/>
          <p:cNvPicPr>
            <a:picLocks noChangeAspect="1"/>
          </p:cNvPicPr>
          <p:nvPr/>
        </p:nvPicPr>
        <p:blipFill>
          <a:blip r:embed="rId3" cstate="print"/>
          <a:stretch>
            <a:fillRect/>
          </a:stretch>
        </p:blipFill>
        <p:spPr>
          <a:xfrm>
            <a:off x="6477000" y="3276600"/>
            <a:ext cx="1981200" cy="2286000"/>
          </a:xfrm>
          <a:prstGeom prst="rect">
            <a:avLst/>
          </a:prstGeom>
        </p:spPr>
      </p:pic>
      <p:pic>
        <p:nvPicPr>
          <p:cNvPr id="7" name="Picture 6" descr="imagesCA02N7GP.jpg"/>
          <p:cNvPicPr>
            <a:picLocks noChangeAspect="1"/>
          </p:cNvPicPr>
          <p:nvPr/>
        </p:nvPicPr>
        <p:blipFill>
          <a:blip r:embed="rId4" cstate="print"/>
          <a:stretch>
            <a:fillRect/>
          </a:stretch>
        </p:blipFill>
        <p:spPr>
          <a:xfrm>
            <a:off x="381000" y="3352800"/>
            <a:ext cx="2257425" cy="2028825"/>
          </a:xfrm>
          <a:prstGeom prst="rect">
            <a:avLst/>
          </a:prstGeom>
        </p:spPr>
      </p:pic>
      <p:pic>
        <p:nvPicPr>
          <p:cNvPr id="8" name="Picture 7" descr="001222224.jpg"/>
          <p:cNvPicPr>
            <a:picLocks noChangeAspect="1"/>
          </p:cNvPicPr>
          <p:nvPr/>
        </p:nvPicPr>
        <p:blipFill>
          <a:blip r:embed="rId5" cstate="print"/>
          <a:stretch>
            <a:fillRect/>
          </a:stretch>
        </p:blipFill>
        <p:spPr>
          <a:xfrm>
            <a:off x="4729163" y="3352800"/>
            <a:ext cx="1671637" cy="21336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865525"/>
            <a:ext cx="7924800" cy="1384995"/>
          </a:xfrm>
          <a:prstGeom prst="rect">
            <a:avLst/>
          </a:prstGeom>
          <a:noFill/>
        </p:spPr>
        <p:txBody>
          <a:bodyPr wrap="square" rtlCol="1">
            <a:spAutoFit/>
          </a:bodyPr>
          <a:lstStyle/>
          <a:p>
            <a:r>
              <a:rPr lang="en-US" sz="2400" b="1" dirty="0" err="1">
                <a:effectLst>
                  <a:outerShdw blurRad="38100" dist="38100" dir="2700000" algn="tl">
                    <a:srgbClr val="000000">
                      <a:alpha val="43137"/>
                    </a:srgbClr>
                  </a:outerShdw>
                </a:effectLst>
              </a:rPr>
              <a:t>تعريف</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نيكول</a:t>
            </a:r>
            <a:r>
              <a:rPr lang="en-US" sz="2400" b="1" dirty="0">
                <a:effectLst>
                  <a:outerShdw blurRad="38100" dist="38100" dir="2700000" algn="tl">
                    <a:srgbClr val="000000">
                      <a:alpha val="43137"/>
                    </a:srgbClr>
                  </a:outerShdw>
                </a:effectLst>
              </a:rPr>
              <a:t> </a:t>
            </a:r>
            <a:r>
              <a:rPr lang="en-US" sz="2400" b="1" dirty="0" err="1" smtClean="0">
                <a:effectLst>
                  <a:outerShdw blurRad="38100" dist="38100" dir="2700000" algn="tl">
                    <a:srgbClr val="000000">
                      <a:alpha val="43137"/>
                    </a:srgbClr>
                  </a:outerShdw>
                </a:effectLst>
              </a:rPr>
              <a:t>Nicol</a:t>
            </a:r>
            <a:r>
              <a:rPr lang="en-US" sz="2400" b="1" dirty="0" smtClean="0">
                <a:effectLst>
                  <a:outerShdw blurRad="38100" dist="38100" dir="2700000" algn="tl">
                    <a:srgbClr val="000000">
                      <a:alpha val="43137"/>
                    </a:srgbClr>
                  </a:outerShdw>
                </a:effectLst>
              </a:rPr>
              <a:t>:</a:t>
            </a:r>
            <a:endParaRPr lang="ar-EG" sz="2400" b="1" dirty="0" smtClean="0">
              <a:effectLst>
                <a:outerShdw blurRad="38100" dist="38100" dir="2700000" algn="tl">
                  <a:srgbClr val="000000">
                    <a:alpha val="43137"/>
                  </a:srgbClr>
                </a:outerShdw>
              </a:effectLst>
            </a:endParaRPr>
          </a:p>
          <a:p>
            <a:r>
              <a:rPr lang="en-US" sz="2000" dirty="0" smtClean="0">
                <a:effectLst>
                  <a:outerShdw blurRad="38100" dist="38100" dir="2700000" algn="tl">
                    <a:srgbClr val="000000">
                      <a:alpha val="43137"/>
                    </a:srgbClr>
                  </a:outerShdw>
                </a:effectLst>
              </a:rPr>
              <a:t>علم </a:t>
            </a:r>
            <a:r>
              <a:rPr lang="en-US" sz="2000" dirty="0">
                <a:effectLst>
                  <a:outerShdw blurRad="38100" dist="38100" dir="2700000" algn="tl">
                    <a:srgbClr val="000000">
                      <a:alpha val="43137"/>
                    </a:srgbClr>
                  </a:outerShdw>
                </a:effectLst>
              </a:rPr>
              <a:t>الحركة </a:t>
            </a:r>
            <a:r>
              <a:rPr lang="en-US" sz="2000" dirty="0" err="1">
                <a:effectLst>
                  <a:outerShdw blurRad="38100" dist="38100" dir="2700000" algn="tl">
                    <a:srgbClr val="000000">
                      <a:alpha val="43137"/>
                    </a:srgbClr>
                  </a:outerShdw>
                </a:effectLst>
              </a:rPr>
              <a:t>هو</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مجال</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علمى</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يبحث</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فى</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ظاهرة</a:t>
            </a:r>
            <a:r>
              <a:rPr lang="en-US" sz="2000" dirty="0">
                <a:effectLst>
                  <a:outerShdw blurRad="38100" dist="38100" dir="2700000" algn="tl">
                    <a:srgbClr val="000000">
                      <a:alpha val="43137"/>
                    </a:srgbClr>
                  </a:outerShdw>
                </a:effectLst>
              </a:rPr>
              <a:t> الحركة </a:t>
            </a:r>
            <a:r>
              <a:rPr lang="en-US" sz="2000" dirty="0" err="1">
                <a:effectLst>
                  <a:outerShdw blurRad="38100" dist="38100" dir="2700000" algn="tl">
                    <a:srgbClr val="000000">
                      <a:alpha val="43137"/>
                    </a:srgbClr>
                  </a:outerShdw>
                </a:effectLst>
              </a:rPr>
              <a:t>وأسسها</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وفى</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الجهاز</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الحركى</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وأسلوب</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توجيهه</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وهو</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ملخص</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لتخصصات</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تتخذ</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وجهة</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العلوم</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الطبيعية</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الميكانيكا</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الحيوية</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التشريح</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الفسيولوجى</a:t>
            </a:r>
            <a:r>
              <a:rPr lang="en-US" sz="2000" dirty="0">
                <a:effectLst>
                  <a:outerShdw blurRad="38100" dist="38100" dir="2700000" algn="tl">
                    <a:srgbClr val="000000">
                      <a:alpha val="43137"/>
                    </a:srgbClr>
                  </a:outerShdw>
                </a:effectLst>
              </a:rPr>
              <a:t>- علم </a:t>
            </a:r>
            <a:r>
              <a:rPr lang="en-US" sz="2000" dirty="0" err="1" smtClean="0">
                <a:effectLst>
                  <a:outerShdw blurRad="38100" dist="38100" dir="2700000" algn="tl">
                    <a:srgbClr val="000000">
                      <a:alpha val="43137"/>
                    </a:srgbClr>
                  </a:outerShdw>
                </a:effectLst>
              </a:rPr>
              <a:t>النفس</a:t>
            </a:r>
            <a:r>
              <a:rPr lang="en-US" sz="2000" dirty="0" smtClean="0">
                <a:effectLst>
                  <a:outerShdw blurRad="38100" dist="38100" dir="2700000" algn="tl">
                    <a:srgbClr val="000000">
                      <a:alpha val="43137"/>
                    </a:srgbClr>
                  </a:outerShdw>
                </a:effectLst>
              </a:rPr>
              <a:t>(</a:t>
            </a:r>
            <a:endParaRPr lang="en-US" sz="2000" dirty="0">
              <a:effectLst>
                <a:outerShdw blurRad="38100" dist="38100" dir="2700000" algn="tl">
                  <a:srgbClr val="000000">
                    <a:alpha val="43137"/>
                  </a:srgbClr>
                </a:outerShdw>
              </a:effectLst>
            </a:endParaRPr>
          </a:p>
        </p:txBody>
      </p:sp>
      <p:sp>
        <p:nvSpPr>
          <p:cNvPr id="3" name="TextBox 2"/>
          <p:cNvSpPr txBox="1"/>
          <p:nvPr/>
        </p:nvSpPr>
        <p:spPr>
          <a:xfrm>
            <a:off x="533400" y="2846725"/>
            <a:ext cx="7848600" cy="3477875"/>
          </a:xfrm>
          <a:prstGeom prst="rect">
            <a:avLst/>
          </a:prstGeom>
          <a:noFill/>
        </p:spPr>
        <p:txBody>
          <a:bodyPr wrap="square" rtlCol="1">
            <a:spAutoFit/>
          </a:bodyPr>
          <a:lstStyle/>
          <a:p>
            <a:r>
              <a:rPr lang="en-US" sz="2000" b="1" dirty="0" err="1">
                <a:effectLst>
                  <a:outerShdw blurRad="38100" dist="38100" dir="2700000" algn="tl">
                    <a:srgbClr val="000000">
                      <a:alpha val="43137"/>
                    </a:srgbClr>
                  </a:outerShdw>
                </a:effectLst>
              </a:rPr>
              <a:t>وعلم</a:t>
            </a:r>
            <a:r>
              <a:rPr lang="en-US" sz="2000" b="1" dirty="0">
                <a:effectLst>
                  <a:outerShdw blurRad="38100" dist="38100" dir="2700000" algn="tl">
                    <a:srgbClr val="000000">
                      <a:alpha val="43137"/>
                    </a:srgbClr>
                  </a:outerShdw>
                </a:effectLst>
              </a:rPr>
              <a:t> الحركة Kinesiology </a:t>
            </a:r>
            <a:r>
              <a:rPr lang="en-US" sz="2000" b="1" dirty="0" err="1">
                <a:effectLst>
                  <a:outerShdw blurRad="38100" dist="38100" dir="2700000" algn="tl">
                    <a:srgbClr val="000000">
                      <a:alpha val="43137"/>
                    </a:srgbClr>
                  </a:outerShdw>
                </a:effectLst>
              </a:rPr>
              <a:t>مكونة</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من</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مقطعين</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الأول</a:t>
            </a:r>
            <a:r>
              <a:rPr lang="en-US" sz="2000" b="1" dirty="0">
                <a:effectLst>
                  <a:outerShdw blurRad="38100" dist="38100" dir="2700000" algn="tl">
                    <a:srgbClr val="000000">
                      <a:alpha val="43137"/>
                    </a:srgbClr>
                  </a:outerShdw>
                </a:effectLst>
              </a:rPr>
              <a:t> Kinesis </a:t>
            </a:r>
            <a:r>
              <a:rPr lang="en-US" sz="2000" b="1" dirty="0" err="1">
                <a:effectLst>
                  <a:outerShdw blurRad="38100" dist="38100" dir="2700000" algn="tl">
                    <a:srgbClr val="000000">
                      <a:alpha val="43137"/>
                    </a:srgbClr>
                  </a:outerShdw>
                </a:effectLst>
              </a:rPr>
              <a:t>وهى</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حركة</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وology</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تعنى</a:t>
            </a:r>
            <a:r>
              <a:rPr lang="en-US" sz="2000" b="1" dirty="0">
                <a:effectLst>
                  <a:outerShdw blurRad="38100" dist="38100" dir="2700000" algn="tl">
                    <a:srgbClr val="000000">
                      <a:alpha val="43137"/>
                    </a:srgbClr>
                  </a:outerShdw>
                </a:effectLst>
              </a:rPr>
              <a:t> </a:t>
            </a:r>
            <a:r>
              <a:rPr lang="en-US" sz="2000" b="1" dirty="0" smtClean="0">
                <a:effectLst>
                  <a:outerShdw blurRad="38100" dist="38100" dir="2700000" algn="tl">
                    <a:srgbClr val="000000">
                      <a:alpha val="43137"/>
                    </a:srgbClr>
                  </a:outerShdw>
                </a:effectLst>
              </a:rPr>
              <a:t>علم</a:t>
            </a:r>
            <a:endParaRPr lang="en-US" sz="2000" b="1" dirty="0">
              <a:effectLst>
                <a:outerShdw blurRad="38100" dist="38100" dir="2700000" algn="tl">
                  <a:srgbClr val="000000">
                    <a:alpha val="43137"/>
                  </a:srgbClr>
                </a:outerShdw>
              </a:effectLst>
            </a:endParaRPr>
          </a:p>
          <a:p>
            <a:endParaRPr lang="en-US" sz="2000" b="1" dirty="0">
              <a:effectLst>
                <a:outerShdw blurRad="38100" dist="38100" dir="2700000" algn="tl">
                  <a:srgbClr val="000000">
                    <a:alpha val="43137"/>
                  </a:srgbClr>
                </a:outerShdw>
              </a:effectLst>
            </a:endParaRPr>
          </a:p>
          <a:p>
            <a:r>
              <a:rPr lang="en-US" sz="2000" b="1" dirty="0" err="1">
                <a:effectLst>
                  <a:outerShdw blurRad="38100" dist="38100" dir="2700000" algn="tl">
                    <a:srgbClr val="000000">
                      <a:alpha val="43137"/>
                    </a:srgbClr>
                  </a:outerShdw>
                </a:effectLst>
              </a:rPr>
              <a:t>ويعرف</a:t>
            </a:r>
            <a:r>
              <a:rPr lang="en-US" sz="2000" b="1" dirty="0">
                <a:effectLst>
                  <a:outerShdw blurRad="38100" dist="38100" dir="2700000" algn="tl">
                    <a:srgbClr val="000000">
                      <a:alpha val="43137"/>
                    </a:srgbClr>
                  </a:outerShdw>
                </a:effectLst>
              </a:rPr>
              <a:t> علم الحركة </a:t>
            </a:r>
            <a:r>
              <a:rPr lang="en-US" sz="2000" b="1" dirty="0" err="1">
                <a:effectLst>
                  <a:outerShdw blurRad="38100" dist="38100" dir="2700000" algn="tl">
                    <a:srgbClr val="000000">
                      <a:alpha val="43137"/>
                    </a:srgbClr>
                  </a:outerShdw>
                </a:effectLst>
              </a:rPr>
              <a:t>أيضاً</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بأنه</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الدراسة</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والمعرفة</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لشكل</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وتحديد</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خط</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سير</a:t>
            </a:r>
            <a:r>
              <a:rPr lang="en-US" sz="2000" b="1" dirty="0">
                <a:effectLst>
                  <a:outerShdw blurRad="38100" dist="38100" dir="2700000" algn="tl">
                    <a:srgbClr val="000000">
                      <a:alpha val="43137"/>
                    </a:srgbClr>
                  </a:outerShdw>
                </a:effectLst>
              </a:rPr>
              <a:t> الحركة </a:t>
            </a:r>
            <a:r>
              <a:rPr lang="en-US" sz="2000" b="1" dirty="0" err="1">
                <a:effectLst>
                  <a:outerShdw blurRad="38100" dist="38100" dir="2700000" algn="tl">
                    <a:srgbClr val="000000">
                      <a:alpha val="43137"/>
                    </a:srgbClr>
                  </a:outerShdw>
                </a:effectLst>
              </a:rPr>
              <a:t>وعلاقة</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أجزاء</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الجسم</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بعضها</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ببعض</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أثناء</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الأداء</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الحركى</a:t>
            </a:r>
            <a:r>
              <a:rPr lang="en-US" sz="2000" b="1" dirty="0" smtClean="0">
                <a:effectLst>
                  <a:outerShdw blurRad="38100" dist="38100" dir="2700000" algn="tl">
                    <a:srgbClr val="000000">
                      <a:alpha val="43137"/>
                    </a:srgbClr>
                  </a:outerShdw>
                </a:effectLst>
              </a:rPr>
              <a:t>.</a:t>
            </a:r>
            <a:endParaRPr lang="ar-EG" sz="2000" b="1" dirty="0" smtClean="0">
              <a:effectLst>
                <a:outerShdw blurRad="38100" dist="38100" dir="2700000" algn="tl">
                  <a:srgbClr val="000000">
                    <a:alpha val="43137"/>
                  </a:srgbClr>
                </a:outerShdw>
              </a:effectLst>
            </a:endParaRPr>
          </a:p>
          <a:p>
            <a:endParaRPr lang="en-US" sz="2000" b="1" dirty="0">
              <a:effectLst>
                <a:outerShdw blurRad="38100" dist="38100" dir="2700000" algn="tl">
                  <a:srgbClr val="000000">
                    <a:alpha val="43137"/>
                  </a:srgbClr>
                </a:outerShdw>
              </a:effectLst>
            </a:endParaRPr>
          </a:p>
          <a:p>
            <a:r>
              <a:rPr lang="en-US" sz="2000" b="1" dirty="0" err="1">
                <a:effectLst>
                  <a:outerShdw blurRad="38100" dist="38100" dir="2700000" algn="tl">
                    <a:srgbClr val="000000">
                      <a:alpha val="43137"/>
                    </a:srgbClr>
                  </a:outerShdw>
                </a:effectLst>
              </a:rPr>
              <a:t>ويمكن</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أن</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نعرفه</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أيضاً</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بأنه</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العلم</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الذى</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يبحث</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فى</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الشكل</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الظاهرى</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أو</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التكوين</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المورفولوجى</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للحركة</a:t>
            </a:r>
            <a:r>
              <a:rPr lang="en-US" sz="2000" b="1" dirty="0" smtClean="0">
                <a:effectLst>
                  <a:outerShdw blurRad="38100" dist="38100" dir="2700000" algn="tl">
                    <a:srgbClr val="000000">
                      <a:alpha val="43137"/>
                    </a:srgbClr>
                  </a:outerShdw>
                </a:effectLst>
              </a:rPr>
              <a:t>.</a:t>
            </a:r>
            <a:endParaRPr lang="ar-EG" sz="2000" b="1" dirty="0" smtClean="0">
              <a:effectLst>
                <a:outerShdw blurRad="38100" dist="38100" dir="2700000" algn="tl">
                  <a:srgbClr val="000000">
                    <a:alpha val="43137"/>
                  </a:srgbClr>
                </a:outerShdw>
              </a:effectLst>
            </a:endParaRPr>
          </a:p>
          <a:p>
            <a:endParaRPr lang="en-US" sz="2000" b="1" dirty="0">
              <a:effectLst>
                <a:outerShdw blurRad="38100" dist="38100" dir="2700000" algn="tl">
                  <a:srgbClr val="000000">
                    <a:alpha val="43137"/>
                  </a:srgbClr>
                </a:outerShdw>
              </a:effectLst>
            </a:endParaRPr>
          </a:p>
          <a:p>
            <a:r>
              <a:rPr lang="en-US" sz="2000" b="1" dirty="0" err="1">
                <a:effectLst>
                  <a:outerShdw blurRad="38100" dist="38100" dir="2700000" algn="tl">
                    <a:srgbClr val="000000">
                      <a:alpha val="43137"/>
                    </a:srgbClr>
                  </a:outerShdw>
                </a:effectLst>
              </a:rPr>
              <a:t>ويعرف</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بأنه</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ميدان</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دراسة</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القوانين</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والمبادئ</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المتعلقة</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بحركة</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جسم</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الإنسان</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بهدف</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الوصول</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إلى</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الكفاءة</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الحركية</a:t>
            </a:r>
            <a:r>
              <a:rPr lang="en-US" sz="2000" b="1" dirty="0">
                <a:effectLst>
                  <a:outerShdw blurRad="38100" dist="38100" dir="2700000" algn="tl">
                    <a:srgbClr val="000000">
                      <a:alpha val="43137"/>
                    </a:srgbClr>
                  </a:outerShdw>
                </a:effectLst>
              </a:rPr>
              <a:t>.</a:t>
            </a:r>
            <a:endParaRPr lang="ar-SA" sz="20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098352"/>
            <a:ext cx="8305800" cy="4616648"/>
          </a:xfrm>
          <a:prstGeom prst="rect">
            <a:avLst/>
          </a:prstGeom>
          <a:noFill/>
        </p:spPr>
        <p:txBody>
          <a:bodyPr wrap="square" rtlCol="1">
            <a:spAutoFit/>
          </a:bodyPr>
          <a:lstStyle/>
          <a:p>
            <a:pPr algn="just"/>
            <a:r>
              <a:rPr lang="en-US" sz="2400" b="1" dirty="0" err="1">
                <a:effectLst>
                  <a:outerShdw blurRad="38100" dist="38100" dir="2700000" algn="tl">
                    <a:srgbClr val="000000">
                      <a:alpha val="43137"/>
                    </a:srgbClr>
                  </a:outerShdw>
                </a:effectLst>
              </a:rPr>
              <a:t>طبيعة</a:t>
            </a:r>
            <a:r>
              <a:rPr lang="en-US" sz="2400" b="1" dirty="0">
                <a:effectLst>
                  <a:outerShdw blurRad="38100" dist="38100" dir="2700000" algn="tl">
                    <a:srgbClr val="000000">
                      <a:alpha val="43137"/>
                    </a:srgbClr>
                  </a:outerShdw>
                </a:effectLst>
              </a:rPr>
              <a:t> علم الحركة </a:t>
            </a:r>
            <a:r>
              <a:rPr lang="en-US" b="1" dirty="0">
                <a:effectLst>
                  <a:outerShdw blurRad="38100" dist="38100" dir="2700000" algn="tl">
                    <a:srgbClr val="000000">
                      <a:alpha val="43137"/>
                    </a:srgbClr>
                  </a:outerShdw>
                </a:effectLst>
              </a:rPr>
              <a:t>The Nature of </a:t>
            </a:r>
            <a:r>
              <a:rPr lang="en-US" b="1" dirty="0" err="1">
                <a:effectLst>
                  <a:outerShdw blurRad="38100" dist="38100" dir="2700000" algn="tl">
                    <a:srgbClr val="000000">
                      <a:alpha val="43137"/>
                    </a:srgbClr>
                  </a:outerShdw>
                </a:effectLst>
              </a:rPr>
              <a:t>Kinesisology</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a:t>
            </a:r>
            <a:endParaRPr lang="ar-EG" b="1" dirty="0" smtClean="0">
              <a:effectLst>
                <a:outerShdw blurRad="38100" dist="38100" dir="2700000" algn="tl">
                  <a:srgbClr val="000000">
                    <a:alpha val="43137"/>
                  </a:srgbClr>
                </a:outerShdw>
              </a:effectLst>
            </a:endParaRPr>
          </a:p>
          <a:p>
            <a:pPr algn="just"/>
            <a:endParaRPr lang="en-US" b="1" dirty="0">
              <a:effectLst>
                <a:outerShdw blurRad="38100" dist="38100" dir="2700000" algn="tl">
                  <a:srgbClr val="000000">
                    <a:alpha val="43137"/>
                  </a:srgbClr>
                </a:outerShdw>
              </a:effectLst>
            </a:endParaRPr>
          </a:p>
          <a:p>
            <a:pPr algn="just"/>
            <a:r>
              <a:rPr lang="en-US" b="1" dirty="0">
                <a:effectLst>
                  <a:outerShdw blurRad="38100" dist="38100" dir="2700000" algn="tl">
                    <a:srgbClr val="000000">
                      <a:alpha val="43137"/>
                    </a:srgbClr>
                  </a:outerShdw>
                </a:effectLst>
              </a:rPr>
              <a:t>علم الحركة </a:t>
            </a:r>
            <a:r>
              <a:rPr lang="en-US" b="1" dirty="0" err="1">
                <a:effectLst>
                  <a:outerShdw blurRad="38100" dist="38100" dir="2700000" algn="tl">
                    <a:srgbClr val="000000">
                      <a:alpha val="43137"/>
                    </a:srgbClr>
                  </a:outerShdw>
                </a:effectLst>
              </a:rPr>
              <a:t>معروف</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لدى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كل</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من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متخصص</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ودارس</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التربية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الرياضية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تدريب</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الأبطال</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التأهيل</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البدنى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الطب</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البدنى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فإن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دراسة</a:t>
            </a:r>
            <a:r>
              <a:rPr lang="en-US" b="1" dirty="0">
                <a:effectLst>
                  <a:outerShdw blurRad="38100" dist="38100" dir="2700000" algn="tl">
                    <a:srgbClr val="000000">
                      <a:alpha val="43137"/>
                    </a:srgbClr>
                  </a:outerShdw>
                </a:effectLst>
              </a:rPr>
              <a:t> الحركة </a:t>
            </a:r>
            <a:r>
              <a:rPr lang="en-US" b="1" dirty="0" err="1">
                <a:effectLst>
                  <a:outerShdw blurRad="38100" dist="38100" dir="2700000" algn="tl">
                    <a:srgbClr val="000000">
                      <a:alpha val="43137"/>
                    </a:srgbClr>
                  </a:outerShdw>
                </a:effectLst>
              </a:rPr>
              <a:t>الإنسانية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نطاق</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ملاحظة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عملها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وطبيعة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أدائها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الظاهرى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يدخل</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ضمن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نطاق</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ثلاثة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علوم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هى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التشريح</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الميكانيكا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الفسيولوجى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وتحديداً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الميكانيكا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الحيوية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كأحد</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تطبيقات</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قوانين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الميكانيكا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على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الجسم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البشرى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الجهاز</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العضلى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العصبى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فسيولوجيا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والهيكل</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العضلى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تشريحياً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فإننا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نعتمد</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على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المعلومات</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الواردة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من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تلك</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العلوم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وأساسياتها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ولكن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هنا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تطبيق</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ارستوتل</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بأن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الهندسة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كعلم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لا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يمكن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إغفاله</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عند</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دراسة</a:t>
            </a:r>
            <a:r>
              <a:rPr lang="en-US" b="1" dirty="0">
                <a:effectLst>
                  <a:outerShdw blurRad="38100" dist="38100" dir="2700000" algn="tl">
                    <a:srgbClr val="000000">
                      <a:alpha val="43137"/>
                    </a:srgbClr>
                  </a:outerShdw>
                </a:effectLst>
              </a:rPr>
              <a:t> الحركة </a:t>
            </a:r>
            <a:r>
              <a:rPr lang="en-US" b="1" dirty="0" err="1">
                <a:effectLst>
                  <a:outerShdw blurRad="38100" dist="38100" dir="2700000" algn="tl">
                    <a:srgbClr val="000000">
                      <a:alpha val="43137"/>
                    </a:srgbClr>
                  </a:outerShdw>
                </a:effectLst>
              </a:rPr>
              <a:t>فى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إطارها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الكينسيولوجى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فإنها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تمثل</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الباب</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للمعلومات</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الباب</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الرئيسى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للدخول</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عالم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جديد</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لرؤية</a:t>
            </a:r>
            <a:r>
              <a:rPr lang="en-US" b="1" dirty="0">
                <a:effectLst>
                  <a:outerShdw blurRad="38100" dist="38100" dir="2700000" algn="tl">
                    <a:srgbClr val="000000">
                      <a:alpha val="43137"/>
                    </a:srgbClr>
                  </a:outerShdw>
                </a:effectLst>
              </a:rPr>
              <a:t> الحركة </a:t>
            </a:r>
            <a:r>
              <a:rPr lang="en-US" b="1" dirty="0" err="1">
                <a:effectLst>
                  <a:outerShdw blurRad="38100" dist="38100" dir="2700000" algn="tl">
                    <a:srgbClr val="000000">
                      <a:alpha val="43137"/>
                    </a:srgbClr>
                  </a:outerShdw>
                </a:effectLst>
              </a:rPr>
              <a:t>بعيون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جديدة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وذلك</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بفهرسة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وتنظيم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تلك</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المعلومات</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الواردة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إلينا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من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العلوم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السابقة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وتعد</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الإضافة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الخاصة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بالهندسة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هامة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لأنها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تمثل</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فهم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الدور</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الرئيسى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لاتجاهات</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الجسم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أو</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أحد</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أجزاءه</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كأحد</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مكونات</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الوصف</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للحركات</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التى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تتم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الفراغ</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والتى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سيتم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شرحها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فصول</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قادمة</a:t>
            </a:r>
            <a:r>
              <a:rPr lang="en-US" b="1" dirty="0" smtClean="0">
                <a:effectLst>
                  <a:outerShdw blurRad="38100" dist="38100" dir="2700000" algn="tl">
                    <a:srgbClr val="000000">
                      <a:alpha val="43137"/>
                    </a:srgbClr>
                  </a:outerShdw>
                </a:effectLst>
              </a:rPr>
              <a:t>.</a:t>
            </a:r>
            <a:endParaRPr lang="ar-EG" b="1" dirty="0" smtClean="0">
              <a:effectLst>
                <a:outerShdw blurRad="38100" dist="38100" dir="2700000" algn="tl">
                  <a:srgbClr val="000000">
                    <a:alpha val="43137"/>
                  </a:srgbClr>
                </a:outerShdw>
              </a:effectLst>
            </a:endParaRPr>
          </a:p>
          <a:p>
            <a:pPr algn="just"/>
            <a:endParaRPr lang="en-US" b="1" dirty="0">
              <a:effectLst>
                <a:outerShdw blurRad="38100" dist="38100" dir="2700000" algn="tl">
                  <a:srgbClr val="000000">
                    <a:alpha val="43137"/>
                  </a:srgbClr>
                </a:outerShdw>
              </a:effectLst>
            </a:endParaRPr>
          </a:p>
          <a:p>
            <a:pPr algn="just"/>
            <a:r>
              <a:rPr lang="en-US" b="1" dirty="0" err="1">
                <a:effectLst>
                  <a:outerShdw blurRad="38100" dist="38100" dir="2700000" algn="tl">
                    <a:srgbClr val="000000">
                      <a:alpha val="43137"/>
                    </a:srgbClr>
                  </a:outerShdw>
                </a:effectLst>
              </a:rPr>
              <a:t>لذا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فإننا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نجد</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الطلاب</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اللذين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يدرسون</a:t>
            </a:r>
            <a:r>
              <a:rPr lang="en-US" b="1" dirty="0">
                <a:effectLst>
                  <a:outerShdw blurRad="38100" dist="38100" dir="2700000" algn="tl">
                    <a:srgbClr val="000000">
                      <a:alpha val="43137"/>
                    </a:srgbClr>
                  </a:outerShdw>
                </a:effectLst>
              </a:rPr>
              <a:t> علم الحركة </a:t>
            </a:r>
            <a:r>
              <a:rPr lang="en-US" b="1" dirty="0" err="1">
                <a:effectLst>
                  <a:outerShdw blurRad="38100" dist="38100" dir="2700000" algn="tl">
                    <a:srgbClr val="000000">
                      <a:alpha val="43137"/>
                    </a:srgbClr>
                  </a:outerShdw>
                </a:effectLst>
              </a:rPr>
              <a:t>يشبهون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طلاب</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ودارسى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التشريح</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الفسيولوجى</a:t>
            </a:r>
            <a:r>
              <a:rPr lang="en-US" b="1" dirty="0">
                <a:effectLst>
                  <a:outerShdw blurRad="38100" dist="38100" dir="2700000" algn="tl">
                    <a:srgbClr val="000000">
                      <a:alpha val="43137"/>
                    </a:srgbClr>
                  </a:outerShdw>
                </a:effectLst>
              </a:rPr>
              <a:t> علم </a:t>
            </a:r>
            <a:r>
              <a:rPr lang="en-US" b="1" dirty="0" err="1">
                <a:effectLst>
                  <a:outerShdw blurRad="38100" dist="38100" dir="2700000" algn="tl">
                    <a:srgbClr val="000000">
                      <a:alpha val="43137"/>
                    </a:srgbClr>
                  </a:outerShdw>
                </a:effectLst>
              </a:rPr>
              <a:t>النفس</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الجينتك</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ودارسى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العلوم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البيولوجية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الأخرى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فإنهم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جميعاً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يتشابهون</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فى</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البحث</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والدراسة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للغموض</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العجيب</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لميكانيكية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الجسم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البشرى</a:t>
            </a:r>
            <a:r>
              <a:rPr lang="en-US" b="1" dirty="0">
                <a:effectLst>
                  <a:outerShdw blurRad="38100" dist="38100" dir="2700000" algn="tl">
                    <a:srgbClr val="000000">
                      <a:alpha val="43137"/>
                    </a:srgbClr>
                  </a:outerShdw>
                </a:effectLst>
              </a:rPr>
              <a:t>.</a:t>
            </a:r>
          </a:p>
          <a:p>
            <a:pPr algn="just"/>
            <a:endParaRPr lang="ar-SA"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816888"/>
            <a:ext cx="8305800" cy="5940088"/>
          </a:xfrm>
          <a:prstGeom prst="rect">
            <a:avLst/>
          </a:prstGeom>
          <a:noFill/>
        </p:spPr>
        <p:txBody>
          <a:bodyPr wrap="square" rtlCol="1">
            <a:spAutoFit/>
          </a:bodyPr>
          <a:lstStyle/>
          <a:p>
            <a:r>
              <a:rPr lang="en-US" b="1" dirty="0" err="1">
                <a:effectLst>
                  <a:outerShdw blurRad="38100" dist="38100" dir="2700000" algn="tl">
                    <a:srgbClr val="000000">
                      <a:alpha val="43137"/>
                    </a:srgbClr>
                  </a:outerShdw>
                </a:effectLst>
              </a:rPr>
              <a:t>طرق</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الدراسة</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بعلم</a:t>
            </a:r>
            <a:r>
              <a:rPr lang="en-US" b="1" dirty="0">
                <a:effectLst>
                  <a:outerShdw blurRad="38100" dist="38100" dir="2700000" algn="tl">
                    <a:srgbClr val="000000">
                      <a:alpha val="43137"/>
                    </a:srgbClr>
                  </a:outerShdw>
                </a:effectLst>
              </a:rPr>
              <a:t> الحركة  </a:t>
            </a:r>
            <a:r>
              <a:rPr lang="en-US" b="1" dirty="0" smtClean="0">
                <a:effectLst>
                  <a:outerShdw blurRad="38100" dist="38100" dir="2700000" algn="tl">
                    <a:srgbClr val="000000">
                      <a:alpha val="43137"/>
                    </a:srgbClr>
                  </a:outerShdw>
                </a:effectLst>
              </a:rPr>
              <a:t>:</a:t>
            </a:r>
            <a:endParaRPr lang="ar-EG" b="1" dirty="0" smtClean="0">
              <a:effectLst>
                <a:outerShdw blurRad="38100" dist="38100" dir="2700000" algn="tl">
                  <a:srgbClr val="000000">
                    <a:alpha val="43137"/>
                  </a:srgbClr>
                </a:outerShdw>
              </a:effectLst>
            </a:endParaRPr>
          </a:p>
          <a:p>
            <a:endParaRPr lang="en-US" b="1" dirty="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rPr>
              <a:t>مجرد</a:t>
            </a:r>
            <a:r>
              <a:rPr lang="en-US" dirty="0" smtClean="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الشروع</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في</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دراسة</a:t>
            </a:r>
            <a:r>
              <a:rPr lang="en-US" dirty="0">
                <a:effectLst>
                  <a:outerShdw blurRad="38100" dist="38100" dir="2700000" algn="tl">
                    <a:srgbClr val="000000">
                      <a:alpha val="43137"/>
                    </a:srgbClr>
                  </a:outerShdw>
                </a:effectLst>
              </a:rPr>
              <a:t> علم الحركة </a:t>
            </a:r>
            <a:r>
              <a:rPr lang="en-US" dirty="0" err="1">
                <a:effectLst>
                  <a:outerShdw blurRad="38100" dist="38100" dir="2700000" algn="tl">
                    <a:srgbClr val="000000">
                      <a:alpha val="43137"/>
                    </a:srgbClr>
                  </a:outerShdw>
                </a:effectLst>
              </a:rPr>
              <a:t>نجد</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أنفسنا</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بحاجة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إلى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الإطلاع</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على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الكتب</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والخبرات</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المعملية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المعاصرة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أو</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الماضية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أو</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الرؤيا</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المستقبلة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وان</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الخبرة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المعملية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تحتاج</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إلى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نمطين</a:t>
            </a:r>
            <a:r>
              <a:rPr lang="en-US"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الأول</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الدراسة</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التجريبية</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بإخضاع</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الأداء</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للتحكم</a:t>
            </a:r>
            <a:r>
              <a:rPr lang="en-US" sz="2400" b="1"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ومعرفة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تأثير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متغيرات</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عليه</a:t>
            </a:r>
            <a:r>
              <a:rPr lang="en-US" dirty="0">
                <a:effectLst>
                  <a:outerShdw blurRad="38100" dist="38100" dir="2700000" algn="tl">
                    <a:srgbClr val="000000">
                      <a:alpha val="43137"/>
                    </a:srgbClr>
                  </a:outerShdw>
                </a:effectLst>
              </a:rPr>
              <a:t>. 	</a:t>
            </a:r>
            <a:endParaRPr lang="en-US" dirty="0" smtClean="0">
              <a:effectLst>
                <a:outerShdw blurRad="38100" dist="38100" dir="2700000" algn="tl">
                  <a:srgbClr val="000000">
                    <a:alpha val="43137"/>
                  </a:srgbClr>
                </a:outerShdw>
              </a:effectLst>
            </a:endParaRPr>
          </a:p>
          <a:p>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rPr>
              <a:t>وتستخدم</a:t>
            </a:r>
            <a:r>
              <a:rPr lang="en-US" dirty="0" smtClean="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هذه</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الطريقة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لمساعدة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الطلاب</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والدارسين</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على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فهم</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ومعرفة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طبيعة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وصعوبات</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التحرك</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ويتم</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التأكيد</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على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البداية</a:t>
            </a:r>
            <a:r>
              <a:rPr lang="en-US" dirty="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اعتماداَ</a:t>
            </a:r>
            <a:r>
              <a:rPr lang="en-US" dirty="0" smtClean="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على</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التحليل</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الكيفي</a:t>
            </a:r>
            <a:r>
              <a:rPr lang="en-US" sz="2400" b="1"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مع</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قدر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قليل</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من</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البيانات</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التي</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توصف</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بشكل</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عام</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الأداء</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وعادة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ما</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يستخدم</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في</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ذلك</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المسجل</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المرئى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الفيديو</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فإنه</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يسمح</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بالدخول</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في</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تفاصيل</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الأداء</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والمساعدة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على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ملاحظة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بعض</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الحركات</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الدقيقة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والتي</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يتعذر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على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العين</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المجرد</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ملاحظتها</a:t>
            </a:r>
            <a:r>
              <a:rPr lang="en-US" dirty="0">
                <a:effectLst>
                  <a:outerShdw blurRad="38100" dist="38100" dir="2700000" algn="tl">
                    <a:srgbClr val="000000">
                      <a:alpha val="43137"/>
                    </a:srgbClr>
                  </a:outerShdw>
                </a:effectLst>
              </a:rPr>
              <a:t>.</a:t>
            </a:r>
          </a:p>
          <a:p>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rPr>
              <a:t>كما</a:t>
            </a:r>
            <a:r>
              <a:rPr lang="en-US" dirty="0" smtClean="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يمكن</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استخدام</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بعض</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المكونات</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والأجهزة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الالكترميوجراف</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قياس</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القوة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التقييم</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باستخدام</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الحاسوب</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فهذه</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الطرق</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تكون</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شائعة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فتلك</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الاستخدامات</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تعطى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فرصة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أكبر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للتعمق</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فى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المعرفة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المتعلقة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بعلم</a:t>
            </a:r>
            <a:r>
              <a:rPr lang="en-US" dirty="0">
                <a:effectLst>
                  <a:outerShdw blurRad="38100" dist="38100" dir="2700000" algn="tl">
                    <a:srgbClr val="000000">
                      <a:alpha val="43137"/>
                    </a:srgbClr>
                  </a:outerShdw>
                </a:effectLst>
              </a:rPr>
              <a:t> الحركة </a:t>
            </a:r>
            <a:r>
              <a:rPr lang="en-US" dirty="0" err="1">
                <a:effectLst>
                  <a:outerShdw blurRad="38100" dist="38100" dir="2700000" algn="tl">
                    <a:srgbClr val="000000">
                      <a:alpha val="43137"/>
                    </a:srgbClr>
                  </a:outerShdw>
                </a:effectLst>
              </a:rPr>
              <a:t>لفهم</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التحرك</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البشرى</a:t>
            </a:r>
            <a:r>
              <a:rPr lang="en-US" dirty="0" smtClean="0">
                <a:effectLst>
                  <a:outerShdw blurRad="38100" dist="38100" dir="2700000" algn="tl">
                    <a:srgbClr val="000000">
                      <a:alpha val="43137"/>
                    </a:srgbClr>
                  </a:outerShdw>
                </a:effectLst>
              </a:rPr>
              <a:t>.</a:t>
            </a:r>
          </a:p>
          <a:p>
            <a:endParaRPr lang="en-US" dirty="0">
              <a:effectLst>
                <a:outerShdw blurRad="38100" dist="38100" dir="2700000" algn="tl">
                  <a:srgbClr val="000000">
                    <a:alpha val="43137"/>
                  </a:srgbClr>
                </a:outerShdw>
              </a:effectLst>
            </a:endParaRPr>
          </a:p>
          <a:p>
            <a:r>
              <a:rPr lang="en-US" sz="2000" b="1" dirty="0" err="1">
                <a:effectLst>
                  <a:outerShdw blurRad="38100" dist="38100" dir="2700000" algn="tl">
                    <a:srgbClr val="000000">
                      <a:alpha val="43137"/>
                    </a:srgbClr>
                  </a:outerShdw>
                </a:effectLst>
              </a:rPr>
              <a:t>النمط</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الثانى</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من</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الخبرات</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المعملية</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يعتمد</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على</a:t>
            </a:r>
            <a:r>
              <a:rPr lang="en-US" sz="2000" b="1" dirty="0">
                <a:effectLst>
                  <a:outerShdw blurRad="38100" dist="38100" dir="2700000" algn="tl">
                    <a:srgbClr val="000000">
                      <a:alpha val="43137"/>
                    </a:srgbClr>
                  </a:outerShdw>
                </a:effectLst>
              </a:rPr>
              <a:t> </a:t>
            </a:r>
            <a:r>
              <a:rPr lang="en-US" sz="2000" b="1" dirty="0" err="1">
                <a:effectLst>
                  <a:outerShdw blurRad="38100" dist="38100" dir="2700000" algn="tl">
                    <a:srgbClr val="000000">
                      <a:alpha val="43137"/>
                    </a:srgbClr>
                  </a:outerShdw>
                </a:effectLst>
              </a:rPr>
              <a:t>التطبيقات</a:t>
            </a:r>
            <a:r>
              <a:rPr lang="en-US" sz="2000" b="1"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والتى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عادة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ما</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تتم</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بصورة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يومية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سواء</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بالدراسات</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الخاصة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بالمعالجين</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المهنيين</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أو</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متخصصي</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اللياقة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والتمرينات</a:t>
            </a:r>
            <a:r>
              <a:rPr lang="en-US" dirty="0">
                <a:effectLst>
                  <a:outerShdw blurRad="38100" dist="38100" dir="2700000" algn="tl">
                    <a:srgbClr val="000000">
                      <a:alpha val="43137"/>
                    </a:srgbClr>
                  </a:outerShdw>
                </a:effectLst>
              </a:rPr>
              <a:t>.</a:t>
            </a:r>
          </a:p>
          <a:p>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rPr>
              <a:t>فهذا</a:t>
            </a:r>
            <a:r>
              <a:rPr lang="en-US" dirty="0" smtClean="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التطبيق</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يساعد</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الطلاب</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والدارسين</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على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تطبيق</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المعرفة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الخاصة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بعلم</a:t>
            </a:r>
            <a:r>
              <a:rPr lang="en-US" dirty="0">
                <a:effectLst>
                  <a:outerShdw blurRad="38100" dist="38100" dir="2700000" algn="tl">
                    <a:srgbClr val="000000">
                      <a:alpha val="43137"/>
                    </a:srgbClr>
                  </a:outerShdw>
                </a:effectLst>
              </a:rPr>
              <a:t> الحركة </a:t>
            </a:r>
            <a:r>
              <a:rPr lang="en-US" dirty="0" err="1">
                <a:effectLst>
                  <a:outerShdw blurRad="38100" dist="38100" dir="2700000" algn="tl">
                    <a:srgbClr val="000000">
                      <a:alpha val="43137"/>
                    </a:srgbClr>
                  </a:outerShdw>
                </a:effectLst>
              </a:rPr>
              <a:t>وكذلك</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تطوير</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المهارات</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الكيفية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المهمة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لكى</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يمكنوا</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من</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الملاحظة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للأخطاء</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المتعلقة</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بالأداء</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الحركى</a:t>
            </a:r>
            <a:r>
              <a:rPr lang="en-US" dirty="0">
                <a:effectLst>
                  <a:outerShdw blurRad="38100" dist="38100" dir="2700000" algn="tl">
                    <a:srgbClr val="000000">
                      <a:alpha val="43137"/>
                    </a:srgbClr>
                  </a:outerShdw>
                </a:effectLst>
              </a:rPr>
              <a:t>.</a:t>
            </a:r>
          </a:p>
          <a:p>
            <a:endParaRPr lang="ar-SA"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457200"/>
          </a:xfrm>
        </p:spPr>
        <p:txBody>
          <a:bodyPr>
            <a:normAutofit fontScale="90000"/>
          </a:bodyPr>
          <a:lstStyle/>
          <a:p>
            <a:pPr algn="r"/>
            <a:r>
              <a:rPr lang="ar-SA" b="1" dirty="0" smtClean="0"/>
              <a:t>مفهوم التحليل الكيفي </a:t>
            </a:r>
            <a:r>
              <a:rPr lang="en-US" b="1" dirty="0" smtClean="0"/>
              <a:t/>
            </a:r>
            <a:br>
              <a:rPr lang="en-US" b="1" dirty="0" smtClean="0"/>
            </a:br>
            <a:endParaRPr lang="ar-SA" dirty="0"/>
          </a:p>
        </p:txBody>
      </p:sp>
      <p:sp>
        <p:nvSpPr>
          <p:cNvPr id="3" name="Content Placeholder 2"/>
          <p:cNvSpPr>
            <a:spLocks noGrp="1"/>
          </p:cNvSpPr>
          <p:nvPr>
            <p:ph idx="1"/>
          </p:nvPr>
        </p:nvSpPr>
        <p:spPr>
          <a:xfrm>
            <a:off x="457200" y="1143000"/>
            <a:ext cx="8229600" cy="4325112"/>
          </a:xfrm>
        </p:spPr>
        <p:txBody>
          <a:bodyPr>
            <a:noAutofit/>
          </a:bodyPr>
          <a:lstStyle/>
          <a:p>
            <a:r>
              <a:rPr lang="ar-SA" sz="1600" dirty="0" smtClean="0"/>
              <a:t>	يقصد بالتحليل </a:t>
            </a:r>
            <a:r>
              <a:rPr lang="en-US" sz="1600" dirty="0" smtClean="0"/>
              <a:t>Analysis</a:t>
            </a:r>
            <a:r>
              <a:rPr lang="ar-SA" sz="1600" dirty="0" smtClean="0"/>
              <a:t> بصفة عامة إرجاع الموضوع قيد الدراسة إلى مكوناته الأساسية ولا غنى عن التحليل في كافة نواحي الحياة، وقد استخدمت مصطلحات عديدة في نفس السياق تعبر عن ذلك الإرجاع مثل تحليل الحركة، والتشخيص الإكلينيكي، وتحليل المهارة، واكتشاف الخطأ، والملاحظة، والتقييم الخاص بالملاحظة والملاحظة المنظمة، وغيرها من المصطلحات، ولكن نعرف التحليل الكيفي تقلا عن مورسون 1997م بأنه</a:t>
            </a:r>
            <a:r>
              <a:rPr lang="ar-EG" sz="1600" dirty="0" smtClean="0"/>
              <a:t> </a:t>
            </a:r>
            <a:r>
              <a:rPr lang="ar-SA" sz="2400" b="1" u="sng" dirty="0" smtClean="0">
                <a:solidFill>
                  <a:srgbClr val="00B050"/>
                </a:solidFill>
                <a:effectLst>
                  <a:outerShdw blurRad="38100" dist="38100" dir="2700000" algn="tl">
                    <a:srgbClr val="000000">
                      <a:alpha val="43137"/>
                    </a:srgbClr>
                  </a:outerShdw>
                </a:effectLst>
              </a:rPr>
              <a:t>(الملاحظة المنظمة والحكم الاستنباطي على جودة الحركة الإنسانية من أجل تقديم أفضل التدخلات العلاجية الملائمة وذلك لتحسين الأداء</a:t>
            </a:r>
            <a:r>
              <a:rPr lang="ar-SA" sz="2400" u="sng" dirty="0" smtClean="0">
                <a:solidFill>
                  <a:srgbClr val="00B050"/>
                </a:solidFill>
                <a:effectLst>
                  <a:outerShdw blurRad="38100" dist="38100" dir="2700000" algn="tl">
                    <a:srgbClr val="000000">
                      <a:alpha val="43137"/>
                    </a:srgbClr>
                  </a:outerShdw>
                </a:effectLst>
              </a:rPr>
              <a:t>). </a:t>
            </a:r>
            <a:endParaRPr lang="ar-EG" sz="2400" u="sng" dirty="0" smtClean="0">
              <a:solidFill>
                <a:srgbClr val="00B050"/>
              </a:solidFill>
              <a:effectLst>
                <a:outerShdw blurRad="38100" dist="38100" dir="2700000" algn="tl">
                  <a:srgbClr val="000000">
                    <a:alpha val="43137"/>
                  </a:srgbClr>
                </a:outerShdw>
              </a:effectLst>
            </a:endParaRPr>
          </a:p>
          <a:p>
            <a:r>
              <a:rPr lang="ar-SA" sz="1600" b="1" dirty="0" smtClean="0"/>
              <a:t>فالملاحظة </a:t>
            </a:r>
            <a:r>
              <a:rPr lang="en-US" sz="1600" dirty="0" smtClean="0"/>
              <a:t>Observation</a:t>
            </a:r>
            <a:r>
              <a:rPr lang="ar-SA" sz="1600" dirty="0" smtClean="0"/>
              <a:t> عبارة عن (</a:t>
            </a:r>
            <a:r>
              <a:rPr lang="ar-SA" sz="1600" b="1" dirty="0" smtClean="0"/>
              <a:t>عملية تجميع وتنظيم وإعطاء معنى للمعلومات الحسية الخاصة بالأداء الحركي الإنساني</a:t>
            </a:r>
            <a:r>
              <a:rPr lang="ar-SA" sz="1600" dirty="0" smtClean="0"/>
              <a:t>)، وهذا التعريف يشبه كثيراً تعريف ساجي </a:t>
            </a:r>
            <a:r>
              <a:rPr lang="en-US" sz="1600" dirty="0" smtClean="0"/>
              <a:t>Sage</a:t>
            </a:r>
            <a:r>
              <a:rPr lang="ar-SA" sz="1600" dirty="0" smtClean="0"/>
              <a:t> 1984م للإدراك، وفى التحليل الكيفي ترتبط الملاحظة بصورة وثيقة بالإدراك ، ويعرف </a:t>
            </a:r>
            <a:r>
              <a:rPr lang="ar-SA" sz="1600" b="1" dirty="0" smtClean="0"/>
              <a:t>التدخل العلاجي </a:t>
            </a:r>
            <a:r>
              <a:rPr lang="en-US" sz="1600" dirty="0" smtClean="0"/>
              <a:t>Intervention</a:t>
            </a:r>
            <a:r>
              <a:rPr lang="ar-SA" sz="1600" dirty="0" smtClean="0"/>
              <a:t> في التحليل الكيفي على أنه (</a:t>
            </a:r>
            <a:r>
              <a:rPr lang="ar-SA" sz="1600" b="1" dirty="0" smtClean="0"/>
              <a:t>تقديم التغذية الراجعة، والتصحيح، أو أي تغيير آخر في البيئة وذلك لتحسين الأداء</a:t>
            </a:r>
            <a:r>
              <a:rPr lang="ar-SA" sz="1600" dirty="0" smtClean="0"/>
              <a:t>)، ويعتبر كل من الملاحظة والتدخل العلاجي بمثابة المهام الرئيسية المتضَمنة في نطاق العملية الخاصة بالتحليل الكيفي للحركة الإنسانية. وسوف يستخدم مصطلح "</a:t>
            </a:r>
            <a:r>
              <a:rPr lang="ar-SA" sz="1600" b="1" dirty="0" smtClean="0"/>
              <a:t>الأداء" </a:t>
            </a:r>
            <a:r>
              <a:rPr lang="en-US" sz="1600" dirty="0" smtClean="0"/>
              <a:t>Performance</a:t>
            </a:r>
            <a:r>
              <a:rPr lang="ar-SA" sz="1600" dirty="0" smtClean="0"/>
              <a:t> بمعنى عام وأوسع كي يشتمل على (</a:t>
            </a:r>
            <a:r>
              <a:rPr lang="ar-SA" sz="1600" b="1" dirty="0" smtClean="0"/>
              <a:t>كل من الفعالية طويلة المدى والفعالية قصيرة المدى والخاصة بحركة الشخص في تحقيق الهدف</a:t>
            </a:r>
            <a:r>
              <a:rPr lang="ar-SA" sz="1600" dirty="0" smtClean="0"/>
              <a:t>).</a:t>
            </a:r>
            <a:endParaRPr lang="en-US" sz="1600" dirty="0" smtClean="0"/>
          </a:p>
          <a:p>
            <a:r>
              <a:rPr lang="ar-SA" sz="1600" dirty="0" smtClean="0"/>
              <a:t>إن الملاحظة في التحليل الكيفي ليست قاصرة على استخدام الرؤية فقط، ولكن يجب ويتحتم استخدام كل الحواس التي يمكن للمعلم أو للمدرب توظيفها من أجل تجميع المعلومات فعلى سبيل المثال، قد يعتمد مدرب اللياقة البدنية في صالة الألعاب على معلومات حركية، فإن المعلومات التي يحصل عليها من وضع الأيدي والجهد العضلي لمساعدة اللاعب على إتمام المهمة تعد هامة وحساسة في التحليل الكيفي والكمي، والمعلومات السمعية الخاصة بالإيقاع  قد تكون هي أيضاً نقطة مهمة للملاحظة في التحليل بالنسبة لمدرب اللياقة البدنية، أو المعالج النفسي، لذلك الملاحظة الجيدة تتضمن استخدام كل الحواس من أجل جمع معلومات خاصة بالأداء، والملاحظة ليست مقيدة بالمعاينة البصرية للحركة.</a:t>
            </a:r>
            <a:endParaRPr lang="en-US" sz="1600" dirty="0" smtClean="0"/>
          </a:p>
          <a:p>
            <a:endParaRPr lang="en-US" sz="1600" dirty="0" smtClean="0"/>
          </a:p>
          <a:p>
            <a:pPr algn="l" rtl="0"/>
            <a:r>
              <a:rPr lang="en-US" sz="1600" dirty="0" smtClean="0"/>
              <a:t>1- </a:t>
            </a:r>
            <a:r>
              <a:rPr lang="en-US" sz="1600" dirty="0" err="1" smtClean="0"/>
              <a:t>Duane,V,Cariag</a:t>
            </a:r>
            <a:r>
              <a:rPr lang="en-US" sz="1600" dirty="0" smtClean="0"/>
              <a:t>: Qualitative analysis of human movement, USA,2002.</a:t>
            </a:r>
          </a:p>
          <a:p>
            <a:pPr>
              <a:buNone/>
            </a:pPr>
            <a:endParaRPr lang="ar-SA"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idx="1"/>
          </p:nvPr>
        </p:nvSpPr>
        <p:spPr>
          <a:xfrm>
            <a:off x="468313" y="1196975"/>
            <a:ext cx="8229600" cy="1008063"/>
          </a:xfrm>
        </p:spPr>
        <p:txBody>
          <a:bodyPr>
            <a:normAutofit/>
          </a:bodyPr>
          <a:lstStyle/>
          <a:p>
            <a:pPr algn="r" rtl="1"/>
            <a:r>
              <a:rPr lang="ar-SA" b="1" smtClean="0">
                <a:solidFill>
                  <a:srgbClr val="390072"/>
                </a:solidFill>
                <a:cs typeface="PT Bold Heading" pitchFamily="2" charset="-78"/>
              </a:rPr>
              <a:t>المفهوم العام لنظرية الخصائص الأساسية</a:t>
            </a:r>
            <a:endParaRPr lang="en-US" b="1" smtClean="0">
              <a:solidFill>
                <a:srgbClr val="390072"/>
              </a:solidFill>
              <a:cs typeface="PT Bold Heading" pitchFamily="2" charset="-78"/>
            </a:endParaRPr>
          </a:p>
          <a:p>
            <a:pPr algn="r" rtl="1"/>
            <a:r>
              <a:rPr lang="ar-SA" b="1" smtClean="0">
                <a:solidFill>
                  <a:srgbClr val="390072"/>
                </a:solidFill>
                <a:cs typeface="PT Bold Heading" pitchFamily="2" charset="-78"/>
              </a:rPr>
              <a:t>التحليل الكينسيولوجي لنظرية الخصائص الأساسية</a:t>
            </a:r>
            <a:r>
              <a:rPr lang="ar-SA" smtClean="0">
                <a:solidFill>
                  <a:srgbClr val="390072"/>
                </a:solidFill>
                <a:cs typeface="PT Bold Heading" pitchFamily="2" charset="-78"/>
              </a:rPr>
              <a:t> </a:t>
            </a:r>
            <a:endParaRPr lang="en-US" smtClean="0">
              <a:solidFill>
                <a:srgbClr val="390072"/>
              </a:solidFill>
              <a:cs typeface="PT Bold Heading" pitchFamily="2" charset="-78"/>
            </a:endParaRPr>
          </a:p>
        </p:txBody>
      </p:sp>
      <p:pic>
        <p:nvPicPr>
          <p:cNvPr id="15" name="Picture 14" descr="bl-16.jpg"/>
          <p:cNvPicPr>
            <a:picLocks noChangeAspect="1"/>
          </p:cNvPicPr>
          <p:nvPr/>
        </p:nvPicPr>
        <p:blipFill>
          <a:blip r:embed="rId3" cstate="print"/>
          <a:stretch>
            <a:fillRect/>
          </a:stretch>
        </p:blipFill>
        <p:spPr>
          <a:xfrm>
            <a:off x="611560" y="2996952"/>
            <a:ext cx="2736304" cy="30243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عظمش.bmp"/>
          <p:cNvPicPr>
            <a:picLocks noChangeAspect="1"/>
          </p:cNvPicPr>
          <p:nvPr/>
        </p:nvPicPr>
        <p:blipFill>
          <a:blip r:embed="rId4" cstate="print">
            <a:duotone>
              <a:prstClr val="black"/>
              <a:srgbClr val="D9C3A5">
                <a:tint val="50000"/>
                <a:satMod val="180000"/>
              </a:srgbClr>
            </a:duotone>
          </a:blip>
          <a:stretch>
            <a:fillRect/>
          </a:stretch>
        </p:blipFill>
        <p:spPr>
          <a:xfrm>
            <a:off x="3590528" y="3163788"/>
            <a:ext cx="2133600" cy="2857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3" descr="track4"/>
          <p:cNvPicPr>
            <a:picLocks noChangeAspect="1" noChangeArrowheads="1"/>
          </p:cNvPicPr>
          <p:nvPr/>
        </p:nvPicPr>
        <p:blipFill>
          <a:blip r:embed="rId5" cstate="print">
            <a:duotone>
              <a:prstClr val="black"/>
              <a:srgbClr val="D9C3A5">
                <a:tint val="50000"/>
                <a:satMod val="180000"/>
              </a:srgbClr>
            </a:duotone>
          </a:blip>
          <a:srcRect/>
          <a:stretch>
            <a:fillRect/>
          </a:stretch>
        </p:blipFill>
        <p:spPr bwMode="auto">
          <a:xfrm>
            <a:off x="5868144" y="2924944"/>
            <a:ext cx="2725713" cy="30514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38200"/>
            <a:ext cx="8305800" cy="5170646"/>
          </a:xfrm>
          <a:prstGeom prst="rect">
            <a:avLst/>
          </a:prstGeom>
          <a:noFill/>
        </p:spPr>
        <p:txBody>
          <a:bodyPr wrap="square" rtlCol="1">
            <a:spAutoFit/>
          </a:bodyPr>
          <a:lstStyle/>
          <a:p>
            <a:r>
              <a:rPr lang="en-US" sz="2400" b="1" dirty="0" err="1">
                <a:solidFill>
                  <a:schemeClr val="accent1"/>
                </a:solidFill>
              </a:rPr>
              <a:t>التحليل</a:t>
            </a:r>
            <a:r>
              <a:rPr lang="en-US" sz="2400" b="1" dirty="0">
                <a:solidFill>
                  <a:schemeClr val="accent1"/>
                </a:solidFill>
              </a:rPr>
              <a:t> </a:t>
            </a:r>
            <a:r>
              <a:rPr lang="en-US" sz="2400" b="1" dirty="0" err="1">
                <a:solidFill>
                  <a:schemeClr val="accent1"/>
                </a:solidFill>
              </a:rPr>
              <a:t>الكمي</a:t>
            </a:r>
            <a:r>
              <a:rPr lang="en-US" sz="2400" b="1" dirty="0">
                <a:solidFill>
                  <a:schemeClr val="accent1"/>
                </a:solidFill>
              </a:rPr>
              <a:t> </a:t>
            </a:r>
            <a:r>
              <a:rPr lang="en-US" sz="2400" b="1" dirty="0" err="1">
                <a:solidFill>
                  <a:schemeClr val="accent1"/>
                </a:solidFill>
              </a:rPr>
              <a:t>في</a:t>
            </a:r>
            <a:r>
              <a:rPr lang="en-US" sz="2400" b="1" dirty="0">
                <a:solidFill>
                  <a:schemeClr val="accent1"/>
                </a:solidFill>
              </a:rPr>
              <a:t> </a:t>
            </a:r>
            <a:r>
              <a:rPr lang="en-US" sz="2400" b="1" dirty="0" err="1">
                <a:solidFill>
                  <a:schemeClr val="accent1"/>
                </a:solidFill>
              </a:rPr>
              <a:t>مقابل</a:t>
            </a:r>
            <a:r>
              <a:rPr lang="en-US" sz="2400" b="1" dirty="0">
                <a:solidFill>
                  <a:schemeClr val="accent1"/>
                </a:solidFill>
              </a:rPr>
              <a:t> </a:t>
            </a:r>
            <a:r>
              <a:rPr lang="en-US" sz="2400" b="1" dirty="0" err="1">
                <a:solidFill>
                  <a:schemeClr val="accent1"/>
                </a:solidFill>
              </a:rPr>
              <a:t>التحليل</a:t>
            </a:r>
            <a:r>
              <a:rPr lang="en-US" sz="2400" b="1" dirty="0">
                <a:solidFill>
                  <a:schemeClr val="accent1"/>
                </a:solidFill>
              </a:rPr>
              <a:t> </a:t>
            </a:r>
            <a:r>
              <a:rPr lang="en-US" sz="2400" b="1" dirty="0" err="1" smtClean="0">
                <a:solidFill>
                  <a:schemeClr val="accent1"/>
                </a:solidFill>
              </a:rPr>
              <a:t>الكيفي</a:t>
            </a:r>
            <a:endParaRPr lang="ar-EG" sz="2400" b="1" dirty="0" smtClean="0">
              <a:solidFill>
                <a:schemeClr val="accent1"/>
              </a:solidFill>
            </a:endParaRPr>
          </a:p>
          <a:p>
            <a:endParaRPr lang="ar-EG" b="1" dirty="0">
              <a:solidFill>
                <a:schemeClr val="accent1"/>
              </a:solidFill>
            </a:endParaRPr>
          </a:p>
          <a:p>
            <a:endParaRPr lang="en-US" b="1" dirty="0">
              <a:solidFill>
                <a:schemeClr val="accent1"/>
              </a:solidFill>
            </a:endParaRPr>
          </a:p>
          <a:p>
            <a:r>
              <a:rPr lang="en-US" b="1" dirty="0" err="1">
                <a:solidFill>
                  <a:schemeClr val="accent1"/>
                </a:solidFill>
              </a:rPr>
              <a:t>إن</a:t>
            </a:r>
            <a:r>
              <a:rPr lang="en-US" b="1" dirty="0">
                <a:solidFill>
                  <a:schemeClr val="accent1"/>
                </a:solidFill>
              </a:rPr>
              <a:t> </a:t>
            </a:r>
            <a:r>
              <a:rPr lang="en-US" b="1" u="sng" dirty="0" err="1">
                <a:solidFill>
                  <a:schemeClr val="accent1"/>
                </a:solidFill>
              </a:rPr>
              <a:t>التحليل</a:t>
            </a:r>
            <a:r>
              <a:rPr lang="en-US" b="1" u="sng" dirty="0">
                <a:solidFill>
                  <a:schemeClr val="accent1"/>
                </a:solidFill>
              </a:rPr>
              <a:t> </a:t>
            </a:r>
            <a:r>
              <a:rPr lang="en-US" b="1" u="sng" dirty="0" err="1">
                <a:solidFill>
                  <a:schemeClr val="accent1"/>
                </a:solidFill>
              </a:rPr>
              <a:t>الكيفي</a:t>
            </a:r>
            <a:r>
              <a:rPr lang="en-US" b="1" dirty="0">
                <a:solidFill>
                  <a:schemeClr val="accent1"/>
                </a:solidFill>
              </a:rPr>
              <a:t> </a:t>
            </a:r>
            <a:r>
              <a:rPr lang="en-US" b="1" dirty="0" err="1">
                <a:solidFill>
                  <a:schemeClr val="accent1"/>
                </a:solidFill>
              </a:rPr>
              <a:t>عبارة</a:t>
            </a:r>
            <a:r>
              <a:rPr lang="en-US" b="1" dirty="0">
                <a:solidFill>
                  <a:schemeClr val="accent1"/>
                </a:solidFill>
              </a:rPr>
              <a:t> </a:t>
            </a:r>
            <a:r>
              <a:rPr lang="en-US" b="1" dirty="0" err="1">
                <a:solidFill>
                  <a:schemeClr val="accent1"/>
                </a:solidFill>
              </a:rPr>
              <a:t>عن</a:t>
            </a:r>
            <a:r>
              <a:rPr lang="en-US" b="1" dirty="0">
                <a:solidFill>
                  <a:schemeClr val="accent1"/>
                </a:solidFill>
              </a:rPr>
              <a:t> </a:t>
            </a:r>
            <a:r>
              <a:rPr lang="en-US" b="1" dirty="0" err="1">
                <a:solidFill>
                  <a:schemeClr val="accent1"/>
                </a:solidFill>
              </a:rPr>
              <a:t>حكم</a:t>
            </a:r>
            <a:r>
              <a:rPr lang="en-US" b="1" dirty="0">
                <a:solidFill>
                  <a:schemeClr val="accent1"/>
                </a:solidFill>
              </a:rPr>
              <a:t> </a:t>
            </a:r>
            <a:r>
              <a:rPr lang="en-US" b="1" dirty="0" err="1">
                <a:solidFill>
                  <a:schemeClr val="accent1"/>
                </a:solidFill>
              </a:rPr>
              <a:t>ذاتي</a:t>
            </a:r>
            <a:r>
              <a:rPr lang="en-US" b="1" dirty="0">
                <a:solidFill>
                  <a:schemeClr val="accent1"/>
                </a:solidFill>
              </a:rPr>
              <a:t> </a:t>
            </a:r>
            <a:r>
              <a:rPr lang="en-US" b="1" dirty="0" err="1">
                <a:solidFill>
                  <a:schemeClr val="accent1"/>
                </a:solidFill>
              </a:rPr>
              <a:t>بطبيعته</a:t>
            </a:r>
            <a:r>
              <a:rPr lang="en-US" b="1" dirty="0">
                <a:solidFill>
                  <a:schemeClr val="accent1"/>
                </a:solidFill>
              </a:rPr>
              <a:t>، </a:t>
            </a:r>
            <a:r>
              <a:rPr lang="en-US" b="1" dirty="0" err="1">
                <a:solidFill>
                  <a:schemeClr val="accent1"/>
                </a:solidFill>
              </a:rPr>
              <a:t>وهذا</a:t>
            </a:r>
            <a:r>
              <a:rPr lang="en-US" b="1" dirty="0">
                <a:solidFill>
                  <a:schemeClr val="accent1"/>
                </a:solidFill>
              </a:rPr>
              <a:t> </a:t>
            </a:r>
            <a:r>
              <a:rPr lang="en-US" b="1" dirty="0" err="1">
                <a:solidFill>
                  <a:schemeClr val="accent1"/>
                </a:solidFill>
              </a:rPr>
              <a:t>لا</a:t>
            </a:r>
            <a:r>
              <a:rPr lang="en-US" b="1" dirty="0">
                <a:solidFill>
                  <a:schemeClr val="accent1"/>
                </a:solidFill>
              </a:rPr>
              <a:t> </a:t>
            </a:r>
            <a:r>
              <a:rPr lang="en-US" b="1" dirty="0" err="1">
                <a:solidFill>
                  <a:schemeClr val="accent1"/>
                </a:solidFill>
              </a:rPr>
              <a:t>يعنى</a:t>
            </a:r>
            <a:r>
              <a:rPr lang="en-US" b="1" dirty="0">
                <a:solidFill>
                  <a:schemeClr val="accent1"/>
                </a:solidFill>
              </a:rPr>
              <a:t> </a:t>
            </a:r>
            <a:r>
              <a:rPr lang="en-US" b="1" dirty="0" err="1">
                <a:solidFill>
                  <a:schemeClr val="accent1"/>
                </a:solidFill>
              </a:rPr>
              <a:t>أنه</a:t>
            </a:r>
            <a:r>
              <a:rPr lang="en-US" b="1" dirty="0">
                <a:solidFill>
                  <a:schemeClr val="accent1"/>
                </a:solidFill>
              </a:rPr>
              <a:t> </a:t>
            </a:r>
            <a:r>
              <a:rPr lang="en-US" b="1" dirty="0" err="1">
                <a:solidFill>
                  <a:schemeClr val="accent1"/>
                </a:solidFill>
              </a:rPr>
              <a:t>غير</a:t>
            </a:r>
            <a:r>
              <a:rPr lang="en-US" b="1" dirty="0">
                <a:solidFill>
                  <a:schemeClr val="accent1"/>
                </a:solidFill>
              </a:rPr>
              <a:t> </a:t>
            </a:r>
            <a:r>
              <a:rPr lang="en-US" b="1" dirty="0" err="1">
                <a:solidFill>
                  <a:schemeClr val="accent1"/>
                </a:solidFill>
              </a:rPr>
              <a:t>منظم</a:t>
            </a:r>
            <a:r>
              <a:rPr lang="en-US" b="1" dirty="0">
                <a:solidFill>
                  <a:schemeClr val="accent1"/>
                </a:solidFill>
              </a:rPr>
              <a:t> </a:t>
            </a:r>
            <a:r>
              <a:rPr lang="en-US" b="1" dirty="0" err="1">
                <a:solidFill>
                  <a:schemeClr val="accent1"/>
                </a:solidFill>
              </a:rPr>
              <a:t>أو</a:t>
            </a:r>
            <a:r>
              <a:rPr lang="en-US" b="1" dirty="0">
                <a:solidFill>
                  <a:schemeClr val="accent1"/>
                </a:solidFill>
              </a:rPr>
              <a:t> </a:t>
            </a:r>
            <a:r>
              <a:rPr lang="en-US" b="1" dirty="0" err="1">
                <a:solidFill>
                  <a:schemeClr val="accent1"/>
                </a:solidFill>
              </a:rPr>
              <a:t>مبهم</a:t>
            </a:r>
            <a:r>
              <a:rPr lang="en-US" b="1" dirty="0">
                <a:solidFill>
                  <a:schemeClr val="accent1"/>
                </a:solidFill>
              </a:rPr>
              <a:t> </a:t>
            </a:r>
            <a:r>
              <a:rPr lang="en-US" b="1" dirty="0" err="1">
                <a:solidFill>
                  <a:schemeClr val="accent1"/>
                </a:solidFill>
              </a:rPr>
              <a:t>غامض</a:t>
            </a:r>
            <a:r>
              <a:rPr lang="en-US" b="1" dirty="0">
                <a:solidFill>
                  <a:schemeClr val="accent1"/>
                </a:solidFill>
              </a:rPr>
              <a:t> </a:t>
            </a:r>
            <a:r>
              <a:rPr lang="en-US" b="1" dirty="0" err="1">
                <a:solidFill>
                  <a:schemeClr val="accent1"/>
                </a:solidFill>
              </a:rPr>
              <a:t>أو</a:t>
            </a:r>
            <a:r>
              <a:rPr lang="en-US" b="1" dirty="0">
                <a:solidFill>
                  <a:schemeClr val="accent1"/>
                </a:solidFill>
              </a:rPr>
              <a:t> </a:t>
            </a:r>
            <a:r>
              <a:rPr lang="en-US" b="1" dirty="0" err="1">
                <a:solidFill>
                  <a:schemeClr val="accent1"/>
                </a:solidFill>
              </a:rPr>
              <a:t>عشوائي</a:t>
            </a:r>
            <a:r>
              <a:rPr lang="en-US" b="1" dirty="0">
                <a:solidFill>
                  <a:schemeClr val="accent1"/>
                </a:solidFill>
              </a:rPr>
              <a:t> </a:t>
            </a:r>
            <a:r>
              <a:rPr lang="en-US" b="1" dirty="0" err="1">
                <a:solidFill>
                  <a:schemeClr val="accent1"/>
                </a:solidFill>
              </a:rPr>
              <a:t>وفى</a:t>
            </a:r>
            <a:r>
              <a:rPr lang="en-US" b="1" dirty="0">
                <a:solidFill>
                  <a:schemeClr val="accent1"/>
                </a:solidFill>
              </a:rPr>
              <a:t> </a:t>
            </a:r>
            <a:r>
              <a:rPr lang="en-US" b="1" dirty="0" err="1">
                <a:solidFill>
                  <a:schemeClr val="accent1"/>
                </a:solidFill>
              </a:rPr>
              <a:t>الحقيقة</a:t>
            </a:r>
            <a:r>
              <a:rPr lang="en-US" b="1" dirty="0">
                <a:solidFill>
                  <a:schemeClr val="accent1"/>
                </a:solidFill>
              </a:rPr>
              <a:t> </a:t>
            </a:r>
            <a:r>
              <a:rPr lang="en-US" b="1" dirty="0" err="1">
                <a:solidFill>
                  <a:schemeClr val="accent1"/>
                </a:solidFill>
              </a:rPr>
              <a:t>سوف</a:t>
            </a:r>
            <a:r>
              <a:rPr lang="en-US" b="1" dirty="0">
                <a:solidFill>
                  <a:schemeClr val="accent1"/>
                </a:solidFill>
              </a:rPr>
              <a:t> </a:t>
            </a:r>
            <a:r>
              <a:rPr lang="en-US" b="1" dirty="0" err="1">
                <a:solidFill>
                  <a:schemeClr val="accent1"/>
                </a:solidFill>
              </a:rPr>
              <a:t>نرى</a:t>
            </a:r>
            <a:r>
              <a:rPr lang="en-US" b="1" dirty="0">
                <a:solidFill>
                  <a:schemeClr val="accent1"/>
                </a:solidFill>
              </a:rPr>
              <a:t> </a:t>
            </a:r>
            <a:r>
              <a:rPr lang="en-US" b="1" dirty="0" err="1">
                <a:solidFill>
                  <a:schemeClr val="accent1"/>
                </a:solidFill>
              </a:rPr>
              <a:t>أن</a:t>
            </a:r>
            <a:r>
              <a:rPr lang="en-US" b="1" dirty="0">
                <a:solidFill>
                  <a:schemeClr val="accent1"/>
                </a:solidFill>
              </a:rPr>
              <a:t> </a:t>
            </a:r>
            <a:r>
              <a:rPr lang="en-US" b="1" dirty="0" err="1">
                <a:solidFill>
                  <a:schemeClr val="accent1"/>
                </a:solidFill>
              </a:rPr>
              <a:t>التحليل</a:t>
            </a:r>
            <a:r>
              <a:rPr lang="en-US" b="1" dirty="0">
                <a:solidFill>
                  <a:schemeClr val="accent1"/>
                </a:solidFill>
              </a:rPr>
              <a:t> </a:t>
            </a:r>
            <a:r>
              <a:rPr lang="en-US" b="1" dirty="0" err="1">
                <a:solidFill>
                  <a:schemeClr val="accent1"/>
                </a:solidFill>
              </a:rPr>
              <a:t>الكيفي</a:t>
            </a:r>
            <a:r>
              <a:rPr lang="en-US" b="1" dirty="0">
                <a:solidFill>
                  <a:schemeClr val="accent1"/>
                </a:solidFill>
              </a:rPr>
              <a:t> </a:t>
            </a:r>
            <a:r>
              <a:rPr lang="en-US" b="1" dirty="0" err="1">
                <a:solidFill>
                  <a:schemeClr val="accent1"/>
                </a:solidFill>
              </a:rPr>
              <a:t>يتطلب</a:t>
            </a:r>
            <a:r>
              <a:rPr lang="en-US" b="1" dirty="0">
                <a:solidFill>
                  <a:schemeClr val="accent1"/>
                </a:solidFill>
              </a:rPr>
              <a:t> </a:t>
            </a:r>
            <a:r>
              <a:rPr lang="en-US" b="1" dirty="0" err="1">
                <a:solidFill>
                  <a:schemeClr val="accent1"/>
                </a:solidFill>
              </a:rPr>
              <a:t>معلومات</a:t>
            </a:r>
            <a:r>
              <a:rPr lang="en-US" b="1" dirty="0">
                <a:solidFill>
                  <a:schemeClr val="accent1"/>
                </a:solidFill>
              </a:rPr>
              <a:t> </a:t>
            </a:r>
            <a:r>
              <a:rPr lang="en-US" b="1" dirty="0" err="1">
                <a:solidFill>
                  <a:schemeClr val="accent1"/>
                </a:solidFill>
              </a:rPr>
              <a:t>شاملة</a:t>
            </a:r>
            <a:r>
              <a:rPr lang="en-US" b="1" dirty="0">
                <a:solidFill>
                  <a:schemeClr val="accent1"/>
                </a:solidFill>
              </a:rPr>
              <a:t> </a:t>
            </a:r>
            <a:r>
              <a:rPr lang="en-US" b="1" dirty="0" err="1">
                <a:solidFill>
                  <a:schemeClr val="accent1"/>
                </a:solidFill>
              </a:rPr>
              <a:t>من</a:t>
            </a:r>
            <a:r>
              <a:rPr lang="en-US" b="1" dirty="0">
                <a:solidFill>
                  <a:schemeClr val="accent1"/>
                </a:solidFill>
              </a:rPr>
              <a:t> </a:t>
            </a:r>
            <a:r>
              <a:rPr lang="en-US" b="1" dirty="0" err="1">
                <a:solidFill>
                  <a:schemeClr val="accent1"/>
                </a:solidFill>
              </a:rPr>
              <a:t>العديد</a:t>
            </a:r>
            <a:r>
              <a:rPr lang="en-US" b="1" dirty="0">
                <a:solidFill>
                  <a:schemeClr val="accent1"/>
                </a:solidFill>
              </a:rPr>
              <a:t> </a:t>
            </a:r>
            <a:r>
              <a:rPr lang="en-US" b="1" dirty="0" err="1">
                <a:solidFill>
                  <a:schemeClr val="accent1"/>
                </a:solidFill>
              </a:rPr>
              <a:t>من</a:t>
            </a:r>
            <a:r>
              <a:rPr lang="en-US" b="1" dirty="0">
                <a:solidFill>
                  <a:schemeClr val="accent1"/>
                </a:solidFill>
              </a:rPr>
              <a:t> </a:t>
            </a:r>
            <a:r>
              <a:rPr lang="en-US" b="1" dirty="0" err="1">
                <a:solidFill>
                  <a:schemeClr val="accent1"/>
                </a:solidFill>
              </a:rPr>
              <a:t>النظريات</a:t>
            </a:r>
            <a:r>
              <a:rPr lang="en-US" b="1" dirty="0">
                <a:solidFill>
                  <a:schemeClr val="accent1"/>
                </a:solidFill>
              </a:rPr>
              <a:t> </a:t>
            </a:r>
            <a:r>
              <a:rPr lang="en-US" b="1" dirty="0" err="1">
                <a:solidFill>
                  <a:schemeClr val="accent1"/>
                </a:solidFill>
              </a:rPr>
              <a:t>والعلوم</a:t>
            </a:r>
            <a:r>
              <a:rPr lang="en-US" b="1" dirty="0">
                <a:solidFill>
                  <a:schemeClr val="accent1"/>
                </a:solidFill>
              </a:rPr>
              <a:t> </a:t>
            </a:r>
            <a:r>
              <a:rPr lang="en-US" b="1" dirty="0" err="1">
                <a:solidFill>
                  <a:schemeClr val="accent1"/>
                </a:solidFill>
              </a:rPr>
              <a:t>الأخرى</a:t>
            </a:r>
            <a:r>
              <a:rPr lang="en-US" b="1" dirty="0">
                <a:solidFill>
                  <a:schemeClr val="accent1"/>
                </a:solidFill>
              </a:rPr>
              <a:t>، </a:t>
            </a:r>
            <a:r>
              <a:rPr lang="en-US" b="1" dirty="0" err="1">
                <a:solidFill>
                  <a:schemeClr val="accent1"/>
                </a:solidFill>
              </a:rPr>
              <a:t>كما</a:t>
            </a:r>
            <a:r>
              <a:rPr lang="en-US" b="1" dirty="0">
                <a:solidFill>
                  <a:schemeClr val="accent1"/>
                </a:solidFill>
              </a:rPr>
              <a:t> </a:t>
            </a:r>
            <a:r>
              <a:rPr lang="en-US" b="1" dirty="0" err="1">
                <a:solidFill>
                  <a:schemeClr val="accent1"/>
                </a:solidFill>
              </a:rPr>
              <a:t>أنه</a:t>
            </a:r>
            <a:r>
              <a:rPr lang="en-US" b="1" dirty="0">
                <a:solidFill>
                  <a:schemeClr val="accent1"/>
                </a:solidFill>
              </a:rPr>
              <a:t> </a:t>
            </a:r>
            <a:r>
              <a:rPr lang="en-US" b="1" dirty="0" err="1">
                <a:solidFill>
                  <a:schemeClr val="accent1"/>
                </a:solidFill>
              </a:rPr>
              <a:t>يتطلب</a:t>
            </a:r>
            <a:r>
              <a:rPr lang="en-US" b="1" dirty="0">
                <a:solidFill>
                  <a:schemeClr val="accent1"/>
                </a:solidFill>
              </a:rPr>
              <a:t> </a:t>
            </a:r>
            <a:r>
              <a:rPr lang="en-US" b="1" dirty="0" err="1">
                <a:solidFill>
                  <a:schemeClr val="accent1"/>
                </a:solidFill>
              </a:rPr>
              <a:t>تخطيطاً</a:t>
            </a:r>
            <a:r>
              <a:rPr lang="en-US" b="1" dirty="0">
                <a:solidFill>
                  <a:schemeClr val="accent1"/>
                </a:solidFill>
              </a:rPr>
              <a:t>، </a:t>
            </a:r>
            <a:r>
              <a:rPr lang="en-US" b="1" dirty="0" err="1">
                <a:solidFill>
                  <a:schemeClr val="accent1"/>
                </a:solidFill>
              </a:rPr>
              <a:t>وكذلك</a:t>
            </a:r>
            <a:r>
              <a:rPr lang="en-US" b="1" dirty="0">
                <a:solidFill>
                  <a:schemeClr val="accent1"/>
                </a:solidFill>
              </a:rPr>
              <a:t> </a:t>
            </a:r>
            <a:r>
              <a:rPr lang="en-US" b="1" dirty="0" err="1">
                <a:solidFill>
                  <a:schemeClr val="accent1"/>
                </a:solidFill>
              </a:rPr>
              <a:t>خطوات</a:t>
            </a:r>
            <a:r>
              <a:rPr lang="en-US" b="1" dirty="0">
                <a:solidFill>
                  <a:schemeClr val="accent1"/>
                </a:solidFill>
              </a:rPr>
              <a:t> </a:t>
            </a:r>
            <a:r>
              <a:rPr lang="en-US" b="1" dirty="0" err="1">
                <a:solidFill>
                  <a:schemeClr val="accent1"/>
                </a:solidFill>
              </a:rPr>
              <a:t>منظمة</a:t>
            </a:r>
            <a:r>
              <a:rPr lang="en-US" b="1" dirty="0">
                <a:solidFill>
                  <a:schemeClr val="accent1"/>
                </a:solidFill>
              </a:rPr>
              <a:t> </a:t>
            </a:r>
            <a:r>
              <a:rPr lang="en-US" b="1" dirty="0" err="1">
                <a:solidFill>
                  <a:schemeClr val="accent1"/>
                </a:solidFill>
              </a:rPr>
              <a:t>حتى</a:t>
            </a:r>
            <a:r>
              <a:rPr lang="en-US" b="1" dirty="0">
                <a:solidFill>
                  <a:schemeClr val="accent1"/>
                </a:solidFill>
              </a:rPr>
              <a:t> </a:t>
            </a:r>
            <a:r>
              <a:rPr lang="en-US" b="1" dirty="0" err="1">
                <a:solidFill>
                  <a:schemeClr val="accent1"/>
                </a:solidFill>
              </a:rPr>
              <a:t>يحقق</a:t>
            </a:r>
            <a:r>
              <a:rPr lang="en-US" b="1" dirty="0">
                <a:solidFill>
                  <a:schemeClr val="accent1"/>
                </a:solidFill>
              </a:rPr>
              <a:t> </a:t>
            </a:r>
            <a:r>
              <a:rPr lang="en-US" b="1" dirty="0" err="1">
                <a:solidFill>
                  <a:schemeClr val="accent1"/>
                </a:solidFill>
              </a:rPr>
              <a:t>أكبر</a:t>
            </a:r>
            <a:r>
              <a:rPr lang="en-US" b="1" dirty="0">
                <a:solidFill>
                  <a:schemeClr val="accent1"/>
                </a:solidFill>
              </a:rPr>
              <a:t> </a:t>
            </a:r>
            <a:r>
              <a:rPr lang="en-US" b="1" dirty="0" err="1">
                <a:solidFill>
                  <a:schemeClr val="accent1"/>
                </a:solidFill>
              </a:rPr>
              <a:t>الأثر</a:t>
            </a:r>
            <a:r>
              <a:rPr lang="en-US" b="1" dirty="0">
                <a:solidFill>
                  <a:schemeClr val="accent1"/>
                </a:solidFill>
              </a:rPr>
              <a:t> </a:t>
            </a:r>
            <a:r>
              <a:rPr lang="en-US" b="1" dirty="0" err="1">
                <a:solidFill>
                  <a:schemeClr val="accent1"/>
                </a:solidFill>
              </a:rPr>
              <a:t>وأقصى</a:t>
            </a:r>
            <a:r>
              <a:rPr lang="en-US" b="1" dirty="0">
                <a:solidFill>
                  <a:schemeClr val="accent1"/>
                </a:solidFill>
              </a:rPr>
              <a:t> </a:t>
            </a:r>
            <a:r>
              <a:rPr lang="en-US" b="1" dirty="0" err="1">
                <a:solidFill>
                  <a:schemeClr val="accent1"/>
                </a:solidFill>
              </a:rPr>
              <a:t>درجات</a:t>
            </a:r>
            <a:r>
              <a:rPr lang="en-US" b="1" dirty="0">
                <a:solidFill>
                  <a:schemeClr val="accent1"/>
                </a:solidFill>
              </a:rPr>
              <a:t> </a:t>
            </a:r>
            <a:r>
              <a:rPr lang="en-US" b="1" dirty="0" err="1">
                <a:solidFill>
                  <a:schemeClr val="accent1"/>
                </a:solidFill>
              </a:rPr>
              <a:t>الفعالية</a:t>
            </a:r>
            <a:r>
              <a:rPr lang="en-US" b="1" dirty="0" smtClean="0">
                <a:solidFill>
                  <a:schemeClr val="accent1"/>
                </a:solidFill>
              </a:rPr>
              <a:t>.</a:t>
            </a:r>
            <a:endParaRPr lang="ar-EG" b="1" dirty="0" smtClean="0">
              <a:solidFill>
                <a:schemeClr val="accent1"/>
              </a:solidFill>
            </a:endParaRPr>
          </a:p>
          <a:p>
            <a:endParaRPr lang="ar-EG" b="1" dirty="0" smtClean="0">
              <a:solidFill>
                <a:schemeClr val="accent1"/>
              </a:solidFill>
            </a:endParaRPr>
          </a:p>
          <a:p>
            <a:endParaRPr lang="ar-EG" b="1" dirty="0" smtClean="0">
              <a:solidFill>
                <a:schemeClr val="accent1"/>
              </a:solidFill>
            </a:endParaRPr>
          </a:p>
          <a:p>
            <a:endParaRPr lang="ar-EG" b="1" dirty="0" smtClean="0">
              <a:solidFill>
                <a:schemeClr val="accent1"/>
              </a:solidFill>
            </a:endParaRPr>
          </a:p>
          <a:p>
            <a:endParaRPr lang="en-US" b="1" dirty="0">
              <a:solidFill>
                <a:schemeClr val="accent1"/>
              </a:solidFill>
            </a:endParaRPr>
          </a:p>
          <a:p>
            <a:r>
              <a:rPr lang="en-US" b="1" u="sng" dirty="0" err="1">
                <a:solidFill>
                  <a:schemeClr val="accent1"/>
                </a:solidFill>
              </a:rPr>
              <a:t>أما</a:t>
            </a:r>
            <a:r>
              <a:rPr lang="en-US" b="1" u="sng" dirty="0">
                <a:solidFill>
                  <a:schemeClr val="accent1"/>
                </a:solidFill>
              </a:rPr>
              <a:t> </a:t>
            </a:r>
            <a:r>
              <a:rPr lang="en-US" b="1" u="sng" dirty="0" err="1">
                <a:solidFill>
                  <a:schemeClr val="accent1"/>
                </a:solidFill>
              </a:rPr>
              <a:t>التحليل</a:t>
            </a:r>
            <a:r>
              <a:rPr lang="en-US" b="1" u="sng" dirty="0">
                <a:solidFill>
                  <a:schemeClr val="accent1"/>
                </a:solidFill>
              </a:rPr>
              <a:t> </a:t>
            </a:r>
            <a:r>
              <a:rPr lang="en-US" b="1" u="sng" dirty="0" err="1">
                <a:solidFill>
                  <a:schemeClr val="accent1"/>
                </a:solidFill>
              </a:rPr>
              <a:t>الكمي</a:t>
            </a:r>
            <a:r>
              <a:rPr lang="en-US" b="1" dirty="0">
                <a:solidFill>
                  <a:schemeClr val="accent1"/>
                </a:solidFill>
              </a:rPr>
              <a:t> </a:t>
            </a:r>
            <a:r>
              <a:rPr lang="en-US" b="1" dirty="0" err="1">
                <a:solidFill>
                  <a:schemeClr val="accent1"/>
                </a:solidFill>
              </a:rPr>
              <a:t>فإنه</a:t>
            </a:r>
            <a:r>
              <a:rPr lang="en-US" b="1" dirty="0">
                <a:solidFill>
                  <a:schemeClr val="accent1"/>
                </a:solidFill>
              </a:rPr>
              <a:t> </a:t>
            </a:r>
            <a:r>
              <a:rPr lang="en-US" b="1" dirty="0" err="1">
                <a:solidFill>
                  <a:schemeClr val="accent1"/>
                </a:solidFill>
              </a:rPr>
              <a:t>يقوم</a:t>
            </a:r>
            <a:r>
              <a:rPr lang="en-US" b="1" dirty="0">
                <a:solidFill>
                  <a:schemeClr val="accent1"/>
                </a:solidFill>
              </a:rPr>
              <a:t> </a:t>
            </a:r>
            <a:r>
              <a:rPr lang="en-US" b="1" dirty="0" err="1">
                <a:solidFill>
                  <a:schemeClr val="accent1"/>
                </a:solidFill>
              </a:rPr>
              <a:t>على</a:t>
            </a:r>
            <a:r>
              <a:rPr lang="en-US" b="1" dirty="0">
                <a:solidFill>
                  <a:schemeClr val="accent1"/>
                </a:solidFill>
              </a:rPr>
              <a:t> </a:t>
            </a:r>
            <a:r>
              <a:rPr lang="en-US" b="1" dirty="0" err="1">
                <a:solidFill>
                  <a:schemeClr val="accent1"/>
                </a:solidFill>
              </a:rPr>
              <a:t>قياس</a:t>
            </a:r>
            <a:r>
              <a:rPr lang="en-US" b="1" dirty="0">
                <a:solidFill>
                  <a:schemeClr val="accent1"/>
                </a:solidFill>
              </a:rPr>
              <a:t> </a:t>
            </a:r>
            <a:r>
              <a:rPr lang="en-US" b="1" dirty="0" err="1">
                <a:solidFill>
                  <a:schemeClr val="accent1"/>
                </a:solidFill>
              </a:rPr>
              <a:t>الأداء</a:t>
            </a:r>
            <a:r>
              <a:rPr lang="en-US" b="1" dirty="0">
                <a:solidFill>
                  <a:schemeClr val="accent1"/>
                </a:solidFill>
              </a:rPr>
              <a:t>، </a:t>
            </a:r>
            <a:r>
              <a:rPr lang="en-US" b="1" dirty="0" err="1">
                <a:solidFill>
                  <a:schemeClr val="accent1"/>
                </a:solidFill>
              </a:rPr>
              <a:t>فإذا</a:t>
            </a:r>
            <a:r>
              <a:rPr lang="en-US" b="1" dirty="0">
                <a:solidFill>
                  <a:schemeClr val="accent1"/>
                </a:solidFill>
              </a:rPr>
              <a:t> </a:t>
            </a:r>
            <a:r>
              <a:rPr lang="en-US" b="1" dirty="0" err="1">
                <a:solidFill>
                  <a:schemeClr val="accent1"/>
                </a:solidFill>
              </a:rPr>
              <a:t>ما</a:t>
            </a:r>
            <a:r>
              <a:rPr lang="en-US" b="1" dirty="0">
                <a:solidFill>
                  <a:schemeClr val="accent1"/>
                </a:solidFill>
              </a:rPr>
              <a:t> </a:t>
            </a:r>
            <a:r>
              <a:rPr lang="en-US" b="1" dirty="0" err="1">
                <a:solidFill>
                  <a:schemeClr val="accent1"/>
                </a:solidFill>
              </a:rPr>
              <a:t>كان</a:t>
            </a:r>
            <a:r>
              <a:rPr lang="en-US" b="1" dirty="0">
                <a:solidFill>
                  <a:schemeClr val="accent1"/>
                </a:solidFill>
              </a:rPr>
              <a:t> </a:t>
            </a:r>
            <a:r>
              <a:rPr lang="en-US" b="1" dirty="0" err="1">
                <a:solidFill>
                  <a:schemeClr val="accent1"/>
                </a:solidFill>
              </a:rPr>
              <a:t>من</a:t>
            </a:r>
            <a:r>
              <a:rPr lang="en-US" b="1" dirty="0">
                <a:solidFill>
                  <a:schemeClr val="accent1"/>
                </a:solidFill>
              </a:rPr>
              <a:t> </a:t>
            </a:r>
            <a:r>
              <a:rPr lang="en-US" b="1" dirty="0" err="1">
                <a:solidFill>
                  <a:schemeClr val="accent1"/>
                </a:solidFill>
              </a:rPr>
              <a:t>الممكن</a:t>
            </a:r>
            <a:r>
              <a:rPr lang="en-US" b="1" dirty="0">
                <a:solidFill>
                  <a:schemeClr val="accent1"/>
                </a:solidFill>
              </a:rPr>
              <a:t> </a:t>
            </a:r>
            <a:r>
              <a:rPr lang="en-US" b="1" dirty="0" err="1">
                <a:solidFill>
                  <a:schemeClr val="accent1"/>
                </a:solidFill>
              </a:rPr>
              <a:t>التعبير</a:t>
            </a:r>
            <a:r>
              <a:rPr lang="en-US" b="1" dirty="0">
                <a:solidFill>
                  <a:schemeClr val="accent1"/>
                </a:solidFill>
              </a:rPr>
              <a:t> </a:t>
            </a:r>
            <a:r>
              <a:rPr lang="en-US" b="1" dirty="0" err="1">
                <a:solidFill>
                  <a:schemeClr val="accent1"/>
                </a:solidFill>
              </a:rPr>
              <a:t>عن</a:t>
            </a:r>
            <a:r>
              <a:rPr lang="en-US" b="1" dirty="0">
                <a:solidFill>
                  <a:schemeClr val="accent1"/>
                </a:solidFill>
              </a:rPr>
              <a:t> </a:t>
            </a:r>
            <a:r>
              <a:rPr lang="en-US" b="1" dirty="0" err="1">
                <a:solidFill>
                  <a:schemeClr val="accent1"/>
                </a:solidFill>
              </a:rPr>
              <a:t>الأداء</a:t>
            </a:r>
            <a:r>
              <a:rPr lang="en-US" b="1" dirty="0">
                <a:solidFill>
                  <a:schemeClr val="accent1"/>
                </a:solidFill>
              </a:rPr>
              <a:t> </a:t>
            </a:r>
            <a:r>
              <a:rPr lang="en-US" b="1" dirty="0" err="1">
                <a:solidFill>
                  <a:schemeClr val="accent1"/>
                </a:solidFill>
              </a:rPr>
              <a:t>في</a:t>
            </a:r>
            <a:r>
              <a:rPr lang="en-US" b="1" dirty="0">
                <a:solidFill>
                  <a:schemeClr val="accent1"/>
                </a:solidFill>
              </a:rPr>
              <a:t> </a:t>
            </a:r>
            <a:r>
              <a:rPr lang="en-US" b="1" dirty="0" err="1">
                <a:solidFill>
                  <a:schemeClr val="accent1"/>
                </a:solidFill>
              </a:rPr>
              <a:t>صورة</a:t>
            </a:r>
            <a:r>
              <a:rPr lang="en-US" b="1" dirty="0">
                <a:solidFill>
                  <a:schemeClr val="accent1"/>
                </a:solidFill>
              </a:rPr>
              <a:t> </a:t>
            </a:r>
            <a:r>
              <a:rPr lang="en-US" b="1" dirty="0" err="1">
                <a:solidFill>
                  <a:schemeClr val="accent1"/>
                </a:solidFill>
              </a:rPr>
              <a:t>أرقام</a:t>
            </a:r>
            <a:r>
              <a:rPr lang="en-US" b="1" dirty="0">
                <a:solidFill>
                  <a:schemeClr val="accent1"/>
                </a:solidFill>
              </a:rPr>
              <a:t> </a:t>
            </a:r>
            <a:r>
              <a:rPr lang="en-US" b="1" dirty="0" err="1">
                <a:solidFill>
                  <a:schemeClr val="accent1"/>
                </a:solidFill>
              </a:rPr>
              <a:t>أو</a:t>
            </a:r>
            <a:r>
              <a:rPr lang="en-US" b="1" dirty="0">
                <a:solidFill>
                  <a:schemeClr val="accent1"/>
                </a:solidFill>
              </a:rPr>
              <a:t> </a:t>
            </a:r>
            <a:r>
              <a:rPr lang="en-US" b="1" dirty="0" err="1">
                <a:solidFill>
                  <a:schemeClr val="accent1"/>
                </a:solidFill>
              </a:rPr>
              <a:t>أعداد</a:t>
            </a:r>
            <a:r>
              <a:rPr lang="en-US" b="1" dirty="0">
                <a:solidFill>
                  <a:schemeClr val="accent1"/>
                </a:solidFill>
              </a:rPr>
              <a:t>، </a:t>
            </a:r>
            <a:r>
              <a:rPr lang="en-US" b="1" dirty="0" err="1">
                <a:solidFill>
                  <a:schemeClr val="accent1"/>
                </a:solidFill>
              </a:rPr>
              <a:t>فإن</a:t>
            </a:r>
            <a:r>
              <a:rPr lang="en-US" b="1" dirty="0">
                <a:solidFill>
                  <a:schemeClr val="accent1"/>
                </a:solidFill>
              </a:rPr>
              <a:t> </a:t>
            </a:r>
            <a:r>
              <a:rPr lang="en-US" b="1" dirty="0" err="1">
                <a:solidFill>
                  <a:schemeClr val="accent1"/>
                </a:solidFill>
              </a:rPr>
              <a:t>التحليل</a:t>
            </a:r>
            <a:r>
              <a:rPr lang="en-US" b="1" dirty="0">
                <a:solidFill>
                  <a:schemeClr val="accent1"/>
                </a:solidFill>
              </a:rPr>
              <a:t> </a:t>
            </a:r>
            <a:r>
              <a:rPr lang="en-US" b="1" dirty="0" err="1">
                <a:solidFill>
                  <a:schemeClr val="accent1"/>
                </a:solidFill>
              </a:rPr>
              <a:t>يقوم</a:t>
            </a:r>
            <a:r>
              <a:rPr lang="en-US" b="1" dirty="0">
                <a:solidFill>
                  <a:schemeClr val="accent1"/>
                </a:solidFill>
              </a:rPr>
              <a:t> </a:t>
            </a:r>
            <a:r>
              <a:rPr lang="en-US" b="1" dirty="0" err="1">
                <a:solidFill>
                  <a:schemeClr val="accent1"/>
                </a:solidFill>
              </a:rPr>
              <a:t>على</a:t>
            </a:r>
            <a:r>
              <a:rPr lang="en-US" b="1" dirty="0">
                <a:solidFill>
                  <a:schemeClr val="accent1"/>
                </a:solidFill>
              </a:rPr>
              <a:t> </a:t>
            </a:r>
            <a:r>
              <a:rPr lang="en-US" b="1" dirty="0" err="1">
                <a:solidFill>
                  <a:schemeClr val="accent1"/>
                </a:solidFill>
              </a:rPr>
              <a:t>بيانات</a:t>
            </a:r>
            <a:r>
              <a:rPr lang="en-US" b="1" dirty="0">
                <a:solidFill>
                  <a:schemeClr val="accent1"/>
                </a:solidFill>
              </a:rPr>
              <a:t> </a:t>
            </a:r>
            <a:r>
              <a:rPr lang="en-US" b="1" dirty="0" err="1">
                <a:solidFill>
                  <a:schemeClr val="accent1"/>
                </a:solidFill>
              </a:rPr>
              <a:t>أو</a:t>
            </a:r>
            <a:r>
              <a:rPr lang="en-US" b="1" dirty="0">
                <a:solidFill>
                  <a:schemeClr val="accent1"/>
                </a:solidFill>
              </a:rPr>
              <a:t> </a:t>
            </a:r>
            <a:r>
              <a:rPr lang="en-US" b="1" dirty="0" err="1">
                <a:solidFill>
                  <a:schemeClr val="accent1"/>
                </a:solidFill>
              </a:rPr>
              <a:t>معلومات</a:t>
            </a:r>
            <a:r>
              <a:rPr lang="en-US" b="1" dirty="0">
                <a:solidFill>
                  <a:schemeClr val="accent1"/>
                </a:solidFill>
              </a:rPr>
              <a:t> </a:t>
            </a:r>
            <a:r>
              <a:rPr lang="en-US" b="1" dirty="0" err="1">
                <a:solidFill>
                  <a:schemeClr val="accent1"/>
                </a:solidFill>
              </a:rPr>
              <a:t>كمية</a:t>
            </a:r>
            <a:r>
              <a:rPr lang="en-US" b="1" dirty="0">
                <a:solidFill>
                  <a:schemeClr val="accent1"/>
                </a:solidFill>
              </a:rPr>
              <a:t> </a:t>
            </a:r>
            <a:r>
              <a:rPr lang="en-US" b="1" dirty="0" err="1">
                <a:solidFill>
                  <a:schemeClr val="accent1"/>
                </a:solidFill>
              </a:rPr>
              <a:t>في</a:t>
            </a:r>
            <a:r>
              <a:rPr lang="en-US" b="1" dirty="0">
                <a:solidFill>
                  <a:schemeClr val="accent1"/>
                </a:solidFill>
              </a:rPr>
              <a:t> </a:t>
            </a:r>
            <a:r>
              <a:rPr lang="en-US" b="1" dirty="0" err="1">
                <a:solidFill>
                  <a:schemeClr val="accent1"/>
                </a:solidFill>
              </a:rPr>
              <a:t>تلك</a:t>
            </a:r>
            <a:r>
              <a:rPr lang="en-US" b="1" dirty="0">
                <a:solidFill>
                  <a:schemeClr val="accent1"/>
                </a:solidFill>
              </a:rPr>
              <a:t> </a:t>
            </a:r>
            <a:r>
              <a:rPr lang="en-US" b="1" dirty="0" err="1">
                <a:solidFill>
                  <a:schemeClr val="accent1"/>
                </a:solidFill>
              </a:rPr>
              <a:t>الحالة</a:t>
            </a:r>
            <a:r>
              <a:rPr lang="en-US" b="1" dirty="0">
                <a:solidFill>
                  <a:schemeClr val="accent1"/>
                </a:solidFill>
              </a:rPr>
              <a:t>، </a:t>
            </a:r>
            <a:r>
              <a:rPr lang="en-US" b="1" dirty="0" err="1">
                <a:solidFill>
                  <a:schemeClr val="accent1"/>
                </a:solidFill>
              </a:rPr>
              <a:t>إن</a:t>
            </a:r>
            <a:r>
              <a:rPr lang="en-US" b="1" dirty="0">
                <a:solidFill>
                  <a:schemeClr val="accent1"/>
                </a:solidFill>
              </a:rPr>
              <a:t> </a:t>
            </a:r>
            <a:r>
              <a:rPr lang="en-US" b="1" dirty="0" err="1">
                <a:solidFill>
                  <a:schemeClr val="accent1"/>
                </a:solidFill>
              </a:rPr>
              <a:t>التقدير</a:t>
            </a:r>
            <a:r>
              <a:rPr lang="en-US" b="1" dirty="0">
                <a:solidFill>
                  <a:schemeClr val="accent1"/>
                </a:solidFill>
              </a:rPr>
              <a:t> </a:t>
            </a:r>
            <a:r>
              <a:rPr lang="en-US" b="1" dirty="0" err="1">
                <a:solidFill>
                  <a:schemeClr val="accent1"/>
                </a:solidFill>
              </a:rPr>
              <a:t>الكمي</a:t>
            </a:r>
            <a:r>
              <a:rPr lang="en-US" b="1" dirty="0">
                <a:solidFill>
                  <a:schemeClr val="accent1"/>
                </a:solidFill>
              </a:rPr>
              <a:t> </a:t>
            </a:r>
            <a:r>
              <a:rPr lang="en-US" b="1" dirty="0" err="1">
                <a:solidFill>
                  <a:schemeClr val="accent1"/>
                </a:solidFill>
              </a:rPr>
              <a:t>للبيانات</a:t>
            </a:r>
            <a:r>
              <a:rPr lang="en-US" b="1" dirty="0">
                <a:solidFill>
                  <a:schemeClr val="accent1"/>
                </a:solidFill>
              </a:rPr>
              <a:t> (</a:t>
            </a:r>
            <a:r>
              <a:rPr lang="en-US" b="1" dirty="0" err="1">
                <a:solidFill>
                  <a:schemeClr val="accent1"/>
                </a:solidFill>
              </a:rPr>
              <a:t>في</a:t>
            </a:r>
            <a:r>
              <a:rPr lang="en-US" b="1" dirty="0">
                <a:solidFill>
                  <a:schemeClr val="accent1"/>
                </a:solidFill>
              </a:rPr>
              <a:t> </a:t>
            </a:r>
            <a:r>
              <a:rPr lang="en-US" b="1" dirty="0" err="1">
                <a:solidFill>
                  <a:schemeClr val="accent1"/>
                </a:solidFill>
              </a:rPr>
              <a:t>صورة</a:t>
            </a:r>
            <a:r>
              <a:rPr lang="en-US" b="1" dirty="0">
                <a:solidFill>
                  <a:schemeClr val="accent1"/>
                </a:solidFill>
              </a:rPr>
              <a:t> </a:t>
            </a:r>
            <a:r>
              <a:rPr lang="en-US" b="1" dirty="0" err="1">
                <a:solidFill>
                  <a:schemeClr val="accent1"/>
                </a:solidFill>
              </a:rPr>
              <a:t>ثوانى</a:t>
            </a:r>
            <a:r>
              <a:rPr lang="en-US" b="1" dirty="0">
                <a:solidFill>
                  <a:schemeClr val="accent1"/>
                </a:solidFill>
              </a:rPr>
              <a:t>، </a:t>
            </a:r>
            <a:r>
              <a:rPr lang="en-US" b="1" dirty="0" err="1">
                <a:solidFill>
                  <a:schemeClr val="accent1"/>
                </a:solidFill>
              </a:rPr>
              <a:t>وأقدام</a:t>
            </a:r>
            <a:r>
              <a:rPr lang="en-US" b="1" dirty="0">
                <a:solidFill>
                  <a:schemeClr val="accent1"/>
                </a:solidFill>
              </a:rPr>
              <a:t>، </a:t>
            </a:r>
            <a:r>
              <a:rPr lang="en-US" b="1" dirty="0" err="1">
                <a:solidFill>
                  <a:schemeClr val="accent1"/>
                </a:solidFill>
              </a:rPr>
              <a:t>وأمتار</a:t>
            </a:r>
            <a:r>
              <a:rPr lang="en-US" b="1" dirty="0">
                <a:solidFill>
                  <a:schemeClr val="accent1"/>
                </a:solidFill>
              </a:rPr>
              <a:t>، </a:t>
            </a:r>
            <a:r>
              <a:rPr lang="en-US" b="1" dirty="0" err="1">
                <a:solidFill>
                  <a:schemeClr val="accent1"/>
                </a:solidFill>
              </a:rPr>
              <a:t>والمستويات</a:t>
            </a:r>
            <a:r>
              <a:rPr lang="en-US" b="1" dirty="0">
                <a:solidFill>
                  <a:schemeClr val="accent1"/>
                </a:solidFill>
              </a:rPr>
              <a:t> </a:t>
            </a:r>
            <a:r>
              <a:rPr lang="en-US" b="1" dirty="0" err="1">
                <a:solidFill>
                  <a:schemeClr val="accent1"/>
                </a:solidFill>
              </a:rPr>
              <a:t>في</a:t>
            </a:r>
            <a:r>
              <a:rPr lang="en-US" b="1" dirty="0">
                <a:solidFill>
                  <a:schemeClr val="accent1"/>
                </a:solidFill>
              </a:rPr>
              <a:t> </a:t>
            </a:r>
            <a:r>
              <a:rPr lang="en-US" b="1" dirty="0" err="1">
                <a:solidFill>
                  <a:schemeClr val="accent1"/>
                </a:solidFill>
              </a:rPr>
              <a:t>كل</a:t>
            </a:r>
            <a:r>
              <a:rPr lang="en-US" b="1" dirty="0">
                <a:solidFill>
                  <a:schemeClr val="accent1"/>
                </a:solidFill>
              </a:rPr>
              <a:t> </a:t>
            </a:r>
            <a:r>
              <a:rPr lang="en-US" b="1" dirty="0" err="1">
                <a:solidFill>
                  <a:schemeClr val="accent1"/>
                </a:solidFill>
              </a:rPr>
              <a:t>ثانية</a:t>
            </a:r>
            <a:r>
              <a:rPr lang="en-US" b="1" dirty="0">
                <a:solidFill>
                  <a:schemeClr val="accent1"/>
                </a:solidFill>
              </a:rPr>
              <a:t>)  </a:t>
            </a:r>
            <a:r>
              <a:rPr lang="en-US" b="1" dirty="0" err="1">
                <a:solidFill>
                  <a:schemeClr val="accent1"/>
                </a:solidFill>
              </a:rPr>
              <a:t>وفى</a:t>
            </a:r>
            <a:r>
              <a:rPr lang="en-US" b="1" dirty="0">
                <a:solidFill>
                  <a:schemeClr val="accent1"/>
                </a:solidFill>
              </a:rPr>
              <a:t> </a:t>
            </a:r>
            <a:r>
              <a:rPr lang="en-US" b="1" dirty="0" err="1">
                <a:solidFill>
                  <a:schemeClr val="accent1"/>
                </a:solidFill>
              </a:rPr>
              <a:t>التقدير</a:t>
            </a:r>
            <a:r>
              <a:rPr lang="en-US" b="1" dirty="0">
                <a:solidFill>
                  <a:schemeClr val="accent1"/>
                </a:solidFill>
              </a:rPr>
              <a:t> </a:t>
            </a:r>
            <a:r>
              <a:rPr lang="en-US" b="1" dirty="0" err="1">
                <a:solidFill>
                  <a:schemeClr val="accent1"/>
                </a:solidFill>
              </a:rPr>
              <a:t>الكمي</a:t>
            </a:r>
            <a:r>
              <a:rPr lang="en-US" b="1" dirty="0">
                <a:solidFill>
                  <a:schemeClr val="accent1"/>
                </a:solidFill>
              </a:rPr>
              <a:t> </a:t>
            </a:r>
            <a:r>
              <a:rPr lang="en-US" b="1" dirty="0" err="1">
                <a:solidFill>
                  <a:schemeClr val="accent1"/>
                </a:solidFill>
              </a:rPr>
              <a:t>أيضا</a:t>
            </a:r>
            <a:r>
              <a:rPr lang="en-US" b="1" dirty="0">
                <a:solidFill>
                  <a:schemeClr val="accent1"/>
                </a:solidFill>
              </a:rPr>
              <a:t> </a:t>
            </a:r>
            <a:r>
              <a:rPr lang="en-US" b="1" dirty="0" err="1">
                <a:solidFill>
                  <a:schemeClr val="accent1"/>
                </a:solidFill>
              </a:rPr>
              <a:t>قد</a:t>
            </a:r>
            <a:r>
              <a:rPr lang="en-US" b="1" dirty="0">
                <a:solidFill>
                  <a:schemeClr val="accent1"/>
                </a:solidFill>
              </a:rPr>
              <a:t> </a:t>
            </a:r>
            <a:r>
              <a:rPr lang="en-US" b="1" dirty="0" err="1">
                <a:solidFill>
                  <a:schemeClr val="accent1"/>
                </a:solidFill>
              </a:rPr>
              <a:t>تكون</a:t>
            </a:r>
            <a:r>
              <a:rPr lang="en-US" b="1" dirty="0">
                <a:solidFill>
                  <a:schemeClr val="accent1"/>
                </a:solidFill>
              </a:rPr>
              <a:t>  </a:t>
            </a:r>
            <a:r>
              <a:rPr lang="en-US" b="1" dirty="0" err="1">
                <a:solidFill>
                  <a:schemeClr val="accent1"/>
                </a:solidFill>
              </a:rPr>
              <a:t>بعض</a:t>
            </a:r>
            <a:r>
              <a:rPr lang="en-US" b="1" dirty="0">
                <a:solidFill>
                  <a:schemeClr val="accent1"/>
                </a:solidFill>
              </a:rPr>
              <a:t> </a:t>
            </a:r>
            <a:r>
              <a:rPr lang="en-US" b="1" dirty="0" err="1">
                <a:solidFill>
                  <a:schemeClr val="accent1"/>
                </a:solidFill>
              </a:rPr>
              <a:t>الذاتية</a:t>
            </a:r>
            <a:r>
              <a:rPr lang="en-US" b="1" dirty="0">
                <a:solidFill>
                  <a:schemeClr val="accent1"/>
                </a:solidFill>
              </a:rPr>
              <a:t> </a:t>
            </a:r>
            <a:r>
              <a:rPr lang="en-US" b="1" dirty="0" err="1">
                <a:solidFill>
                  <a:schemeClr val="accent1"/>
                </a:solidFill>
              </a:rPr>
              <a:t>في</a:t>
            </a:r>
            <a:r>
              <a:rPr lang="en-US" b="1" dirty="0">
                <a:solidFill>
                  <a:schemeClr val="accent1"/>
                </a:solidFill>
              </a:rPr>
              <a:t> </a:t>
            </a:r>
            <a:r>
              <a:rPr lang="en-US" b="1" dirty="0" err="1">
                <a:solidFill>
                  <a:schemeClr val="accent1"/>
                </a:solidFill>
              </a:rPr>
              <a:t>تحديد</a:t>
            </a:r>
            <a:r>
              <a:rPr lang="en-US" b="1" dirty="0">
                <a:solidFill>
                  <a:schemeClr val="accent1"/>
                </a:solidFill>
              </a:rPr>
              <a:t> </a:t>
            </a:r>
            <a:r>
              <a:rPr lang="en-US" b="1" dirty="0" err="1">
                <a:solidFill>
                  <a:schemeClr val="accent1"/>
                </a:solidFill>
              </a:rPr>
              <a:t>مكان</a:t>
            </a:r>
            <a:r>
              <a:rPr lang="en-US" b="1" dirty="0">
                <a:solidFill>
                  <a:schemeClr val="accent1"/>
                </a:solidFill>
              </a:rPr>
              <a:t> </a:t>
            </a:r>
            <a:r>
              <a:rPr lang="en-US" b="1" dirty="0" err="1">
                <a:solidFill>
                  <a:schemeClr val="accent1"/>
                </a:solidFill>
              </a:rPr>
              <a:t>وضع</a:t>
            </a:r>
            <a:r>
              <a:rPr lang="en-US" b="1" dirty="0">
                <a:solidFill>
                  <a:schemeClr val="accent1"/>
                </a:solidFill>
              </a:rPr>
              <a:t> </a:t>
            </a:r>
            <a:r>
              <a:rPr lang="en-US" b="1" dirty="0" err="1">
                <a:solidFill>
                  <a:schemeClr val="accent1"/>
                </a:solidFill>
              </a:rPr>
              <a:t>شريط</a:t>
            </a:r>
            <a:r>
              <a:rPr lang="en-US" b="1" dirty="0">
                <a:solidFill>
                  <a:schemeClr val="accent1"/>
                </a:solidFill>
              </a:rPr>
              <a:t> </a:t>
            </a:r>
            <a:r>
              <a:rPr lang="en-US" b="1" dirty="0" err="1">
                <a:solidFill>
                  <a:schemeClr val="accent1"/>
                </a:solidFill>
              </a:rPr>
              <a:t>القياس</a:t>
            </a:r>
            <a:r>
              <a:rPr lang="en-US" b="1" dirty="0">
                <a:solidFill>
                  <a:schemeClr val="accent1"/>
                </a:solidFill>
              </a:rPr>
              <a:t> </a:t>
            </a:r>
            <a:r>
              <a:rPr lang="en-US" b="1" dirty="0" err="1">
                <a:solidFill>
                  <a:schemeClr val="accent1"/>
                </a:solidFill>
              </a:rPr>
              <a:t>أو</a:t>
            </a:r>
            <a:r>
              <a:rPr lang="en-US" b="1" dirty="0">
                <a:solidFill>
                  <a:schemeClr val="accent1"/>
                </a:solidFill>
              </a:rPr>
              <a:t> </a:t>
            </a:r>
            <a:r>
              <a:rPr lang="en-US" b="1" dirty="0" err="1">
                <a:solidFill>
                  <a:schemeClr val="accent1"/>
                </a:solidFill>
              </a:rPr>
              <a:t>أين</a:t>
            </a:r>
            <a:r>
              <a:rPr lang="en-US" b="1" dirty="0">
                <a:solidFill>
                  <a:schemeClr val="accent1"/>
                </a:solidFill>
              </a:rPr>
              <a:t> </a:t>
            </a:r>
            <a:r>
              <a:rPr lang="en-US" b="1" dirty="0" err="1">
                <a:solidFill>
                  <a:schemeClr val="accent1"/>
                </a:solidFill>
              </a:rPr>
              <a:t>يتم</a:t>
            </a:r>
            <a:r>
              <a:rPr lang="en-US" b="1" dirty="0">
                <a:solidFill>
                  <a:schemeClr val="accent1"/>
                </a:solidFill>
              </a:rPr>
              <a:t> </a:t>
            </a:r>
            <a:r>
              <a:rPr lang="en-US" b="1" dirty="0" err="1">
                <a:solidFill>
                  <a:schemeClr val="accent1"/>
                </a:solidFill>
              </a:rPr>
              <a:t>أخذ</a:t>
            </a:r>
            <a:r>
              <a:rPr lang="en-US" b="1" dirty="0">
                <a:solidFill>
                  <a:schemeClr val="accent1"/>
                </a:solidFill>
              </a:rPr>
              <a:t> </a:t>
            </a:r>
            <a:r>
              <a:rPr lang="en-US" b="1" dirty="0" err="1">
                <a:solidFill>
                  <a:schemeClr val="accent1"/>
                </a:solidFill>
              </a:rPr>
              <a:t>مقياس</a:t>
            </a:r>
            <a:r>
              <a:rPr lang="en-US" b="1" dirty="0">
                <a:solidFill>
                  <a:schemeClr val="accent1"/>
                </a:solidFill>
              </a:rPr>
              <a:t> </a:t>
            </a:r>
            <a:r>
              <a:rPr lang="en-US" b="1" dirty="0" err="1">
                <a:solidFill>
                  <a:schemeClr val="accent1"/>
                </a:solidFill>
              </a:rPr>
              <a:t>متعدد</a:t>
            </a:r>
            <a:r>
              <a:rPr lang="en-US" b="1" dirty="0">
                <a:solidFill>
                  <a:schemeClr val="accent1"/>
                </a:solidFill>
              </a:rPr>
              <a:t> </a:t>
            </a:r>
            <a:r>
              <a:rPr lang="en-US" b="1" dirty="0" err="1">
                <a:solidFill>
                  <a:schemeClr val="accent1"/>
                </a:solidFill>
              </a:rPr>
              <a:t>الأغراض</a:t>
            </a:r>
            <a:r>
              <a:rPr lang="en-US" b="1" dirty="0">
                <a:solidFill>
                  <a:schemeClr val="accent1"/>
                </a:solidFill>
              </a:rPr>
              <a:t> </a:t>
            </a:r>
            <a:r>
              <a:rPr lang="en-US" b="1" dirty="0" err="1">
                <a:solidFill>
                  <a:schemeClr val="accent1"/>
                </a:solidFill>
              </a:rPr>
              <a:t>والتقدير</a:t>
            </a:r>
            <a:r>
              <a:rPr lang="en-US" b="1" dirty="0">
                <a:solidFill>
                  <a:schemeClr val="accent1"/>
                </a:solidFill>
              </a:rPr>
              <a:t> </a:t>
            </a:r>
            <a:r>
              <a:rPr lang="en-US" b="1" dirty="0" err="1">
                <a:solidFill>
                  <a:schemeClr val="accent1"/>
                </a:solidFill>
              </a:rPr>
              <a:t>الكمي</a:t>
            </a:r>
            <a:r>
              <a:rPr lang="en-US" b="1" dirty="0">
                <a:solidFill>
                  <a:schemeClr val="accent1"/>
                </a:solidFill>
              </a:rPr>
              <a:t> </a:t>
            </a:r>
            <a:r>
              <a:rPr lang="en-US" b="1" dirty="0" err="1">
                <a:solidFill>
                  <a:schemeClr val="accent1"/>
                </a:solidFill>
              </a:rPr>
              <a:t>لا</a:t>
            </a:r>
            <a:r>
              <a:rPr lang="en-US" b="1" dirty="0">
                <a:solidFill>
                  <a:schemeClr val="accent1"/>
                </a:solidFill>
              </a:rPr>
              <a:t> </a:t>
            </a:r>
            <a:r>
              <a:rPr lang="en-US" b="1" dirty="0" err="1">
                <a:solidFill>
                  <a:schemeClr val="accent1"/>
                </a:solidFill>
              </a:rPr>
              <a:t>يضمن</a:t>
            </a:r>
            <a:r>
              <a:rPr lang="en-US" b="1" dirty="0">
                <a:solidFill>
                  <a:schemeClr val="accent1"/>
                </a:solidFill>
              </a:rPr>
              <a:t> </a:t>
            </a:r>
            <a:r>
              <a:rPr lang="en-US" b="1" dirty="0" err="1">
                <a:solidFill>
                  <a:schemeClr val="accent1"/>
                </a:solidFill>
              </a:rPr>
              <a:t>الصدق</a:t>
            </a:r>
            <a:r>
              <a:rPr lang="en-US" b="1" dirty="0">
                <a:solidFill>
                  <a:schemeClr val="accent1"/>
                </a:solidFill>
              </a:rPr>
              <a:t> </a:t>
            </a:r>
            <a:r>
              <a:rPr lang="en-US" b="1" dirty="0" err="1">
                <a:solidFill>
                  <a:schemeClr val="accent1"/>
                </a:solidFill>
              </a:rPr>
              <a:t>والثبات</a:t>
            </a:r>
            <a:r>
              <a:rPr lang="en-US" b="1" dirty="0">
                <a:solidFill>
                  <a:schemeClr val="accent1"/>
                </a:solidFill>
              </a:rPr>
              <a:t> </a:t>
            </a:r>
            <a:r>
              <a:rPr lang="en-US" b="1" dirty="0" err="1">
                <a:solidFill>
                  <a:schemeClr val="accent1"/>
                </a:solidFill>
              </a:rPr>
              <a:t>بصورة</a:t>
            </a:r>
            <a:r>
              <a:rPr lang="en-US" b="1" dirty="0">
                <a:solidFill>
                  <a:schemeClr val="accent1"/>
                </a:solidFill>
              </a:rPr>
              <a:t> </a:t>
            </a:r>
            <a:r>
              <a:rPr lang="en-US" b="1" dirty="0" err="1">
                <a:solidFill>
                  <a:schemeClr val="accent1"/>
                </a:solidFill>
              </a:rPr>
              <a:t>آلية</a:t>
            </a:r>
            <a:r>
              <a:rPr lang="en-US" b="1" dirty="0">
                <a:solidFill>
                  <a:schemeClr val="accent1"/>
                </a:solidFill>
              </a:rPr>
              <a:t> </a:t>
            </a:r>
            <a:r>
              <a:rPr lang="en-US" b="1" dirty="0" err="1">
                <a:solidFill>
                  <a:schemeClr val="accent1"/>
                </a:solidFill>
              </a:rPr>
              <a:t>كما</a:t>
            </a:r>
            <a:r>
              <a:rPr lang="en-US" b="1" dirty="0">
                <a:solidFill>
                  <a:schemeClr val="accent1"/>
                </a:solidFill>
              </a:rPr>
              <a:t> </a:t>
            </a:r>
            <a:r>
              <a:rPr lang="en-US" b="1" dirty="0" err="1">
                <a:solidFill>
                  <a:schemeClr val="accent1"/>
                </a:solidFill>
              </a:rPr>
              <a:t>أن</a:t>
            </a:r>
            <a:r>
              <a:rPr lang="en-US" b="1" dirty="0">
                <a:solidFill>
                  <a:schemeClr val="accent1"/>
                </a:solidFill>
              </a:rPr>
              <a:t> </a:t>
            </a:r>
            <a:r>
              <a:rPr lang="en-US" b="1" dirty="0" err="1">
                <a:solidFill>
                  <a:schemeClr val="accent1"/>
                </a:solidFill>
              </a:rPr>
              <a:t>الافتقار</a:t>
            </a:r>
            <a:r>
              <a:rPr lang="en-US" b="1" dirty="0">
                <a:solidFill>
                  <a:schemeClr val="accent1"/>
                </a:solidFill>
              </a:rPr>
              <a:t> </a:t>
            </a:r>
            <a:r>
              <a:rPr lang="en-US" b="1" dirty="0" err="1">
                <a:solidFill>
                  <a:schemeClr val="accent1"/>
                </a:solidFill>
              </a:rPr>
              <a:t>إلى</a:t>
            </a:r>
            <a:r>
              <a:rPr lang="en-US" b="1" dirty="0">
                <a:solidFill>
                  <a:schemeClr val="accent1"/>
                </a:solidFill>
              </a:rPr>
              <a:t> </a:t>
            </a:r>
            <a:r>
              <a:rPr lang="en-US" b="1" dirty="0" err="1">
                <a:solidFill>
                  <a:schemeClr val="accent1"/>
                </a:solidFill>
              </a:rPr>
              <a:t>التقدير</a:t>
            </a:r>
            <a:r>
              <a:rPr lang="en-US" b="1" dirty="0">
                <a:solidFill>
                  <a:schemeClr val="accent1"/>
                </a:solidFill>
              </a:rPr>
              <a:t> </a:t>
            </a:r>
            <a:r>
              <a:rPr lang="en-US" b="1" dirty="0" err="1">
                <a:solidFill>
                  <a:schemeClr val="accent1"/>
                </a:solidFill>
              </a:rPr>
              <a:t>الكمي</a:t>
            </a:r>
            <a:r>
              <a:rPr lang="en-US" b="1" dirty="0">
                <a:solidFill>
                  <a:schemeClr val="accent1"/>
                </a:solidFill>
              </a:rPr>
              <a:t> </a:t>
            </a:r>
            <a:r>
              <a:rPr lang="en-US" b="1" dirty="0" err="1">
                <a:solidFill>
                  <a:schemeClr val="accent1"/>
                </a:solidFill>
              </a:rPr>
              <a:t>في</a:t>
            </a:r>
            <a:r>
              <a:rPr lang="en-US" b="1" dirty="0">
                <a:solidFill>
                  <a:schemeClr val="accent1"/>
                </a:solidFill>
              </a:rPr>
              <a:t> </a:t>
            </a:r>
            <a:r>
              <a:rPr lang="en-US" b="1" dirty="0" err="1">
                <a:solidFill>
                  <a:schemeClr val="accent1"/>
                </a:solidFill>
              </a:rPr>
              <a:t>التحليل</a:t>
            </a:r>
            <a:r>
              <a:rPr lang="en-US" b="1" dirty="0">
                <a:solidFill>
                  <a:schemeClr val="accent1"/>
                </a:solidFill>
              </a:rPr>
              <a:t> </a:t>
            </a:r>
            <a:r>
              <a:rPr lang="en-US" b="1" dirty="0" err="1">
                <a:solidFill>
                  <a:schemeClr val="accent1"/>
                </a:solidFill>
              </a:rPr>
              <a:t>الكيفي</a:t>
            </a:r>
            <a:r>
              <a:rPr lang="en-US" b="1" dirty="0">
                <a:solidFill>
                  <a:schemeClr val="accent1"/>
                </a:solidFill>
              </a:rPr>
              <a:t> </a:t>
            </a:r>
            <a:r>
              <a:rPr lang="en-US" b="1" dirty="0" err="1">
                <a:solidFill>
                  <a:schemeClr val="accent1"/>
                </a:solidFill>
              </a:rPr>
              <a:t>لا</a:t>
            </a:r>
            <a:r>
              <a:rPr lang="en-US" b="1" dirty="0">
                <a:solidFill>
                  <a:schemeClr val="accent1"/>
                </a:solidFill>
              </a:rPr>
              <a:t> </a:t>
            </a:r>
            <a:r>
              <a:rPr lang="en-US" b="1" dirty="0" err="1">
                <a:solidFill>
                  <a:schemeClr val="accent1"/>
                </a:solidFill>
              </a:rPr>
              <a:t>يعنى</a:t>
            </a:r>
            <a:r>
              <a:rPr lang="en-US" b="1" dirty="0">
                <a:solidFill>
                  <a:schemeClr val="accent1"/>
                </a:solidFill>
              </a:rPr>
              <a:t> </a:t>
            </a:r>
            <a:r>
              <a:rPr lang="en-US" b="1" dirty="0" err="1">
                <a:solidFill>
                  <a:schemeClr val="accent1"/>
                </a:solidFill>
              </a:rPr>
              <a:t>أن</a:t>
            </a:r>
            <a:r>
              <a:rPr lang="en-US" b="1" dirty="0">
                <a:solidFill>
                  <a:schemeClr val="accent1"/>
                </a:solidFill>
              </a:rPr>
              <a:t> </a:t>
            </a:r>
            <a:r>
              <a:rPr lang="en-US" b="1" dirty="0" err="1">
                <a:solidFill>
                  <a:schemeClr val="accent1"/>
                </a:solidFill>
              </a:rPr>
              <a:t>التقييم</a:t>
            </a:r>
            <a:r>
              <a:rPr lang="en-US" b="1" dirty="0">
                <a:solidFill>
                  <a:schemeClr val="accent1"/>
                </a:solidFill>
              </a:rPr>
              <a:t> </a:t>
            </a:r>
            <a:r>
              <a:rPr lang="en-US" b="1" dirty="0" err="1">
                <a:solidFill>
                  <a:schemeClr val="accent1"/>
                </a:solidFill>
              </a:rPr>
              <a:t>أقل</a:t>
            </a:r>
            <a:r>
              <a:rPr lang="en-US" b="1" dirty="0">
                <a:solidFill>
                  <a:schemeClr val="accent1"/>
                </a:solidFill>
              </a:rPr>
              <a:t> </a:t>
            </a:r>
            <a:r>
              <a:rPr lang="en-US" b="1" dirty="0" err="1">
                <a:solidFill>
                  <a:schemeClr val="accent1"/>
                </a:solidFill>
              </a:rPr>
              <a:t>صدقاً</a:t>
            </a:r>
            <a:r>
              <a:rPr lang="en-US" b="1" dirty="0">
                <a:solidFill>
                  <a:schemeClr val="accent1"/>
                </a:solidFill>
              </a:rPr>
              <a:t> </a:t>
            </a:r>
            <a:r>
              <a:rPr lang="en-US" b="1" dirty="0" err="1">
                <a:solidFill>
                  <a:schemeClr val="accent1"/>
                </a:solidFill>
              </a:rPr>
              <a:t>أو</a:t>
            </a:r>
            <a:r>
              <a:rPr lang="en-US" b="1" dirty="0">
                <a:solidFill>
                  <a:schemeClr val="accent1"/>
                </a:solidFill>
              </a:rPr>
              <a:t> </a:t>
            </a:r>
            <a:r>
              <a:rPr lang="en-US" b="1" dirty="0" err="1">
                <a:solidFill>
                  <a:schemeClr val="accent1"/>
                </a:solidFill>
              </a:rPr>
              <a:t>ثباتاً</a:t>
            </a:r>
            <a:r>
              <a:rPr lang="en-US" b="1" dirty="0">
                <a:solidFill>
                  <a:schemeClr val="accent1"/>
                </a:solidFill>
              </a:rPr>
              <a:t> </a:t>
            </a:r>
            <a:r>
              <a:rPr lang="en-US" b="1" dirty="0" err="1">
                <a:solidFill>
                  <a:schemeClr val="accent1"/>
                </a:solidFill>
              </a:rPr>
              <a:t>بصورة</a:t>
            </a:r>
            <a:r>
              <a:rPr lang="en-US" b="1" dirty="0">
                <a:solidFill>
                  <a:schemeClr val="accent1"/>
                </a:solidFill>
              </a:rPr>
              <a:t> </a:t>
            </a:r>
            <a:r>
              <a:rPr lang="en-US" b="1" dirty="0" err="1">
                <a:solidFill>
                  <a:schemeClr val="accent1"/>
                </a:solidFill>
              </a:rPr>
              <a:t>آلية</a:t>
            </a:r>
            <a:r>
              <a:rPr lang="en-US" b="1" dirty="0">
                <a:solidFill>
                  <a:schemeClr val="accent1"/>
                </a:solidFill>
              </a:rPr>
              <a:t>، </a:t>
            </a:r>
            <a:r>
              <a:rPr lang="en-US" b="1" dirty="0" err="1">
                <a:solidFill>
                  <a:schemeClr val="accent1"/>
                </a:solidFill>
              </a:rPr>
              <a:t>ويستخدم</a:t>
            </a:r>
            <a:r>
              <a:rPr lang="en-US" b="1" dirty="0">
                <a:solidFill>
                  <a:schemeClr val="accent1"/>
                </a:solidFill>
              </a:rPr>
              <a:t> </a:t>
            </a:r>
            <a:r>
              <a:rPr lang="en-US" b="1" dirty="0" err="1">
                <a:solidFill>
                  <a:schemeClr val="accent1"/>
                </a:solidFill>
              </a:rPr>
              <a:t>معظم</a:t>
            </a:r>
            <a:r>
              <a:rPr lang="en-US" b="1" dirty="0">
                <a:solidFill>
                  <a:schemeClr val="accent1"/>
                </a:solidFill>
              </a:rPr>
              <a:t> </a:t>
            </a:r>
            <a:r>
              <a:rPr lang="en-US" b="1" dirty="0" err="1">
                <a:solidFill>
                  <a:schemeClr val="accent1"/>
                </a:solidFill>
              </a:rPr>
              <a:t>المعلمين</a:t>
            </a:r>
            <a:r>
              <a:rPr lang="en-US" b="1" dirty="0">
                <a:solidFill>
                  <a:schemeClr val="accent1"/>
                </a:solidFill>
              </a:rPr>
              <a:t> </a:t>
            </a:r>
            <a:r>
              <a:rPr lang="en-US" b="1" dirty="0" err="1">
                <a:solidFill>
                  <a:schemeClr val="accent1"/>
                </a:solidFill>
              </a:rPr>
              <a:t>والمدربين</a:t>
            </a:r>
            <a:r>
              <a:rPr lang="en-US" b="1" dirty="0">
                <a:solidFill>
                  <a:schemeClr val="accent1"/>
                </a:solidFill>
              </a:rPr>
              <a:t> </a:t>
            </a:r>
            <a:r>
              <a:rPr lang="en-US" b="1" dirty="0" err="1">
                <a:solidFill>
                  <a:schemeClr val="accent1"/>
                </a:solidFill>
              </a:rPr>
              <a:t>التحليل</a:t>
            </a:r>
            <a:r>
              <a:rPr lang="en-US" b="1" dirty="0">
                <a:solidFill>
                  <a:schemeClr val="accent1"/>
                </a:solidFill>
              </a:rPr>
              <a:t> </a:t>
            </a:r>
            <a:r>
              <a:rPr lang="en-US" b="1" dirty="0" err="1">
                <a:solidFill>
                  <a:schemeClr val="accent1"/>
                </a:solidFill>
              </a:rPr>
              <a:t>الكيفي</a:t>
            </a:r>
            <a:r>
              <a:rPr lang="en-US" b="1" dirty="0">
                <a:solidFill>
                  <a:schemeClr val="accent1"/>
                </a:solidFill>
              </a:rPr>
              <a:t> </a:t>
            </a:r>
            <a:r>
              <a:rPr lang="en-US" b="1" dirty="0" err="1">
                <a:solidFill>
                  <a:schemeClr val="accent1"/>
                </a:solidFill>
              </a:rPr>
              <a:t>في</a:t>
            </a:r>
            <a:r>
              <a:rPr lang="en-US" b="1" dirty="0">
                <a:solidFill>
                  <a:schemeClr val="accent1"/>
                </a:solidFill>
              </a:rPr>
              <a:t> </a:t>
            </a:r>
            <a:r>
              <a:rPr lang="en-US" b="1" dirty="0" err="1">
                <a:solidFill>
                  <a:schemeClr val="accent1"/>
                </a:solidFill>
              </a:rPr>
              <a:t>مواقف</a:t>
            </a:r>
            <a:r>
              <a:rPr lang="en-US" b="1" dirty="0">
                <a:solidFill>
                  <a:schemeClr val="accent1"/>
                </a:solidFill>
              </a:rPr>
              <a:t> </a:t>
            </a:r>
            <a:r>
              <a:rPr lang="en-US" b="1" dirty="0" err="1">
                <a:solidFill>
                  <a:schemeClr val="accent1"/>
                </a:solidFill>
              </a:rPr>
              <a:t>الممارسة</a:t>
            </a:r>
            <a:r>
              <a:rPr lang="en-US" b="1" dirty="0">
                <a:solidFill>
                  <a:schemeClr val="accent1"/>
                </a:solidFill>
              </a:rPr>
              <a:t> </a:t>
            </a:r>
            <a:r>
              <a:rPr lang="en-US" b="1" dirty="0" err="1">
                <a:solidFill>
                  <a:schemeClr val="accent1"/>
                </a:solidFill>
              </a:rPr>
              <a:t>في</a:t>
            </a:r>
            <a:r>
              <a:rPr lang="en-US" b="1" dirty="0">
                <a:solidFill>
                  <a:schemeClr val="accent1"/>
                </a:solidFill>
              </a:rPr>
              <a:t> </a:t>
            </a:r>
            <a:r>
              <a:rPr lang="en-US" b="1" dirty="0" err="1">
                <a:solidFill>
                  <a:schemeClr val="accent1"/>
                </a:solidFill>
              </a:rPr>
              <a:t>الحياة</a:t>
            </a:r>
            <a:r>
              <a:rPr lang="en-US" b="1" dirty="0">
                <a:solidFill>
                  <a:schemeClr val="accent1"/>
                </a:solidFill>
              </a:rPr>
              <a:t> </a:t>
            </a:r>
            <a:r>
              <a:rPr lang="en-US" b="1" dirty="0" err="1">
                <a:solidFill>
                  <a:schemeClr val="accent1"/>
                </a:solidFill>
              </a:rPr>
              <a:t>اليومية</a:t>
            </a:r>
            <a:r>
              <a:rPr lang="en-US" b="1" dirty="0">
                <a:solidFill>
                  <a:schemeClr val="accent1"/>
                </a:solidFill>
              </a:rPr>
              <a:t> </a:t>
            </a:r>
            <a:r>
              <a:rPr lang="en-US" b="1" dirty="0" err="1">
                <a:solidFill>
                  <a:schemeClr val="accent1"/>
                </a:solidFill>
              </a:rPr>
              <a:t>لتشخيص</a:t>
            </a:r>
            <a:r>
              <a:rPr lang="en-US" b="1" dirty="0">
                <a:solidFill>
                  <a:schemeClr val="accent1"/>
                </a:solidFill>
              </a:rPr>
              <a:t> </a:t>
            </a:r>
            <a:r>
              <a:rPr lang="en-US" b="1" dirty="0" err="1">
                <a:solidFill>
                  <a:schemeClr val="accent1"/>
                </a:solidFill>
              </a:rPr>
              <a:t>الأخطاء</a:t>
            </a:r>
            <a:r>
              <a:rPr lang="en-US" b="1" dirty="0">
                <a:solidFill>
                  <a:schemeClr val="accent1"/>
                </a:solidFill>
              </a:rPr>
              <a:t>.</a:t>
            </a:r>
          </a:p>
          <a:p>
            <a:endParaRPr lang="ar-SA" b="1" dirty="0">
              <a:solidFill>
                <a:schemeClr val="accent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1400" y="1828800"/>
            <a:ext cx="4641014" cy="3970318"/>
          </a:xfrm>
          <a:prstGeom prst="rect">
            <a:avLst/>
          </a:prstGeom>
          <a:noFill/>
        </p:spPr>
        <p:txBody>
          <a:bodyPr wrap="none" rtlCol="1">
            <a:spAutoFit/>
          </a:bodyPr>
          <a:lstStyle/>
          <a:p>
            <a:r>
              <a:rPr lang="ar-EG" sz="3600" b="1" dirty="0" smtClean="0">
                <a:effectLst>
                  <a:outerShdw blurRad="38100" dist="38100" dir="2700000" algn="tl">
                    <a:srgbClr val="000000">
                      <a:alpha val="43137"/>
                    </a:srgbClr>
                  </a:outerShdw>
                </a:effectLst>
              </a:rPr>
              <a:t>تاريخ وتطور الحركة البشرية </a:t>
            </a:r>
          </a:p>
          <a:p>
            <a:r>
              <a:rPr lang="ar-EG" sz="3600" b="1" dirty="0" smtClean="0">
                <a:effectLst>
                  <a:outerShdw blurRad="38100" dist="38100" dir="2700000" algn="tl">
                    <a:srgbClr val="000000">
                      <a:alpha val="43137"/>
                    </a:srgbClr>
                  </a:outerShdw>
                </a:effectLst>
              </a:rPr>
              <a:t>التطور الحركى للانسان</a:t>
            </a:r>
          </a:p>
          <a:p>
            <a:r>
              <a:rPr lang="ar-EG" sz="3600" b="1" dirty="0" smtClean="0">
                <a:effectLst>
                  <a:outerShdw blurRad="38100" dist="38100" dir="2700000" algn="tl">
                    <a:srgbClr val="000000">
                      <a:alpha val="43137"/>
                    </a:srgbClr>
                  </a:outerShdw>
                </a:effectLst>
              </a:rPr>
              <a:t>الحركات الرياضية</a:t>
            </a:r>
          </a:p>
          <a:p>
            <a:r>
              <a:rPr lang="ar-EG" sz="3600" b="1" dirty="0" smtClean="0">
                <a:effectLst>
                  <a:outerShdw blurRad="38100" dist="38100" dir="2700000" algn="tl">
                    <a:srgbClr val="000000">
                      <a:alpha val="43137"/>
                    </a:srgbClr>
                  </a:outerShdw>
                </a:effectLst>
              </a:rPr>
              <a:t>الصناعة والانتاج</a:t>
            </a:r>
          </a:p>
          <a:p>
            <a:r>
              <a:rPr lang="ar-EG" sz="3600" b="1" dirty="0" smtClean="0">
                <a:effectLst>
                  <a:outerShdw blurRad="38100" dist="38100" dir="2700000" algn="tl">
                    <a:srgbClr val="000000">
                      <a:alpha val="43137"/>
                    </a:srgbClr>
                  </a:outerShdw>
                </a:effectLst>
              </a:rPr>
              <a:t>حركة الانسان فى الفراغ</a:t>
            </a:r>
          </a:p>
          <a:p>
            <a:r>
              <a:rPr lang="ar-EG" sz="3600" b="1" dirty="0" smtClean="0">
                <a:effectLst>
                  <a:outerShdw blurRad="38100" dist="38100" dir="2700000" algn="tl">
                    <a:srgbClr val="000000">
                      <a:alpha val="43137"/>
                    </a:srgbClr>
                  </a:outerShdw>
                </a:effectLst>
              </a:rPr>
              <a:t>المجال الطبي</a:t>
            </a:r>
          </a:p>
          <a:p>
            <a:r>
              <a:rPr lang="ar-EG" sz="3600" b="1" dirty="0" smtClean="0">
                <a:effectLst>
                  <a:outerShdw blurRad="38100" dist="38100" dir="2700000" algn="tl">
                    <a:srgbClr val="000000">
                      <a:alpha val="43137"/>
                    </a:srgbClr>
                  </a:outerShdw>
                </a:effectLst>
              </a:rPr>
              <a:t>التعلم الحركى</a:t>
            </a:r>
          </a:p>
        </p:txBody>
      </p:sp>
      <p:sp>
        <p:nvSpPr>
          <p:cNvPr id="3" name="Rectangle 2"/>
          <p:cNvSpPr/>
          <p:nvPr/>
        </p:nvSpPr>
        <p:spPr>
          <a:xfrm>
            <a:off x="2590800" y="609600"/>
            <a:ext cx="4456112" cy="646331"/>
          </a:xfrm>
          <a:prstGeom prst="rect">
            <a:avLst/>
          </a:prstGeom>
        </p:spPr>
        <p:txBody>
          <a:bodyPr wrap="square">
            <a:spAutoFit/>
          </a:bodyPr>
          <a:lstStyle/>
          <a:p>
            <a:pPr lvl="0"/>
            <a:r>
              <a:rPr lang="ar-EG" sz="3600" b="1" dirty="0">
                <a:solidFill>
                  <a:srgbClr val="FF0000"/>
                </a:solidFill>
                <a:effectLst>
                  <a:outerShdw blurRad="38100" dist="38100" dir="2700000" algn="tl">
                    <a:srgbClr val="000000">
                      <a:alpha val="43137"/>
                    </a:srgbClr>
                  </a:outerShdw>
                </a:effectLst>
              </a:rPr>
              <a:t>مجالات الدراسة بعلم الحركة</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2800" y="990600"/>
            <a:ext cx="2408030" cy="369332"/>
          </a:xfrm>
          <a:prstGeom prst="rect">
            <a:avLst/>
          </a:prstGeom>
        </p:spPr>
        <p:txBody>
          <a:bodyPr wrap="none">
            <a:spAutoFit/>
          </a:bodyPr>
          <a:lstStyle/>
          <a:p>
            <a:r>
              <a:rPr lang="ar-EG" b="1" dirty="0" smtClean="0">
                <a:effectLst>
                  <a:outerShdw blurRad="38100" dist="38100" dir="2700000" algn="tl">
                    <a:srgbClr val="000000">
                      <a:alpha val="43137"/>
                    </a:srgbClr>
                  </a:outerShdw>
                </a:effectLst>
              </a:rPr>
              <a:t>تاريخ وتطور الحركة البشرية </a:t>
            </a:r>
          </a:p>
        </p:txBody>
      </p:sp>
      <p:pic>
        <p:nvPicPr>
          <p:cNvPr id="3" name="Picture 2" descr="imagesCANPXOS9.jpg"/>
          <p:cNvPicPr>
            <a:picLocks noChangeAspect="1"/>
          </p:cNvPicPr>
          <p:nvPr/>
        </p:nvPicPr>
        <p:blipFill>
          <a:blip r:embed="rId2" cstate="print"/>
          <a:stretch>
            <a:fillRect/>
          </a:stretch>
        </p:blipFill>
        <p:spPr>
          <a:xfrm>
            <a:off x="1219200" y="1905000"/>
            <a:ext cx="6781800" cy="3640216"/>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0" y="762000"/>
            <a:ext cx="1901482" cy="369332"/>
          </a:xfrm>
          <a:prstGeom prst="rect">
            <a:avLst/>
          </a:prstGeom>
        </p:spPr>
        <p:txBody>
          <a:bodyPr wrap="none">
            <a:spAutoFit/>
          </a:bodyPr>
          <a:lstStyle/>
          <a:p>
            <a:r>
              <a:rPr lang="ar-EG" b="1" dirty="0" smtClean="0">
                <a:effectLst>
                  <a:outerShdw blurRad="38100" dist="38100" dir="2700000" algn="tl">
                    <a:srgbClr val="000000">
                      <a:alpha val="43137"/>
                    </a:srgbClr>
                  </a:outerShdw>
                </a:effectLst>
              </a:rPr>
              <a:t>التطور الحركى للانسان</a:t>
            </a:r>
          </a:p>
        </p:txBody>
      </p:sp>
      <p:pic>
        <p:nvPicPr>
          <p:cNvPr id="3" name="Picture 2" descr="0014.jpg"/>
          <p:cNvPicPr>
            <a:picLocks noChangeAspect="1"/>
          </p:cNvPicPr>
          <p:nvPr/>
        </p:nvPicPr>
        <p:blipFill>
          <a:blip r:embed="rId2" cstate="print"/>
          <a:stretch>
            <a:fillRect/>
          </a:stretch>
        </p:blipFill>
        <p:spPr>
          <a:xfrm>
            <a:off x="1542272" y="1447800"/>
            <a:ext cx="6077728" cy="2314575"/>
          </a:xfrm>
          <a:prstGeom prst="rect">
            <a:avLst/>
          </a:prstGeom>
        </p:spPr>
      </p:pic>
      <p:pic>
        <p:nvPicPr>
          <p:cNvPr id="4" name="Picture 3" descr="5322797145_05bbc0182f.jpg"/>
          <p:cNvPicPr>
            <a:picLocks noChangeAspect="1"/>
          </p:cNvPicPr>
          <p:nvPr/>
        </p:nvPicPr>
        <p:blipFill>
          <a:blip r:embed="rId3" cstate="print"/>
          <a:stretch>
            <a:fillRect/>
          </a:stretch>
        </p:blipFill>
        <p:spPr>
          <a:xfrm>
            <a:off x="3354779" y="3909060"/>
            <a:ext cx="2741221" cy="211074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4200" y="838200"/>
            <a:ext cx="2855269" cy="646331"/>
          </a:xfrm>
          <a:prstGeom prst="rect">
            <a:avLst/>
          </a:prstGeom>
        </p:spPr>
        <p:txBody>
          <a:bodyPr wrap="none">
            <a:spAutoFit/>
          </a:bodyPr>
          <a:lstStyle/>
          <a:p>
            <a:r>
              <a:rPr lang="ar-EG" sz="3600" b="1" dirty="0" smtClean="0">
                <a:effectLst>
                  <a:outerShdw blurRad="38100" dist="38100" dir="2700000" algn="tl">
                    <a:srgbClr val="000000">
                      <a:alpha val="43137"/>
                    </a:srgbClr>
                  </a:outerShdw>
                </a:effectLst>
              </a:rPr>
              <a:t>الحركات الرياضية</a:t>
            </a:r>
          </a:p>
        </p:txBody>
      </p:sp>
      <p:pic>
        <p:nvPicPr>
          <p:cNvPr id="3" name="Picture 2" descr="3-Figure1-1.png"/>
          <p:cNvPicPr>
            <a:picLocks noChangeAspect="1"/>
          </p:cNvPicPr>
          <p:nvPr/>
        </p:nvPicPr>
        <p:blipFill>
          <a:blip r:embed="rId2" cstate="print"/>
          <a:stretch>
            <a:fillRect/>
          </a:stretch>
        </p:blipFill>
        <p:spPr>
          <a:xfrm>
            <a:off x="228600" y="533400"/>
            <a:ext cx="2942610" cy="1234801"/>
          </a:xfrm>
          <a:prstGeom prst="rect">
            <a:avLst/>
          </a:prstGeom>
        </p:spPr>
      </p:pic>
      <p:pic>
        <p:nvPicPr>
          <p:cNvPr id="4" name="Picture 3" descr="الركل للصغار01.png"/>
          <p:cNvPicPr>
            <a:picLocks noChangeAspect="1"/>
          </p:cNvPicPr>
          <p:nvPr/>
        </p:nvPicPr>
        <p:blipFill>
          <a:blip r:embed="rId3" cstate="print"/>
          <a:stretch>
            <a:fillRect/>
          </a:stretch>
        </p:blipFill>
        <p:spPr>
          <a:xfrm>
            <a:off x="762000" y="4191000"/>
            <a:ext cx="3276600" cy="2122494"/>
          </a:xfrm>
          <a:prstGeom prst="rect">
            <a:avLst/>
          </a:prstGeom>
        </p:spPr>
      </p:pic>
      <p:pic>
        <p:nvPicPr>
          <p:cNvPr id="5" name="Picture 4" descr="الركل للصغار03.png"/>
          <p:cNvPicPr>
            <a:picLocks noChangeAspect="1"/>
          </p:cNvPicPr>
          <p:nvPr/>
        </p:nvPicPr>
        <p:blipFill>
          <a:blip r:embed="rId4" cstate="print"/>
          <a:stretch>
            <a:fillRect/>
          </a:stretch>
        </p:blipFill>
        <p:spPr>
          <a:xfrm>
            <a:off x="5334000" y="4267200"/>
            <a:ext cx="2683091" cy="2119847"/>
          </a:xfrm>
          <a:prstGeom prst="rect">
            <a:avLst/>
          </a:prstGeom>
        </p:spPr>
      </p:pic>
      <p:pic>
        <p:nvPicPr>
          <p:cNvPr id="6" name="Picture 5" descr="الركل للصغار05.png"/>
          <p:cNvPicPr>
            <a:picLocks noChangeAspect="1"/>
          </p:cNvPicPr>
          <p:nvPr/>
        </p:nvPicPr>
        <p:blipFill>
          <a:blip r:embed="rId5" cstate="print"/>
          <a:stretch>
            <a:fillRect/>
          </a:stretch>
        </p:blipFill>
        <p:spPr>
          <a:xfrm>
            <a:off x="838200" y="1905000"/>
            <a:ext cx="2778672" cy="2054988"/>
          </a:xfrm>
          <a:prstGeom prst="rect">
            <a:avLst/>
          </a:prstGeom>
        </p:spPr>
      </p:pic>
      <p:pic>
        <p:nvPicPr>
          <p:cNvPr id="7" name="Picture 6" descr="الركل للصغار07.png"/>
          <p:cNvPicPr>
            <a:picLocks noChangeAspect="1"/>
          </p:cNvPicPr>
          <p:nvPr/>
        </p:nvPicPr>
        <p:blipFill>
          <a:blip r:embed="rId6" cstate="print"/>
          <a:stretch>
            <a:fillRect/>
          </a:stretch>
        </p:blipFill>
        <p:spPr>
          <a:xfrm>
            <a:off x="5181600" y="1905000"/>
            <a:ext cx="3188304" cy="194234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8478" y="914400"/>
            <a:ext cx="2153154" cy="523220"/>
          </a:xfrm>
          <a:prstGeom prst="rect">
            <a:avLst/>
          </a:prstGeom>
        </p:spPr>
        <p:txBody>
          <a:bodyPr wrap="none">
            <a:spAutoFit/>
          </a:bodyPr>
          <a:lstStyle/>
          <a:p>
            <a:r>
              <a:rPr lang="ar-EG" sz="2800" b="1" dirty="0" smtClean="0">
                <a:effectLst>
                  <a:outerShdw blurRad="38100" dist="38100" dir="2700000" algn="tl">
                    <a:srgbClr val="000000">
                      <a:alpha val="43137"/>
                    </a:srgbClr>
                  </a:outerShdw>
                </a:effectLst>
              </a:rPr>
              <a:t>الصناعة والانتاج</a:t>
            </a:r>
          </a:p>
        </p:txBody>
      </p:sp>
      <p:pic>
        <p:nvPicPr>
          <p:cNvPr id="5" name="Picture 4" descr="c1b8e5aa52.jpg"/>
          <p:cNvPicPr>
            <a:picLocks noChangeAspect="1"/>
          </p:cNvPicPr>
          <p:nvPr/>
        </p:nvPicPr>
        <p:blipFill>
          <a:blip r:embed="rId2" cstate="print"/>
          <a:stretch>
            <a:fillRect/>
          </a:stretch>
        </p:blipFill>
        <p:spPr>
          <a:xfrm>
            <a:off x="1676400" y="1981200"/>
            <a:ext cx="5105400" cy="3792583"/>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p:cNvPicPr>
            <a:picLocks noChangeAspect="1" noChangeArrowheads="1"/>
          </p:cNvPicPr>
          <p:nvPr/>
        </p:nvPicPr>
        <p:blipFill>
          <a:blip r:embed="rId2" cstate="print">
            <a:lum bright="-48000" contrast="66000"/>
            <a:grayscl/>
            <a:biLevel thresh="50000"/>
          </a:blip>
          <a:srcRect/>
          <a:stretch>
            <a:fillRect/>
          </a:stretch>
        </p:blipFill>
        <p:spPr bwMode="auto">
          <a:xfrm>
            <a:off x="675017" y="1524000"/>
            <a:ext cx="3744583" cy="4800600"/>
          </a:xfrm>
          <a:prstGeom prst="rect">
            <a:avLst/>
          </a:prstGeom>
          <a:noFill/>
          <a:ln w="28575">
            <a:solidFill>
              <a:srgbClr val="000000"/>
            </a:solidFill>
            <a:miter lim="800000"/>
            <a:headEnd/>
            <a:tailEnd/>
          </a:ln>
        </p:spPr>
      </p:pic>
      <p:pic>
        <p:nvPicPr>
          <p:cNvPr id="79876" name="Picture 4"/>
          <p:cNvPicPr>
            <a:picLocks noChangeAspect="1" noChangeArrowheads="1"/>
          </p:cNvPicPr>
          <p:nvPr/>
        </p:nvPicPr>
        <p:blipFill>
          <a:blip r:embed="rId3" cstate="print">
            <a:clrChange>
              <a:clrFrom>
                <a:srgbClr val="FFFFFF"/>
              </a:clrFrom>
              <a:clrTo>
                <a:srgbClr val="FFFFFF">
                  <a:alpha val="0"/>
                </a:srgbClr>
              </a:clrTo>
            </a:clrChange>
            <a:lum bright="-42000"/>
            <a:grayscl/>
            <a:biLevel thresh="50000"/>
          </a:blip>
          <a:srcRect/>
          <a:stretch>
            <a:fillRect/>
          </a:stretch>
        </p:blipFill>
        <p:spPr bwMode="auto">
          <a:xfrm>
            <a:off x="4495800" y="1524000"/>
            <a:ext cx="3236912" cy="4829175"/>
          </a:xfrm>
          <a:prstGeom prst="rect">
            <a:avLst/>
          </a:prstGeom>
          <a:noFill/>
          <a:ln w="28575">
            <a:solidFill>
              <a:srgbClr val="000000"/>
            </a:solidFill>
            <a:miter lim="800000"/>
            <a:headEnd/>
            <a:tailEnd/>
          </a:ln>
        </p:spPr>
      </p:pic>
      <p:sp>
        <p:nvSpPr>
          <p:cNvPr id="5" name="TextBox 4"/>
          <p:cNvSpPr txBox="1"/>
          <p:nvPr/>
        </p:nvSpPr>
        <p:spPr>
          <a:xfrm>
            <a:off x="2362200" y="533400"/>
            <a:ext cx="3873176" cy="646331"/>
          </a:xfrm>
          <a:prstGeom prst="rect">
            <a:avLst/>
          </a:prstGeom>
          <a:noFill/>
        </p:spPr>
        <p:txBody>
          <a:bodyPr wrap="none" rtlCol="1">
            <a:spAutoFit/>
          </a:bodyPr>
          <a:lstStyle/>
          <a:p>
            <a:r>
              <a:rPr lang="ar-EG" sz="3600" b="1" dirty="0" smtClean="0"/>
              <a:t>المفاصل وحركة الانسان </a:t>
            </a:r>
            <a:endParaRPr lang="ar-SA" sz="3600"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2200"/>
            <a:ext cx="8229600" cy="1066800"/>
          </a:xfrm>
        </p:spPr>
        <p:txBody>
          <a:bodyPr>
            <a:noAutofit/>
          </a:bodyPr>
          <a:lstStyle/>
          <a:p>
            <a:pPr algn="ctr"/>
            <a:r>
              <a:rPr lang="ar-EG" sz="8000" dirty="0" smtClean="0">
                <a:solidFill>
                  <a:schemeClr val="accent1">
                    <a:lumMod val="75000"/>
                  </a:schemeClr>
                </a:solidFill>
                <a:cs typeface="AF_Tabook" pitchFamily="2" charset="-78"/>
              </a:rPr>
              <a:t>الوسيلة الاساسية لعلم الحركة</a:t>
            </a:r>
            <a:endParaRPr lang="ar-SA" sz="8000" dirty="0">
              <a:solidFill>
                <a:schemeClr val="accent1">
                  <a:lumMod val="75000"/>
                </a:schemeClr>
              </a:solidFill>
              <a:cs typeface="AF_Tabook" pitchFamily="2" charset="-7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0" y="304800"/>
          <a:ext cx="9377363" cy="5718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524000" y="6400800"/>
            <a:ext cx="6402714" cy="261610"/>
          </a:xfrm>
          <a:prstGeom prst="rect">
            <a:avLst/>
          </a:prstGeom>
          <a:noFill/>
        </p:spPr>
        <p:txBody>
          <a:bodyPr wrap="none" rtlCol="1">
            <a:spAutoFit/>
          </a:bodyPr>
          <a:lstStyle/>
          <a:p>
            <a:r>
              <a:rPr lang="ar-EG" sz="1100" b="1" dirty="0" smtClean="0"/>
              <a:t>طارق فاروق عبد الصمد : نظرية الخصائص الاساسية رؤية لتحليل المهارات الرياضية كنسيولوجياً، الدار العالمية للطبع والتوزيع،2008</a:t>
            </a:r>
            <a:endParaRPr lang="ar-SA" sz="11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323850" y="549275"/>
            <a:ext cx="8424863" cy="4899025"/>
          </a:xfrm>
          <a:prstGeom prst="rect">
            <a:avLst/>
          </a:prstGeom>
          <a:noFill/>
          <a:ln w="9525">
            <a:noFill/>
            <a:miter lim="800000"/>
            <a:headEnd/>
            <a:tailEnd/>
          </a:ln>
        </p:spPr>
        <p:txBody>
          <a:bodyPr>
            <a:spAutoFit/>
          </a:bodyPr>
          <a:lstStyle/>
          <a:p>
            <a:r>
              <a:rPr lang="ar-SA" b="1"/>
              <a:t>1-الهدف الأولى للمهارة.</a:t>
            </a:r>
            <a:endParaRPr lang="en-US" b="1"/>
          </a:p>
          <a:p>
            <a:r>
              <a:rPr lang="ar-SA"/>
              <a:t>إن الخطوة الأولى في تحليل المهارة هو تحديد  الهدف الأولى منها، دون التوضيح لأسباب أداء المهارة. وسيتم طرح عدداً من الأسئلة لتوضيح تلك الأهداف ولكن علينا أن نعلم لماذا سميت تلك الأهداف بالهدف الأولى، 	لأن المهارة من الممكن أن تكون قد أؤديت بمعزل عن مهارات أخرى فأصبح للمهارة الواحدة هدف ما تسعى لتحقيقه أولاً ثم بعد دمجها مع مهارات أخرى بتنوع الهدف ويتعدد لذا فإن الهدف الأولى هو الأساس فى السعى وراءه لفهمه وتحديده.</a:t>
            </a:r>
          </a:p>
          <a:p>
            <a:r>
              <a:rPr lang="ar-SA"/>
              <a:t> فنجد أن الهدف الأولى لسباحة الظهر هو (السرعة) وإن الهدف لمهارة القطع للأخشاب كمهارة مطابقة كثيراً لمهارات رياضية كالركل والضرب يتمثل هدفها فى (السرعة والدقة، والغطس (الدقة أكثر من السرعة) والهدف فى الجولف هو إسقاط الكرة فى الحفرة من مسافة قصيرة. فهذا يحتاج إلى دقة عالية.</a:t>
            </a:r>
          </a:p>
          <a:p>
            <a:r>
              <a:rPr lang="ar-SA"/>
              <a:t>وعموماً فإن الأهداف بالمهارات الرياضية تبنى على نوعين أساسيين الأول الهدف المبنى على نتيجة الأداء وهو تقطع مسافة خلال زمن أو قذف أداة لأبعد مسافة وهذا يعرف فى مسابقات الميدان والمضمار بالأسرع- الأعلى- الأقوى. وعادة ما ينجم عن الاهتمام بالهدف المتعلق بالنتيجة بعض الأضرار التى أبسط ما يقال عنها أنها تسبب تسرب اللاعبين من رياضة أو أخرى لعدم الاهتمام عند محاولة بلوغ الهدف المتعلق بالنواتج بالهدف الثانى وهو العمليات.</a:t>
            </a:r>
          </a:p>
          <a:p>
            <a:r>
              <a:rPr lang="en-US"/>
              <a:t/>
            </a:r>
            <a:br>
              <a:rPr lang="en-US"/>
            </a:br>
            <a:r>
              <a:rPr lang="en-US">
                <a:hlinkClick r:id="" action="ppaction://noaction"/>
              </a:rPr>
              <a:t>[1]</a:t>
            </a:r>
            <a:r>
              <a:rPr lang="en-US"/>
              <a:t> </a:t>
            </a:r>
            <a:r>
              <a:rPr lang="ar-SA"/>
              <a:t>- السيد عبد المقصود : نظريات الحركة، مطبعة الشباب الحر ومطبعتها، 1986م.</a:t>
            </a:r>
            <a:endParaRPr lang="en-US"/>
          </a:p>
          <a:p>
            <a:pPr>
              <a:spcBef>
                <a:spcPct val="50000"/>
              </a:spcBef>
            </a:pP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95288" y="2420938"/>
            <a:ext cx="8229600" cy="1143000"/>
          </a:xfrm>
        </p:spPr>
        <p:txBody>
          <a:bodyPr>
            <a:normAutofit fontScale="90000"/>
          </a:bodyPr>
          <a:lstStyle/>
          <a:p>
            <a:pPr algn="ctr" fontAlgn="auto">
              <a:spcAft>
                <a:spcPts val="0"/>
              </a:spcAft>
              <a:defRPr/>
            </a:pPr>
            <a:r>
              <a:rPr lang="ar-SA" sz="4000" smtClean="0">
                <a:solidFill>
                  <a:srgbClr val="390072"/>
                </a:solidFill>
                <a:cs typeface="PT Bold Heading" pitchFamily="2" charset="-78"/>
              </a:rPr>
              <a:t>الفصل الأول</a:t>
            </a:r>
            <a:r>
              <a:rPr sz="4000" smtClean="0">
                <a:solidFill>
                  <a:srgbClr val="390072"/>
                </a:solidFill>
                <a:cs typeface="PT Bold Heading" pitchFamily="2" charset="-78"/>
              </a:rPr>
              <a:t/>
            </a:r>
            <a:br>
              <a:rPr sz="4000" smtClean="0">
                <a:solidFill>
                  <a:srgbClr val="390072"/>
                </a:solidFill>
                <a:cs typeface="PT Bold Heading" pitchFamily="2" charset="-78"/>
              </a:rPr>
            </a:br>
            <a:r>
              <a:rPr lang="ar-SA" sz="4000" smtClean="0">
                <a:solidFill>
                  <a:srgbClr val="390072"/>
                </a:solidFill>
                <a:cs typeface="PT Bold Heading" pitchFamily="2" charset="-78"/>
              </a:rPr>
              <a:t>المفهوم العام لنظرية الخصائص الأساسية</a:t>
            </a:r>
            <a:endParaRPr sz="4000" smtClean="0">
              <a:solidFill>
                <a:srgbClr val="390072"/>
              </a:solidFill>
              <a:cs typeface="PT Bold Heading" pitchFamily="2" charset="-78"/>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p:cNvSpPr>
            <a:spLocks noChangeArrowheads="1"/>
          </p:cNvSpPr>
          <p:nvPr/>
        </p:nvSpPr>
        <p:spPr bwMode="auto">
          <a:xfrm>
            <a:off x="838200" y="461506"/>
            <a:ext cx="7239000" cy="6140094"/>
          </a:xfrm>
          <a:prstGeom prst="rect">
            <a:avLst/>
          </a:prstGeom>
          <a:noFill/>
          <a:ln w="9525">
            <a:noFill/>
            <a:miter lim="800000"/>
            <a:headEnd/>
            <a:tailEnd/>
          </a:ln>
          <a:effectLst/>
        </p:spPr>
        <p:txBody>
          <a:bodyPr vert="horz" wrap="square" lIns="0" tIns="76176" rIns="0" bIns="76176" numCol="1" anchor="ctr" anchorCtr="0" compatLnSpc="1">
            <a:prstTxWarp prst="textNoShape">
              <a:avLst/>
            </a:prstTxWarp>
            <a:spAutoFit/>
          </a:bodyPr>
          <a:lstStyle/>
          <a:p>
            <a:pPr marL="0" marR="0" lvl="0" indent="457200" algn="justLow" defTabSz="914400" rtl="1" eaLnBrk="1" fontAlgn="base" latinLnBrk="0" hangingPunct="1">
              <a:lnSpc>
                <a:spcPct val="100000"/>
              </a:lnSpc>
              <a:spcBef>
                <a:spcPct val="0"/>
              </a:spcBef>
              <a:spcAft>
                <a:spcPct val="0"/>
              </a:spcAft>
              <a:buClrTx/>
              <a:buSzTx/>
              <a:buFontTx/>
              <a:buNone/>
              <a:tabLst/>
            </a:pPr>
            <a:r>
              <a:rPr kumimoji="0" lang="ar-SA" sz="2400" b="1" i="0" u="none" strike="noStrike" cap="none" normalizeH="0" baseline="0" dirty="0" smtClean="0">
                <a:ln>
                  <a:noFill/>
                </a:ln>
                <a:solidFill>
                  <a:srgbClr val="000000"/>
                </a:solidFill>
                <a:effectLst/>
                <a:latin typeface="Times New Roman" pitchFamily="18" charset="0"/>
                <a:cs typeface="PT Bold Heading" charset="-78"/>
              </a:rPr>
              <a:t>2</a:t>
            </a:r>
            <a:r>
              <a:rPr kumimoji="0" lang="ar-SA" sz="2400" b="1" i="0" u="none" strike="noStrike" cap="none" normalizeH="0" baseline="0" dirty="0" smtClean="0" bmk="">
                <a:ln>
                  <a:noFill/>
                </a:ln>
                <a:solidFill>
                  <a:srgbClr val="000000"/>
                </a:solidFill>
                <a:effectLst/>
                <a:latin typeface="Times New Roman" pitchFamily="18" charset="0"/>
                <a:cs typeface="PT Bold Heading" charset="-78"/>
              </a:rPr>
              <a:t>-شكل المهارة</a:t>
            </a:r>
            <a:endParaRPr kumimoji="0" lang="ar-EG" sz="2400" b="1" i="0" u="none" strike="noStrike" cap="none" normalizeH="0" baseline="0" dirty="0" smtClean="0" bmk="">
              <a:ln>
                <a:noFill/>
              </a:ln>
              <a:solidFill>
                <a:srgbClr val="000000"/>
              </a:solidFill>
              <a:effectLst/>
              <a:latin typeface="Times New Roman" pitchFamily="18" charset="0"/>
              <a:cs typeface="PT Bold Heading" charset="-78"/>
            </a:endParaRPr>
          </a:p>
          <a:p>
            <a:pPr marL="0" marR="0" lvl="0" indent="457200" algn="justLow" defTabSz="914400" rtl="1"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smtClean="0">
              <a:ln>
                <a:noFill/>
              </a:ln>
              <a:solidFill>
                <a:srgbClr val="000000"/>
              </a:solidFill>
              <a:effectLst/>
              <a:latin typeface="Arial" pitchFamily="34" charset="0"/>
              <a:cs typeface="Arial" pitchFamily="34" charset="0"/>
            </a:endParaRPr>
          </a:p>
          <a:p>
            <a:pPr marL="0" marR="0" lvl="0" indent="457200" algn="justLow" defTabSz="914400" rtl="1" eaLnBrk="0" fontAlgn="base" latinLnBrk="0" hangingPunct="0">
              <a:lnSpc>
                <a:spcPct val="100000"/>
              </a:lnSpc>
              <a:spcBef>
                <a:spcPct val="0"/>
              </a:spcBef>
              <a:spcAft>
                <a:spcPct val="0"/>
              </a:spcAft>
              <a:buClrTx/>
              <a:buSzTx/>
              <a:buFontTx/>
              <a:buNone/>
              <a:tabLst/>
            </a:pPr>
            <a:r>
              <a:rPr kumimoji="0" lang="ar-SA" b="0" i="0" u="none" strike="noStrike" cap="none" normalizeH="0" baseline="0" dirty="0" smtClean="0">
                <a:ln>
                  <a:noFill/>
                </a:ln>
                <a:solidFill>
                  <a:srgbClr val="000000"/>
                </a:solidFill>
                <a:effectLst/>
                <a:latin typeface="Times New Roman" pitchFamily="18" charset="0"/>
                <a:ea typeface="Times New Roman" pitchFamily="18" charset="0"/>
                <a:cs typeface="Simplified Arabic" pitchFamily="18" charset="-78"/>
              </a:rPr>
              <a:t>يرتبط شكل المهارة </a:t>
            </a:r>
            <a:r>
              <a:rPr kumimoji="0" lang="ar-SA" b="1" i="0" u="none" strike="noStrike" cap="none" normalizeH="0" baseline="0" dirty="0" smtClean="0">
                <a:ln>
                  <a:noFill/>
                </a:ln>
                <a:solidFill>
                  <a:srgbClr val="000000"/>
                </a:solidFill>
                <a:effectLst>
                  <a:outerShdw blurRad="38100" dist="38100" dir="2700000" algn="tl">
                    <a:srgbClr val="000000">
                      <a:alpha val="43137"/>
                    </a:srgbClr>
                  </a:outerShdw>
                </a:effectLst>
                <a:latin typeface="Times New Roman" pitchFamily="18" charset="0"/>
                <a:ea typeface="Times New Roman" pitchFamily="18" charset="0"/>
                <a:cs typeface="Simplified Arabic" pitchFamily="18" charset="-78"/>
              </a:rPr>
              <a:t>بخاصيتين اساسييتين هما البناء الحركى والحجم الحركى </a:t>
            </a:r>
            <a:r>
              <a:rPr kumimoji="0" lang="ar-SA" b="0" i="0" u="none" strike="noStrike" cap="none" normalizeH="0" baseline="0" dirty="0" smtClean="0">
                <a:ln>
                  <a:noFill/>
                </a:ln>
                <a:solidFill>
                  <a:srgbClr val="000000"/>
                </a:solidFill>
                <a:effectLst/>
                <a:latin typeface="Times New Roman" pitchFamily="18" charset="0"/>
                <a:ea typeface="Times New Roman" pitchFamily="18" charset="0"/>
                <a:cs typeface="Simplified Arabic" pitchFamily="18" charset="-78"/>
              </a:rPr>
              <a:t>وإن الشكل الخاص بالمهارة هام لتوصيف الأداء ففى الرمى للكرة خلال المرحلة التمهيدية الذراعين تجعلنا نتجه للأمام خلال المرحلة الرئيسية ثم الامتداد اماما للمتابعة بالمرحلة النهائية لذا فإن متابعة شكل الذراعين هنا هام لتقليل الحركة ولكن فى بعض المهارات تكون المرحلة أو أكثر غير واضحة بالمهارات.</a:t>
            </a:r>
            <a:endParaRPr kumimoji="0" lang="ar-EG" b="0" i="0" u="none" strike="noStrike" cap="none" normalizeH="0" baseline="0" dirty="0" smtClean="0">
              <a:ln>
                <a:noFill/>
              </a:ln>
              <a:solidFill>
                <a:srgbClr val="000000"/>
              </a:solidFill>
              <a:effectLst/>
              <a:latin typeface="Times New Roman" pitchFamily="18" charset="0"/>
              <a:ea typeface="Times New Roman" pitchFamily="18" charset="0"/>
              <a:cs typeface="Simplified Arabic" pitchFamily="18" charset="-78"/>
            </a:endParaRPr>
          </a:p>
          <a:p>
            <a:pPr marL="0" marR="0" lvl="0" indent="457200" algn="justLow" defTabSz="914400" rtl="1"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Low" defTabSz="914400" rtl="1" eaLnBrk="0" fontAlgn="base" latinLnBrk="0" hangingPunct="0">
              <a:lnSpc>
                <a:spcPct val="100000"/>
              </a:lnSpc>
              <a:spcBef>
                <a:spcPct val="0"/>
              </a:spcBef>
              <a:spcAft>
                <a:spcPct val="0"/>
              </a:spcAft>
              <a:buClrTx/>
              <a:buSzTx/>
              <a:buFontTx/>
              <a:buNone/>
              <a:tabLst/>
            </a:pPr>
            <a:r>
              <a:rPr kumimoji="0" lang="ar-SA" b="0" i="0" u="none" strike="noStrike" cap="none" normalizeH="0" baseline="0" dirty="0" smtClean="0">
                <a:ln>
                  <a:noFill/>
                </a:ln>
                <a:solidFill>
                  <a:srgbClr val="000000"/>
                </a:solidFill>
                <a:effectLst/>
                <a:latin typeface="Times New Roman" pitchFamily="18" charset="0"/>
                <a:ea typeface="Times New Roman" pitchFamily="18" charset="0"/>
                <a:cs typeface="Simplified Arabic" pitchFamily="18" charset="-78"/>
              </a:rPr>
              <a:t> 	وهذا غيره فى المراحل التمهيدية المعتدلة مثلاً كحركات المهاجم وعلى الرغم من ذلك يعد التحليل متاحاً وأحياناً تحدث بعض الانحرافات، وإن الخصائص الشكلية تُظهر أين نقطة البداية إلى نقطة النهاية وعند التحليل للمهارة الموضحة نجد عاملين هامين هما بداية الحركة وبعض الحركات التى تحدث منذ نقطة البداية. والعامل الثانى يظهر فى النهاية والمتمثل فى اتصال الكعب بالأرضى. لأن هذا الاتصال يعبر عن شكل القاعدة التى يؤدى اللاعب من خلالها.</a:t>
            </a:r>
            <a:endParaRPr kumimoji="0" lang="ar-EG" b="0" i="0" u="none" strike="noStrike" cap="none" normalizeH="0" baseline="0" dirty="0" smtClean="0">
              <a:ln>
                <a:noFill/>
              </a:ln>
              <a:solidFill>
                <a:srgbClr val="000000"/>
              </a:solidFill>
              <a:effectLst/>
              <a:latin typeface="Times New Roman" pitchFamily="18" charset="0"/>
              <a:ea typeface="Times New Roman" pitchFamily="18" charset="0"/>
              <a:cs typeface="Simplified Arabic" pitchFamily="18" charset="-78"/>
            </a:endParaRPr>
          </a:p>
          <a:p>
            <a:pPr marL="0" marR="0" lvl="0" indent="457200" algn="justLow" defTabSz="914400" rtl="1"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Low" defTabSz="914400" rtl="1" eaLnBrk="0" fontAlgn="base" latinLnBrk="0" hangingPunct="0">
              <a:lnSpc>
                <a:spcPct val="100000"/>
              </a:lnSpc>
              <a:spcBef>
                <a:spcPct val="0"/>
              </a:spcBef>
              <a:spcAft>
                <a:spcPct val="0"/>
              </a:spcAft>
              <a:buClrTx/>
              <a:buSzTx/>
              <a:buFontTx/>
              <a:buNone/>
              <a:tabLst/>
            </a:pPr>
            <a:r>
              <a:rPr kumimoji="0" lang="ar-SA" b="0" i="0" u="none" strike="noStrike" cap="none" normalizeH="0" baseline="0" dirty="0" smtClean="0">
                <a:ln>
                  <a:noFill/>
                </a:ln>
                <a:solidFill>
                  <a:srgbClr val="000000"/>
                </a:solidFill>
                <a:effectLst/>
                <a:latin typeface="Times New Roman" pitchFamily="18" charset="0"/>
                <a:ea typeface="Times New Roman" pitchFamily="18" charset="0"/>
                <a:cs typeface="Simplified Arabic" pitchFamily="18" charset="-78"/>
              </a:rPr>
              <a:t>لذا فإن الشكل من أعلى إلى أسفل أو العكس لابد وأن يكون محدداً فى نقاط واضحة، ولكى يتم الوصف الدقيق لهذا الشكل قامت هناك العديد من المحاولات الكيفية والكمية. والتى كانت جهود الكثيرين فى ميادين مثال جانجيستيد وبيفيردج، هاى وريد، جاكى هيدسون، براون كل تلك الأسماء لباحثين دأبوا على تصميم نماذج للتحليل الكيفى للنقل الظاهرى للحركة كلاً فى مجال تخصصه.</a:t>
            </a:r>
            <a:endParaRPr kumimoji="0" lang="ar-EG" b="0" i="0" u="none" strike="noStrike" cap="none" normalizeH="0" baseline="0" dirty="0" smtClean="0">
              <a:ln>
                <a:noFill/>
              </a:ln>
              <a:solidFill>
                <a:srgbClr val="000000"/>
              </a:solidFill>
              <a:effectLst/>
              <a:latin typeface="Times New Roman" pitchFamily="18" charset="0"/>
              <a:ea typeface="Times New Roman" pitchFamily="18" charset="0"/>
              <a:cs typeface="Simplified Arabic" pitchFamily="18" charset="-78"/>
            </a:endParaRPr>
          </a:p>
          <a:p>
            <a:pPr marL="0" marR="0" lvl="0" indent="457200" algn="justLow" defTabSz="914400" rtl="1"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Low" defTabSz="914400" rtl="1" eaLnBrk="0" fontAlgn="base" latinLnBrk="0" hangingPunct="0">
              <a:lnSpc>
                <a:spcPct val="100000"/>
              </a:lnSpc>
              <a:spcBef>
                <a:spcPct val="0"/>
              </a:spcBef>
              <a:spcAft>
                <a:spcPct val="0"/>
              </a:spcAft>
              <a:buClrTx/>
              <a:buSzTx/>
              <a:buFontTx/>
              <a:buNone/>
              <a:tabLst/>
            </a:pPr>
            <a:r>
              <a:rPr kumimoji="0" lang="ar-SA" b="0" i="0" u="none" strike="noStrike" cap="none" normalizeH="0" baseline="0" dirty="0" smtClean="0">
                <a:ln>
                  <a:noFill/>
                </a:ln>
                <a:solidFill>
                  <a:srgbClr val="000000"/>
                </a:solidFill>
                <a:effectLst/>
                <a:latin typeface="Times New Roman" pitchFamily="18" charset="0"/>
                <a:ea typeface="Times New Roman" pitchFamily="18" charset="0"/>
                <a:cs typeface="Simplified Arabic" pitchFamily="18" charset="-78"/>
              </a:rPr>
              <a:t>وعند دراسة شكل الحركة نلجأ للناحية التشريحية، أما أن يكون من خلال نقاط أجزاء الجسم أو من خلال مراكز نقل وصلات الجسم أو مركز ثقل الجسم العام، ولكن فى حالة التطبيق الميدانى خاصة بمجال التدريب أو التدريب الميدانى يفضل أن يتم التحليل من خلال نقاط المفاصل بالجسم،  وذلك لأن مركز ثقل الجسم عبارة عن نقطة افتراضية يستدل عليها بطريقة تحليلية معقدة وفى حالة تكرارها والتدريب عليها يستطيع القائم بالتحليل الكينسيولوجى أن يقدم افتراحاً ما بشأنهما.</a:t>
            </a:r>
            <a:endParaRPr kumimoji="0" lang="ar-SA"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612880"/>
            <a:ext cx="8077200" cy="3877985"/>
          </a:xfrm>
          <a:prstGeom prst="rect">
            <a:avLst/>
          </a:prstGeom>
          <a:noFill/>
        </p:spPr>
        <p:txBody>
          <a:bodyPr wrap="square" rtlCol="1">
            <a:spAutoFit/>
          </a:bodyPr>
          <a:lstStyle/>
          <a:p>
            <a:r>
              <a:rPr lang="en-US" sz="2400" b="1" dirty="0" err="1">
                <a:solidFill>
                  <a:schemeClr val="accent1"/>
                </a:solidFill>
              </a:rPr>
              <a:t>تصنيف</a:t>
            </a:r>
            <a:r>
              <a:rPr lang="en-US" sz="2400" b="1" dirty="0">
                <a:solidFill>
                  <a:schemeClr val="accent1"/>
                </a:solidFill>
              </a:rPr>
              <a:t> </a:t>
            </a:r>
            <a:r>
              <a:rPr lang="en-US" sz="2400" b="1" dirty="0" err="1">
                <a:solidFill>
                  <a:schemeClr val="accent1"/>
                </a:solidFill>
              </a:rPr>
              <a:t>المهارة</a:t>
            </a:r>
            <a:r>
              <a:rPr lang="en-US" sz="2400" b="1" dirty="0">
                <a:solidFill>
                  <a:schemeClr val="accent1"/>
                </a:solidFill>
              </a:rPr>
              <a:t> </a:t>
            </a:r>
            <a:r>
              <a:rPr lang="en-US" sz="2400" b="1" dirty="0" err="1">
                <a:solidFill>
                  <a:schemeClr val="accent1"/>
                </a:solidFill>
              </a:rPr>
              <a:t>الحركية</a:t>
            </a:r>
            <a:r>
              <a:rPr lang="en-US" sz="2400" b="1" dirty="0">
                <a:solidFill>
                  <a:schemeClr val="accent1"/>
                </a:solidFill>
              </a:rPr>
              <a:t> </a:t>
            </a:r>
            <a:r>
              <a:rPr lang="en-US" b="1" dirty="0" smtClean="0">
                <a:solidFill>
                  <a:schemeClr val="accent1"/>
                </a:solidFill>
              </a:rPr>
              <a:t>:</a:t>
            </a:r>
            <a:endParaRPr lang="ar-EG" b="1" dirty="0" smtClean="0">
              <a:solidFill>
                <a:schemeClr val="accent1"/>
              </a:solidFill>
            </a:endParaRPr>
          </a:p>
          <a:p>
            <a:endParaRPr lang="en-US" b="1" dirty="0">
              <a:solidFill>
                <a:schemeClr val="accent1"/>
              </a:solidFill>
            </a:endParaRPr>
          </a:p>
          <a:p>
            <a:r>
              <a:rPr lang="en-US" b="1" dirty="0" err="1">
                <a:solidFill>
                  <a:schemeClr val="accent1"/>
                </a:solidFill>
              </a:rPr>
              <a:t>إن</a:t>
            </a:r>
            <a:r>
              <a:rPr lang="en-US" b="1" dirty="0">
                <a:solidFill>
                  <a:schemeClr val="accent1"/>
                </a:solidFill>
              </a:rPr>
              <a:t> </a:t>
            </a:r>
            <a:r>
              <a:rPr lang="en-US" b="1" dirty="0" err="1">
                <a:solidFill>
                  <a:schemeClr val="accent1"/>
                </a:solidFill>
              </a:rPr>
              <a:t>للمهارات</a:t>
            </a:r>
            <a:r>
              <a:rPr lang="en-US" b="1" dirty="0">
                <a:solidFill>
                  <a:schemeClr val="accent1"/>
                </a:solidFill>
              </a:rPr>
              <a:t> </a:t>
            </a:r>
            <a:r>
              <a:rPr lang="en-US" b="1" dirty="0" err="1">
                <a:solidFill>
                  <a:schemeClr val="accent1"/>
                </a:solidFill>
              </a:rPr>
              <a:t>الحركية</a:t>
            </a:r>
            <a:r>
              <a:rPr lang="en-US" b="1" dirty="0">
                <a:solidFill>
                  <a:schemeClr val="accent1"/>
                </a:solidFill>
              </a:rPr>
              <a:t> </a:t>
            </a:r>
            <a:r>
              <a:rPr lang="en-US" b="1" dirty="0" err="1">
                <a:solidFill>
                  <a:schemeClr val="accent1"/>
                </a:solidFill>
              </a:rPr>
              <a:t>العديد</a:t>
            </a:r>
            <a:r>
              <a:rPr lang="en-US" b="1" dirty="0">
                <a:solidFill>
                  <a:schemeClr val="accent1"/>
                </a:solidFill>
              </a:rPr>
              <a:t> </a:t>
            </a:r>
            <a:r>
              <a:rPr lang="en-US" b="1" dirty="0" err="1">
                <a:solidFill>
                  <a:schemeClr val="accent1"/>
                </a:solidFill>
              </a:rPr>
              <a:t>من</a:t>
            </a:r>
            <a:r>
              <a:rPr lang="en-US" b="1" dirty="0">
                <a:solidFill>
                  <a:schemeClr val="accent1"/>
                </a:solidFill>
              </a:rPr>
              <a:t> </a:t>
            </a:r>
            <a:r>
              <a:rPr lang="en-US" b="1" dirty="0" err="1">
                <a:solidFill>
                  <a:schemeClr val="accent1"/>
                </a:solidFill>
              </a:rPr>
              <a:t>التصنيفات</a:t>
            </a:r>
            <a:r>
              <a:rPr lang="en-US" b="1" dirty="0">
                <a:solidFill>
                  <a:schemeClr val="accent1"/>
                </a:solidFill>
              </a:rPr>
              <a:t> </a:t>
            </a:r>
            <a:r>
              <a:rPr lang="en-US" b="1" dirty="0" err="1">
                <a:solidFill>
                  <a:schemeClr val="accent1"/>
                </a:solidFill>
              </a:rPr>
              <a:t>والأشكال</a:t>
            </a:r>
            <a:r>
              <a:rPr lang="en-US" b="1" dirty="0">
                <a:solidFill>
                  <a:schemeClr val="accent1"/>
                </a:solidFill>
              </a:rPr>
              <a:t> </a:t>
            </a:r>
            <a:r>
              <a:rPr lang="en-US" b="1" dirty="0" err="1">
                <a:solidFill>
                  <a:schemeClr val="accent1"/>
                </a:solidFill>
              </a:rPr>
              <a:t>والتكوينات</a:t>
            </a:r>
            <a:r>
              <a:rPr lang="en-US" b="1" dirty="0">
                <a:solidFill>
                  <a:schemeClr val="accent1"/>
                </a:solidFill>
              </a:rPr>
              <a:t> </a:t>
            </a:r>
            <a:r>
              <a:rPr lang="en-US" b="1" dirty="0" err="1">
                <a:solidFill>
                  <a:schemeClr val="accent1"/>
                </a:solidFill>
              </a:rPr>
              <a:t>تستخدم</a:t>
            </a:r>
            <a:r>
              <a:rPr lang="en-US" b="1" dirty="0">
                <a:solidFill>
                  <a:schemeClr val="accent1"/>
                </a:solidFill>
              </a:rPr>
              <a:t> </a:t>
            </a:r>
            <a:r>
              <a:rPr lang="en-US" b="1" dirty="0" err="1">
                <a:solidFill>
                  <a:schemeClr val="accent1"/>
                </a:solidFill>
              </a:rPr>
              <a:t>للعديد</a:t>
            </a:r>
            <a:r>
              <a:rPr lang="en-US" b="1" dirty="0">
                <a:solidFill>
                  <a:schemeClr val="accent1"/>
                </a:solidFill>
              </a:rPr>
              <a:t> </a:t>
            </a:r>
            <a:r>
              <a:rPr lang="en-US" b="1" dirty="0" err="1">
                <a:solidFill>
                  <a:schemeClr val="accent1"/>
                </a:solidFill>
              </a:rPr>
              <a:t>من</a:t>
            </a:r>
            <a:r>
              <a:rPr lang="en-US" b="1" dirty="0">
                <a:solidFill>
                  <a:schemeClr val="accent1"/>
                </a:solidFill>
              </a:rPr>
              <a:t> </a:t>
            </a:r>
            <a:r>
              <a:rPr lang="en-US" b="1" dirty="0" err="1" smtClean="0">
                <a:solidFill>
                  <a:schemeClr val="accent1"/>
                </a:solidFill>
              </a:rPr>
              <a:t>الأهداف.وعادة</a:t>
            </a:r>
            <a:r>
              <a:rPr lang="en-US" b="1" dirty="0" smtClean="0">
                <a:solidFill>
                  <a:schemeClr val="accent1"/>
                </a:solidFill>
              </a:rPr>
              <a:t> </a:t>
            </a:r>
            <a:r>
              <a:rPr lang="en-US" b="1" dirty="0" err="1">
                <a:solidFill>
                  <a:schemeClr val="accent1"/>
                </a:solidFill>
              </a:rPr>
              <a:t>ما</a:t>
            </a:r>
            <a:r>
              <a:rPr lang="en-US" b="1" dirty="0">
                <a:solidFill>
                  <a:schemeClr val="accent1"/>
                </a:solidFill>
              </a:rPr>
              <a:t> </a:t>
            </a:r>
            <a:r>
              <a:rPr lang="en-US" b="1" dirty="0" err="1">
                <a:solidFill>
                  <a:schemeClr val="accent1"/>
                </a:solidFill>
              </a:rPr>
              <a:t>تستخدم</a:t>
            </a:r>
            <a:r>
              <a:rPr lang="en-US" b="1" dirty="0">
                <a:solidFill>
                  <a:schemeClr val="accent1"/>
                </a:solidFill>
              </a:rPr>
              <a:t> </a:t>
            </a:r>
            <a:r>
              <a:rPr lang="en-US" b="1" dirty="0" err="1">
                <a:solidFill>
                  <a:schemeClr val="accent1"/>
                </a:solidFill>
              </a:rPr>
              <a:t>المهارات</a:t>
            </a:r>
            <a:r>
              <a:rPr lang="en-US" b="1" dirty="0">
                <a:solidFill>
                  <a:schemeClr val="accent1"/>
                </a:solidFill>
              </a:rPr>
              <a:t> </a:t>
            </a:r>
            <a:r>
              <a:rPr lang="en-US" b="1" dirty="0" err="1">
                <a:solidFill>
                  <a:schemeClr val="accent1"/>
                </a:solidFill>
              </a:rPr>
              <a:t>البدنية</a:t>
            </a:r>
            <a:r>
              <a:rPr lang="en-US" b="1" dirty="0">
                <a:solidFill>
                  <a:schemeClr val="accent1"/>
                </a:solidFill>
              </a:rPr>
              <a:t> </a:t>
            </a:r>
            <a:r>
              <a:rPr lang="en-US" b="1" dirty="0" err="1">
                <a:solidFill>
                  <a:schemeClr val="accent1"/>
                </a:solidFill>
              </a:rPr>
              <a:t>والتدريبات</a:t>
            </a:r>
            <a:r>
              <a:rPr lang="en-US" b="1" dirty="0">
                <a:solidFill>
                  <a:schemeClr val="accent1"/>
                </a:solidFill>
              </a:rPr>
              <a:t> </a:t>
            </a:r>
            <a:r>
              <a:rPr lang="en-US" b="1" dirty="0" err="1">
                <a:solidFill>
                  <a:schemeClr val="accent1"/>
                </a:solidFill>
              </a:rPr>
              <a:t>لتحسين</a:t>
            </a:r>
            <a:r>
              <a:rPr lang="en-US" b="1" dirty="0">
                <a:solidFill>
                  <a:schemeClr val="accent1"/>
                </a:solidFill>
              </a:rPr>
              <a:t> </a:t>
            </a:r>
            <a:r>
              <a:rPr lang="en-US" b="1" dirty="0" err="1">
                <a:solidFill>
                  <a:schemeClr val="accent1"/>
                </a:solidFill>
              </a:rPr>
              <a:t>وتعديل</a:t>
            </a:r>
            <a:r>
              <a:rPr lang="en-US" b="1" dirty="0">
                <a:solidFill>
                  <a:schemeClr val="accent1"/>
                </a:solidFill>
              </a:rPr>
              <a:t> </a:t>
            </a:r>
            <a:r>
              <a:rPr lang="en-US" b="1" dirty="0" err="1">
                <a:solidFill>
                  <a:schemeClr val="accent1"/>
                </a:solidFill>
              </a:rPr>
              <a:t>العديد</a:t>
            </a:r>
            <a:r>
              <a:rPr lang="en-US" b="1" dirty="0">
                <a:solidFill>
                  <a:schemeClr val="accent1"/>
                </a:solidFill>
              </a:rPr>
              <a:t> </a:t>
            </a:r>
            <a:r>
              <a:rPr lang="en-US" b="1" dirty="0" err="1">
                <a:solidFill>
                  <a:schemeClr val="accent1"/>
                </a:solidFill>
              </a:rPr>
              <a:t>من</a:t>
            </a:r>
            <a:r>
              <a:rPr lang="en-US" b="1" dirty="0">
                <a:solidFill>
                  <a:schemeClr val="accent1"/>
                </a:solidFill>
              </a:rPr>
              <a:t> </a:t>
            </a:r>
            <a:r>
              <a:rPr lang="en-US" b="1" dirty="0" err="1">
                <a:solidFill>
                  <a:schemeClr val="accent1"/>
                </a:solidFill>
              </a:rPr>
              <a:t>مهام</a:t>
            </a:r>
            <a:r>
              <a:rPr lang="en-US" b="1" dirty="0">
                <a:solidFill>
                  <a:schemeClr val="accent1"/>
                </a:solidFill>
              </a:rPr>
              <a:t> </a:t>
            </a:r>
            <a:r>
              <a:rPr lang="en-US" b="1" dirty="0" err="1">
                <a:solidFill>
                  <a:schemeClr val="accent1"/>
                </a:solidFill>
              </a:rPr>
              <a:t>الحياة</a:t>
            </a:r>
            <a:r>
              <a:rPr lang="en-US" b="1" dirty="0">
                <a:solidFill>
                  <a:schemeClr val="accent1"/>
                </a:solidFill>
              </a:rPr>
              <a:t> </a:t>
            </a:r>
            <a:r>
              <a:rPr lang="en-US" b="1" dirty="0" err="1">
                <a:solidFill>
                  <a:schemeClr val="accent1"/>
                </a:solidFill>
              </a:rPr>
              <a:t>والعمل</a:t>
            </a:r>
            <a:r>
              <a:rPr lang="en-US" b="1" dirty="0">
                <a:solidFill>
                  <a:schemeClr val="accent1"/>
                </a:solidFill>
              </a:rPr>
              <a:t> </a:t>
            </a:r>
            <a:r>
              <a:rPr lang="en-US" b="1" dirty="0" err="1">
                <a:solidFill>
                  <a:schemeClr val="accent1"/>
                </a:solidFill>
              </a:rPr>
              <a:t>فالمعلم</a:t>
            </a:r>
            <a:r>
              <a:rPr lang="en-US" b="1" dirty="0">
                <a:solidFill>
                  <a:schemeClr val="accent1"/>
                </a:solidFill>
              </a:rPr>
              <a:t> </a:t>
            </a:r>
            <a:r>
              <a:rPr lang="en-US" b="1" dirty="0" err="1">
                <a:solidFill>
                  <a:schemeClr val="accent1"/>
                </a:solidFill>
              </a:rPr>
              <a:t>يستخدم</a:t>
            </a:r>
            <a:r>
              <a:rPr lang="en-US" b="1" dirty="0">
                <a:solidFill>
                  <a:schemeClr val="accent1"/>
                </a:solidFill>
              </a:rPr>
              <a:t> </a:t>
            </a:r>
            <a:r>
              <a:rPr lang="en-US" b="1" dirty="0" err="1">
                <a:solidFill>
                  <a:schemeClr val="accent1"/>
                </a:solidFill>
              </a:rPr>
              <a:t>المهارة</a:t>
            </a:r>
            <a:r>
              <a:rPr lang="en-US" b="1" dirty="0">
                <a:solidFill>
                  <a:schemeClr val="accent1"/>
                </a:solidFill>
              </a:rPr>
              <a:t> </a:t>
            </a:r>
            <a:r>
              <a:rPr lang="en-US" b="1" dirty="0" err="1">
                <a:solidFill>
                  <a:schemeClr val="accent1"/>
                </a:solidFill>
              </a:rPr>
              <a:t>الحركية</a:t>
            </a:r>
            <a:r>
              <a:rPr lang="en-US" b="1" dirty="0">
                <a:solidFill>
                  <a:schemeClr val="accent1"/>
                </a:solidFill>
              </a:rPr>
              <a:t> </a:t>
            </a:r>
            <a:r>
              <a:rPr lang="en-US" b="1" dirty="0" err="1">
                <a:solidFill>
                  <a:schemeClr val="accent1"/>
                </a:solidFill>
              </a:rPr>
              <a:t>لتحسين</a:t>
            </a:r>
            <a:r>
              <a:rPr lang="en-US" b="1" dirty="0">
                <a:solidFill>
                  <a:schemeClr val="accent1"/>
                </a:solidFill>
              </a:rPr>
              <a:t> </a:t>
            </a:r>
            <a:r>
              <a:rPr lang="en-US" b="1" dirty="0" err="1">
                <a:solidFill>
                  <a:schemeClr val="accent1"/>
                </a:solidFill>
              </a:rPr>
              <a:t>الصحة</a:t>
            </a:r>
            <a:r>
              <a:rPr lang="en-US" b="1" dirty="0">
                <a:solidFill>
                  <a:schemeClr val="accent1"/>
                </a:solidFill>
              </a:rPr>
              <a:t> </a:t>
            </a:r>
            <a:r>
              <a:rPr lang="en-US" b="1" dirty="0" err="1">
                <a:solidFill>
                  <a:schemeClr val="accent1"/>
                </a:solidFill>
              </a:rPr>
              <a:t>واللعب</a:t>
            </a:r>
            <a:r>
              <a:rPr lang="en-US" b="1" dirty="0">
                <a:solidFill>
                  <a:schemeClr val="accent1"/>
                </a:solidFill>
              </a:rPr>
              <a:t> </a:t>
            </a:r>
            <a:r>
              <a:rPr lang="en-US" b="1" dirty="0" err="1">
                <a:solidFill>
                  <a:schemeClr val="accent1"/>
                </a:solidFill>
              </a:rPr>
              <a:t>والتعليم</a:t>
            </a:r>
            <a:r>
              <a:rPr lang="en-US" b="1" dirty="0" smtClean="0">
                <a:solidFill>
                  <a:schemeClr val="accent1"/>
                </a:solidFill>
              </a:rPr>
              <a:t>.</a:t>
            </a:r>
            <a:endParaRPr lang="ar-EG" b="1" dirty="0" smtClean="0">
              <a:solidFill>
                <a:schemeClr val="accent1"/>
              </a:solidFill>
            </a:endParaRPr>
          </a:p>
          <a:p>
            <a:endParaRPr lang="en-US" b="1" dirty="0">
              <a:solidFill>
                <a:schemeClr val="accent1"/>
              </a:solidFill>
            </a:endParaRPr>
          </a:p>
          <a:p>
            <a:r>
              <a:rPr lang="en-US" b="1" dirty="0">
                <a:solidFill>
                  <a:schemeClr val="accent1"/>
                </a:solidFill>
              </a:rPr>
              <a:t>	 </a:t>
            </a:r>
            <a:r>
              <a:rPr lang="en-US" b="1" dirty="0" err="1">
                <a:solidFill>
                  <a:schemeClr val="accent1"/>
                </a:solidFill>
              </a:rPr>
              <a:t>ويستخدم</a:t>
            </a:r>
            <a:r>
              <a:rPr lang="en-US" b="1" dirty="0">
                <a:solidFill>
                  <a:schemeClr val="accent1"/>
                </a:solidFill>
              </a:rPr>
              <a:t> </a:t>
            </a:r>
            <a:r>
              <a:rPr lang="en-US" b="1" dirty="0" err="1">
                <a:solidFill>
                  <a:schemeClr val="accent1"/>
                </a:solidFill>
              </a:rPr>
              <a:t>المدرب</a:t>
            </a:r>
            <a:r>
              <a:rPr lang="en-US" b="1" dirty="0">
                <a:solidFill>
                  <a:schemeClr val="accent1"/>
                </a:solidFill>
              </a:rPr>
              <a:t> </a:t>
            </a:r>
            <a:r>
              <a:rPr lang="en-US" b="1" dirty="0" err="1">
                <a:solidFill>
                  <a:schemeClr val="accent1"/>
                </a:solidFill>
              </a:rPr>
              <a:t>لتفعيل</a:t>
            </a:r>
            <a:r>
              <a:rPr lang="en-US" b="1" dirty="0">
                <a:solidFill>
                  <a:schemeClr val="accent1"/>
                </a:solidFill>
              </a:rPr>
              <a:t> </a:t>
            </a:r>
            <a:r>
              <a:rPr lang="en-US" b="1" dirty="0" err="1">
                <a:solidFill>
                  <a:schemeClr val="accent1"/>
                </a:solidFill>
              </a:rPr>
              <a:t>الأداء</a:t>
            </a:r>
            <a:r>
              <a:rPr lang="en-US" b="1" dirty="0">
                <a:solidFill>
                  <a:schemeClr val="accent1"/>
                </a:solidFill>
              </a:rPr>
              <a:t> </a:t>
            </a:r>
            <a:r>
              <a:rPr lang="en-US" b="1" dirty="0" err="1">
                <a:solidFill>
                  <a:schemeClr val="accent1"/>
                </a:solidFill>
              </a:rPr>
              <a:t>وتحسينه</a:t>
            </a:r>
            <a:r>
              <a:rPr lang="en-US" b="1" dirty="0">
                <a:solidFill>
                  <a:schemeClr val="accent1"/>
                </a:solidFill>
              </a:rPr>
              <a:t> </a:t>
            </a:r>
            <a:r>
              <a:rPr lang="en-US" b="1" dirty="0" err="1">
                <a:solidFill>
                  <a:schemeClr val="accent1"/>
                </a:solidFill>
              </a:rPr>
              <a:t>ولذلك</a:t>
            </a:r>
            <a:r>
              <a:rPr lang="en-US" b="1" dirty="0">
                <a:solidFill>
                  <a:schemeClr val="accent1"/>
                </a:solidFill>
              </a:rPr>
              <a:t> </a:t>
            </a:r>
            <a:r>
              <a:rPr lang="en-US" b="1" dirty="0" err="1">
                <a:solidFill>
                  <a:schemeClr val="accent1"/>
                </a:solidFill>
              </a:rPr>
              <a:t>على</a:t>
            </a:r>
            <a:r>
              <a:rPr lang="en-US" b="1" dirty="0">
                <a:solidFill>
                  <a:schemeClr val="accent1"/>
                </a:solidFill>
              </a:rPr>
              <a:t> </a:t>
            </a:r>
            <a:r>
              <a:rPr lang="en-US" b="1" dirty="0" err="1">
                <a:solidFill>
                  <a:schemeClr val="accent1"/>
                </a:solidFill>
              </a:rPr>
              <a:t>القائمين</a:t>
            </a:r>
            <a:r>
              <a:rPr lang="en-US" b="1" dirty="0">
                <a:solidFill>
                  <a:schemeClr val="accent1"/>
                </a:solidFill>
              </a:rPr>
              <a:t> </a:t>
            </a:r>
            <a:r>
              <a:rPr lang="en-US" b="1" dirty="0" err="1">
                <a:solidFill>
                  <a:schemeClr val="accent1"/>
                </a:solidFill>
              </a:rPr>
              <a:t>بدراسة</a:t>
            </a:r>
            <a:r>
              <a:rPr lang="en-US" b="1" dirty="0">
                <a:solidFill>
                  <a:schemeClr val="accent1"/>
                </a:solidFill>
              </a:rPr>
              <a:t> الحركة </a:t>
            </a:r>
            <a:r>
              <a:rPr lang="en-US" b="1" dirty="0" err="1">
                <a:solidFill>
                  <a:schemeClr val="accent1"/>
                </a:solidFill>
              </a:rPr>
              <a:t>أن</a:t>
            </a:r>
            <a:r>
              <a:rPr lang="en-US" b="1" dirty="0">
                <a:solidFill>
                  <a:schemeClr val="accent1"/>
                </a:solidFill>
              </a:rPr>
              <a:t> </a:t>
            </a:r>
            <a:r>
              <a:rPr lang="en-US" b="1" dirty="0" err="1">
                <a:solidFill>
                  <a:schemeClr val="accent1"/>
                </a:solidFill>
              </a:rPr>
              <a:t>يعلموا</a:t>
            </a:r>
            <a:r>
              <a:rPr lang="en-US" b="1" dirty="0">
                <a:solidFill>
                  <a:schemeClr val="accent1"/>
                </a:solidFill>
              </a:rPr>
              <a:t> </a:t>
            </a:r>
            <a:r>
              <a:rPr lang="en-US" b="1" dirty="0" err="1">
                <a:solidFill>
                  <a:schemeClr val="accent1"/>
                </a:solidFill>
              </a:rPr>
              <a:t>بعضاً</a:t>
            </a:r>
            <a:r>
              <a:rPr lang="en-US" b="1" dirty="0">
                <a:solidFill>
                  <a:schemeClr val="accent1"/>
                </a:solidFill>
              </a:rPr>
              <a:t> </a:t>
            </a:r>
            <a:r>
              <a:rPr lang="en-US" b="1" dirty="0" err="1">
                <a:solidFill>
                  <a:schemeClr val="accent1"/>
                </a:solidFill>
              </a:rPr>
              <a:t>من</a:t>
            </a:r>
            <a:r>
              <a:rPr lang="en-US" b="1" dirty="0">
                <a:solidFill>
                  <a:schemeClr val="accent1"/>
                </a:solidFill>
              </a:rPr>
              <a:t> </a:t>
            </a:r>
            <a:r>
              <a:rPr lang="en-US" b="1" dirty="0" err="1">
                <a:solidFill>
                  <a:schemeClr val="accent1"/>
                </a:solidFill>
              </a:rPr>
              <a:t>المبادئ</a:t>
            </a:r>
            <a:r>
              <a:rPr lang="en-US" b="1" dirty="0">
                <a:solidFill>
                  <a:schemeClr val="accent1"/>
                </a:solidFill>
              </a:rPr>
              <a:t> </a:t>
            </a:r>
            <a:r>
              <a:rPr lang="en-US" b="1" dirty="0" err="1">
                <a:solidFill>
                  <a:schemeClr val="accent1"/>
                </a:solidFill>
              </a:rPr>
              <a:t>الميكانيكية</a:t>
            </a:r>
            <a:r>
              <a:rPr lang="en-US" b="1" dirty="0">
                <a:solidFill>
                  <a:schemeClr val="accent1"/>
                </a:solidFill>
              </a:rPr>
              <a:t> </a:t>
            </a:r>
            <a:r>
              <a:rPr lang="en-US" b="1" dirty="0" err="1">
                <a:solidFill>
                  <a:schemeClr val="accent1"/>
                </a:solidFill>
              </a:rPr>
              <a:t>وتطبيقاتها</a:t>
            </a:r>
            <a:r>
              <a:rPr lang="en-US" b="1" dirty="0">
                <a:solidFill>
                  <a:schemeClr val="accent1"/>
                </a:solidFill>
              </a:rPr>
              <a:t> </a:t>
            </a:r>
            <a:r>
              <a:rPr lang="en-US" b="1" dirty="0" err="1">
                <a:solidFill>
                  <a:schemeClr val="accent1"/>
                </a:solidFill>
              </a:rPr>
              <a:t>وفقاً</a:t>
            </a:r>
            <a:r>
              <a:rPr lang="en-US" b="1" dirty="0">
                <a:solidFill>
                  <a:schemeClr val="accent1"/>
                </a:solidFill>
              </a:rPr>
              <a:t> </a:t>
            </a:r>
            <a:r>
              <a:rPr lang="en-US" b="1" dirty="0" err="1">
                <a:solidFill>
                  <a:schemeClr val="accent1"/>
                </a:solidFill>
              </a:rPr>
              <a:t>لطبيعة</a:t>
            </a:r>
            <a:r>
              <a:rPr lang="en-US" b="1" dirty="0">
                <a:solidFill>
                  <a:schemeClr val="accent1"/>
                </a:solidFill>
              </a:rPr>
              <a:t> </a:t>
            </a:r>
            <a:r>
              <a:rPr lang="en-US" b="1" dirty="0" err="1">
                <a:solidFill>
                  <a:schemeClr val="accent1"/>
                </a:solidFill>
              </a:rPr>
              <a:t>المتحرك</a:t>
            </a:r>
            <a:r>
              <a:rPr lang="en-US" b="1" dirty="0">
                <a:solidFill>
                  <a:schemeClr val="accent1"/>
                </a:solidFill>
              </a:rPr>
              <a:t>.</a:t>
            </a:r>
          </a:p>
          <a:p>
            <a:r>
              <a:rPr lang="ar-EG" b="1" dirty="0">
                <a:solidFill>
                  <a:schemeClr val="accent1"/>
                </a:solidFill>
              </a:rPr>
              <a:t> </a:t>
            </a:r>
            <a:endParaRPr lang="en-US" b="1" dirty="0">
              <a:solidFill>
                <a:schemeClr val="accent1"/>
              </a:solidFill>
            </a:endParaRPr>
          </a:p>
          <a:p>
            <a:r>
              <a:rPr lang="en-US" sz="2400" b="1" dirty="0">
                <a:solidFill>
                  <a:schemeClr val="accent1"/>
                </a:solidFill>
              </a:rPr>
              <a:t>- </a:t>
            </a:r>
            <a:r>
              <a:rPr lang="en-US" sz="2400" b="1" dirty="0" err="1">
                <a:solidFill>
                  <a:schemeClr val="accent1"/>
                </a:solidFill>
              </a:rPr>
              <a:t>نظام</a:t>
            </a:r>
            <a:r>
              <a:rPr lang="en-US" sz="2400" b="1" dirty="0">
                <a:solidFill>
                  <a:schemeClr val="accent1"/>
                </a:solidFill>
              </a:rPr>
              <a:t> </a:t>
            </a:r>
            <a:r>
              <a:rPr lang="en-US" sz="2400" b="1" dirty="0" err="1">
                <a:solidFill>
                  <a:schemeClr val="accent1"/>
                </a:solidFill>
              </a:rPr>
              <a:t>تصنيف</a:t>
            </a:r>
            <a:r>
              <a:rPr lang="en-US" sz="2400" b="1" dirty="0">
                <a:solidFill>
                  <a:schemeClr val="accent1"/>
                </a:solidFill>
              </a:rPr>
              <a:t> </a:t>
            </a:r>
            <a:r>
              <a:rPr lang="en-US" sz="2400" b="1" dirty="0" err="1">
                <a:solidFill>
                  <a:schemeClr val="accent1"/>
                </a:solidFill>
              </a:rPr>
              <a:t>المهارات</a:t>
            </a:r>
            <a:r>
              <a:rPr lang="en-US" sz="2400" b="1" dirty="0">
                <a:solidFill>
                  <a:schemeClr val="accent1"/>
                </a:solidFill>
              </a:rPr>
              <a:t> </a:t>
            </a:r>
            <a:r>
              <a:rPr lang="en-US" sz="2400" b="1" dirty="0" err="1">
                <a:solidFill>
                  <a:schemeClr val="accent1"/>
                </a:solidFill>
              </a:rPr>
              <a:t>الحركية</a:t>
            </a:r>
            <a:r>
              <a:rPr lang="en-US" sz="2400" b="1" dirty="0">
                <a:solidFill>
                  <a:schemeClr val="accent1"/>
                </a:solidFill>
              </a:rPr>
              <a:t>.</a:t>
            </a:r>
          </a:p>
          <a:p>
            <a:r>
              <a:rPr lang="en-US" b="1" dirty="0" err="1">
                <a:solidFill>
                  <a:schemeClr val="accent1"/>
                </a:solidFill>
              </a:rPr>
              <a:t>أولاً</a:t>
            </a:r>
            <a:r>
              <a:rPr lang="en-US" b="1" dirty="0">
                <a:solidFill>
                  <a:schemeClr val="accent1"/>
                </a:solidFill>
              </a:rPr>
              <a:t>: </a:t>
            </a:r>
            <a:r>
              <a:rPr lang="en-US" b="1" dirty="0" err="1">
                <a:solidFill>
                  <a:schemeClr val="accent1"/>
                </a:solidFill>
              </a:rPr>
              <a:t>مهارات</a:t>
            </a:r>
            <a:r>
              <a:rPr lang="en-US" b="1" dirty="0">
                <a:solidFill>
                  <a:schemeClr val="accent1"/>
                </a:solidFill>
              </a:rPr>
              <a:t> </a:t>
            </a:r>
            <a:r>
              <a:rPr lang="en-US" b="1" dirty="0" err="1">
                <a:solidFill>
                  <a:schemeClr val="accent1"/>
                </a:solidFill>
              </a:rPr>
              <a:t>المحافظة</a:t>
            </a:r>
            <a:r>
              <a:rPr lang="en-US" b="1" dirty="0">
                <a:solidFill>
                  <a:schemeClr val="accent1"/>
                </a:solidFill>
              </a:rPr>
              <a:t> </a:t>
            </a:r>
            <a:r>
              <a:rPr lang="en-US" b="1" dirty="0" err="1">
                <a:solidFill>
                  <a:schemeClr val="accent1"/>
                </a:solidFill>
              </a:rPr>
              <a:t>على</a:t>
            </a:r>
            <a:r>
              <a:rPr lang="en-US" b="1" dirty="0">
                <a:solidFill>
                  <a:schemeClr val="accent1"/>
                </a:solidFill>
              </a:rPr>
              <a:t> </a:t>
            </a:r>
            <a:r>
              <a:rPr lang="en-US" b="1" dirty="0" err="1">
                <a:solidFill>
                  <a:schemeClr val="accent1"/>
                </a:solidFill>
              </a:rPr>
              <a:t>الهيئة</a:t>
            </a:r>
            <a:r>
              <a:rPr lang="en-US" b="1" dirty="0">
                <a:solidFill>
                  <a:schemeClr val="accent1"/>
                </a:solidFill>
              </a:rPr>
              <a:t> </a:t>
            </a:r>
            <a:r>
              <a:rPr lang="en-US" b="1" dirty="0" err="1">
                <a:solidFill>
                  <a:schemeClr val="accent1"/>
                </a:solidFill>
              </a:rPr>
              <a:t>العامة</a:t>
            </a:r>
            <a:r>
              <a:rPr lang="en-US" b="1" dirty="0">
                <a:solidFill>
                  <a:schemeClr val="accent1"/>
                </a:solidFill>
              </a:rPr>
              <a:t> </a:t>
            </a:r>
            <a:r>
              <a:rPr lang="en-US" b="1" dirty="0" err="1">
                <a:solidFill>
                  <a:schemeClr val="accent1"/>
                </a:solidFill>
              </a:rPr>
              <a:t>للجسم</a:t>
            </a:r>
            <a:r>
              <a:rPr lang="en-US" b="1" dirty="0">
                <a:solidFill>
                  <a:schemeClr val="accent1"/>
                </a:solidFill>
              </a:rPr>
              <a:t>.</a:t>
            </a:r>
          </a:p>
          <a:p>
            <a:r>
              <a:rPr lang="en-US" b="1" dirty="0" err="1">
                <a:solidFill>
                  <a:schemeClr val="accent1"/>
                </a:solidFill>
              </a:rPr>
              <a:t>ثانياً</a:t>
            </a:r>
            <a:r>
              <a:rPr lang="en-US" b="1" dirty="0">
                <a:solidFill>
                  <a:schemeClr val="accent1"/>
                </a:solidFill>
              </a:rPr>
              <a:t>: </a:t>
            </a:r>
            <a:r>
              <a:rPr lang="en-US" b="1" dirty="0" err="1">
                <a:solidFill>
                  <a:schemeClr val="accent1"/>
                </a:solidFill>
              </a:rPr>
              <a:t>حركات</a:t>
            </a:r>
            <a:r>
              <a:rPr lang="en-US" b="1" dirty="0">
                <a:solidFill>
                  <a:schemeClr val="accent1"/>
                </a:solidFill>
              </a:rPr>
              <a:t> </a:t>
            </a:r>
            <a:r>
              <a:rPr lang="en-US" b="1" dirty="0" err="1">
                <a:solidFill>
                  <a:schemeClr val="accent1"/>
                </a:solidFill>
              </a:rPr>
              <a:t>التمرينات</a:t>
            </a:r>
            <a:r>
              <a:rPr lang="en-US" b="1" dirty="0">
                <a:solidFill>
                  <a:schemeClr val="accent1"/>
                </a:solidFill>
              </a:rPr>
              <a:t> </a:t>
            </a:r>
            <a:r>
              <a:rPr lang="en-US" b="1" dirty="0" err="1">
                <a:solidFill>
                  <a:schemeClr val="accent1"/>
                </a:solidFill>
              </a:rPr>
              <a:t>الرياضية</a:t>
            </a:r>
            <a:r>
              <a:rPr lang="en-US" b="1" dirty="0">
                <a:solidFill>
                  <a:schemeClr val="accent1"/>
                </a:solidFill>
              </a:rPr>
              <a:t> </a:t>
            </a:r>
            <a:r>
              <a:rPr lang="en-US" b="1" dirty="0" err="1">
                <a:solidFill>
                  <a:schemeClr val="accent1"/>
                </a:solidFill>
              </a:rPr>
              <a:t>واللياقة</a:t>
            </a:r>
            <a:r>
              <a:rPr lang="en-US" b="1" dirty="0">
                <a:solidFill>
                  <a:schemeClr val="accent1"/>
                </a:solidFill>
              </a:rPr>
              <a:t>.</a:t>
            </a:r>
          </a:p>
          <a:p>
            <a:endParaRPr lang="ar-SA" b="1" dirty="0">
              <a:solidFill>
                <a:schemeClr val="accent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43600" y="762000"/>
            <a:ext cx="2895600" cy="830997"/>
          </a:xfrm>
          <a:prstGeom prst="rect">
            <a:avLst/>
          </a:prstGeom>
          <a:noFill/>
        </p:spPr>
        <p:txBody>
          <a:bodyPr wrap="square" rtlCol="1">
            <a:spAutoFit/>
          </a:bodyPr>
          <a:lstStyle/>
          <a:p>
            <a:r>
              <a:rPr lang="en-US" sz="2400" b="1" dirty="0" err="1">
                <a:effectLst>
                  <a:outerShdw blurRad="38100" dist="38100" dir="2700000" algn="tl">
                    <a:srgbClr val="000000">
                      <a:alpha val="43137"/>
                    </a:srgbClr>
                  </a:outerShdw>
                </a:effectLst>
              </a:rPr>
              <a:t>ثالثاً</a:t>
            </a:r>
            <a:r>
              <a:rPr lang="en-US" sz="2400" b="1" dirty="0">
                <a:effectLst>
                  <a:outerShdw blurRad="38100" dist="38100" dir="2700000" algn="tl">
                    <a:srgbClr val="000000">
                      <a:alpha val="43137"/>
                    </a:srgbClr>
                  </a:outerShdw>
                </a:effectLst>
              </a:rPr>
              <a:t>: </a:t>
            </a:r>
            <a:r>
              <a:rPr lang="ar-EG" sz="2400" b="1" dirty="0" smtClean="0">
                <a:effectLst>
                  <a:outerShdw blurRad="38100" dist="38100" dir="2700000" algn="tl">
                    <a:srgbClr val="000000">
                      <a:alpha val="43137"/>
                    </a:srgbClr>
                  </a:outerShdw>
                </a:effectLst>
              </a:rPr>
              <a:t>ال</a:t>
            </a:r>
            <a:r>
              <a:rPr lang="en-US" sz="2400" b="1" dirty="0" err="1" smtClean="0">
                <a:effectLst>
                  <a:outerShdw blurRad="38100" dist="38100" dir="2700000" algn="tl">
                    <a:srgbClr val="000000">
                      <a:alpha val="43137"/>
                    </a:srgbClr>
                  </a:outerShdw>
                </a:effectLst>
              </a:rPr>
              <a:t>حركات</a:t>
            </a:r>
            <a:r>
              <a:rPr lang="en-US" sz="2400" b="1" dirty="0" smtClean="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المكتسبة</a:t>
            </a:r>
            <a:r>
              <a:rPr lang="en-US" sz="2400" b="1" dirty="0">
                <a:effectLst>
                  <a:outerShdw blurRad="38100" dist="38100" dir="2700000" algn="tl">
                    <a:srgbClr val="000000">
                      <a:alpha val="43137"/>
                    </a:srgbClr>
                  </a:outerShdw>
                </a:effectLst>
              </a:rPr>
              <a:t>: </a:t>
            </a:r>
          </a:p>
          <a:p>
            <a:endParaRPr lang="ar-SA" sz="2400" b="1" dirty="0">
              <a:effectLst>
                <a:outerShdw blurRad="38100" dist="38100" dir="2700000" algn="tl">
                  <a:srgbClr val="000000">
                    <a:alpha val="43137"/>
                  </a:srgbClr>
                </a:outerShdw>
              </a:effectLst>
            </a:endParaRPr>
          </a:p>
        </p:txBody>
      </p:sp>
      <p:pic>
        <p:nvPicPr>
          <p:cNvPr id="4" name="Picture 3" descr="500.jpg"/>
          <p:cNvPicPr>
            <a:picLocks noChangeAspect="1"/>
          </p:cNvPicPr>
          <p:nvPr/>
        </p:nvPicPr>
        <p:blipFill>
          <a:blip r:embed="rId2" cstate="print"/>
          <a:stretch>
            <a:fillRect/>
          </a:stretch>
        </p:blipFill>
        <p:spPr>
          <a:xfrm>
            <a:off x="7848600" y="1752600"/>
            <a:ext cx="1066800" cy="1143000"/>
          </a:xfrm>
          <a:prstGeom prst="rect">
            <a:avLst/>
          </a:prstGeom>
        </p:spPr>
      </p:pic>
      <p:pic>
        <p:nvPicPr>
          <p:cNvPr id="5" name="Picture 4" descr="تح4.bmp"/>
          <p:cNvPicPr>
            <a:picLocks noChangeAspect="1"/>
          </p:cNvPicPr>
          <p:nvPr/>
        </p:nvPicPr>
        <p:blipFill>
          <a:blip r:embed="rId3" cstate="print"/>
          <a:stretch>
            <a:fillRect/>
          </a:stretch>
        </p:blipFill>
        <p:spPr>
          <a:xfrm>
            <a:off x="6705600" y="1752600"/>
            <a:ext cx="1133475" cy="1143000"/>
          </a:xfrm>
          <a:prstGeom prst="rect">
            <a:avLst/>
          </a:prstGeom>
        </p:spPr>
      </p:pic>
      <p:pic>
        <p:nvPicPr>
          <p:cNvPr id="6" name="Picture 5" descr="الرمي.bmp"/>
          <p:cNvPicPr>
            <a:picLocks noChangeAspect="1"/>
          </p:cNvPicPr>
          <p:nvPr/>
        </p:nvPicPr>
        <p:blipFill>
          <a:blip r:embed="rId4" cstate="print"/>
          <a:stretch>
            <a:fillRect/>
          </a:stretch>
        </p:blipFill>
        <p:spPr>
          <a:xfrm>
            <a:off x="5181600" y="1752600"/>
            <a:ext cx="1524000" cy="1143000"/>
          </a:xfrm>
          <a:prstGeom prst="rect">
            <a:avLst/>
          </a:prstGeom>
        </p:spPr>
      </p:pic>
      <p:grpSp>
        <p:nvGrpSpPr>
          <p:cNvPr id="2" name="Organization Chart 1"/>
          <p:cNvGrpSpPr>
            <a:grpSpLocks noChangeAspect="1"/>
          </p:cNvGrpSpPr>
          <p:nvPr/>
        </p:nvGrpSpPr>
        <p:grpSpPr bwMode="auto">
          <a:xfrm>
            <a:off x="838200" y="4495800"/>
            <a:ext cx="6696075" cy="1638344"/>
            <a:chOff x="407" y="646"/>
            <a:chExt cx="7806" cy="4761"/>
          </a:xfrm>
        </p:grpSpPr>
        <p:cxnSp>
          <p:nvCxnSpPr>
            <p:cNvPr id="11" name="_s57350"/>
            <p:cNvCxnSpPr>
              <a:cxnSpLocks noChangeShapeType="1"/>
              <a:stCxn id="15" idx="3"/>
              <a:endCxn id="13" idx="2"/>
            </p:cNvCxnSpPr>
            <p:nvPr/>
          </p:nvCxnSpPr>
          <p:spPr bwMode="auto">
            <a:xfrm flipV="1">
              <a:off x="6143" y="2169"/>
              <a:ext cx="517" cy="2699"/>
            </a:xfrm>
            <a:prstGeom prst="bentConnector2">
              <a:avLst/>
            </a:prstGeom>
            <a:noFill/>
            <a:ln w="28575">
              <a:solidFill>
                <a:srgbClr val="000000"/>
              </a:solidFill>
              <a:miter lim="800000"/>
              <a:headEnd/>
              <a:tailEnd/>
            </a:ln>
          </p:spPr>
        </p:cxnSp>
        <p:cxnSp>
          <p:nvCxnSpPr>
            <p:cNvPr id="12" name="_s57349"/>
            <p:cNvCxnSpPr>
              <a:cxnSpLocks noChangeShapeType="1"/>
              <a:stCxn id="14" idx="3"/>
              <a:endCxn id="13" idx="2"/>
            </p:cNvCxnSpPr>
            <p:nvPr/>
          </p:nvCxnSpPr>
          <p:spPr bwMode="auto">
            <a:xfrm flipV="1">
              <a:off x="6143" y="2169"/>
              <a:ext cx="517" cy="1080"/>
            </a:xfrm>
            <a:prstGeom prst="bentConnector2">
              <a:avLst/>
            </a:prstGeom>
            <a:noFill/>
            <a:ln w="28575">
              <a:solidFill>
                <a:srgbClr val="000000"/>
              </a:solidFill>
              <a:miter lim="800000"/>
              <a:headEnd/>
              <a:tailEnd/>
            </a:ln>
          </p:spPr>
        </p:cxnSp>
        <p:sp>
          <p:nvSpPr>
            <p:cNvPr id="13" name="_s57348"/>
            <p:cNvSpPr>
              <a:spLocks noChangeArrowheads="1"/>
            </p:cNvSpPr>
            <p:nvPr/>
          </p:nvSpPr>
          <p:spPr bwMode="auto">
            <a:xfrm>
              <a:off x="5108" y="646"/>
              <a:ext cx="3105" cy="1523"/>
            </a:xfrm>
            <a:prstGeom prst="roundRect">
              <a:avLst>
                <a:gd name="adj" fmla="val 16667"/>
              </a:avLst>
            </a:prstGeom>
            <a:noFill/>
            <a:ln w="9525">
              <a:solidFill>
                <a:srgbClr val="000000"/>
              </a:solidFill>
              <a:round/>
              <a:headEnd/>
              <a:tailEnd/>
            </a:ln>
          </p:spPr>
          <p:txBody>
            <a:bodyPr vert="horz" wrap="square" lIns="34798" tIns="17399" rIns="34798" bIns="17399" numCol="1" anchor="ctr" anchorCtr="0" compatLnSpc="1">
              <a:prstTxWarp prst="textNoShape">
                <a:avLst/>
              </a:prstTxWarp>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sz="2000" b="0" i="0" u="none" strike="noStrike" cap="none" normalizeH="0" baseline="0" dirty="0" smtClean="0">
                  <a:ln>
                    <a:noFill/>
                  </a:ln>
                  <a:solidFill>
                    <a:schemeClr val="tx1"/>
                  </a:solidFill>
                  <a:effectLst/>
                  <a:latin typeface="Calibri" pitchFamily="34" charset="0"/>
                  <a:ea typeface="Times New Roman" pitchFamily="18" charset="0"/>
                  <a:cs typeface="PT Bold Heading" charset="-78"/>
                </a:rPr>
                <a:t>امتصاص التصادم</a:t>
              </a:r>
              <a:endParaRPr kumimoji="0" lang="ar-SA"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_s57347"/>
            <p:cNvSpPr>
              <a:spLocks noChangeArrowheads="1"/>
            </p:cNvSpPr>
            <p:nvPr/>
          </p:nvSpPr>
          <p:spPr bwMode="auto">
            <a:xfrm>
              <a:off x="407" y="2709"/>
              <a:ext cx="5736" cy="1079"/>
            </a:xfrm>
            <a:prstGeom prst="roundRect">
              <a:avLst>
                <a:gd name="adj" fmla="val 16667"/>
              </a:avLst>
            </a:prstGeom>
            <a:noFill/>
            <a:ln w="9525">
              <a:solidFill>
                <a:srgbClr val="000000"/>
              </a:solidFill>
              <a:round/>
              <a:headEnd/>
              <a:tailEnd/>
            </a:ln>
          </p:spPr>
          <p:txBody>
            <a:bodyPr vert="horz" wrap="square" lIns="34798" tIns="17399" rIns="34798" bIns="17399" numCol="1" anchor="ctr" anchorCtr="0" compatLnSpc="1">
              <a:prstTxWarp prst="textNoShape">
                <a:avLst/>
              </a:prstTxWarp>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b="1" i="0" u="none" strike="noStrike" cap="none" normalizeH="0" baseline="0" smtClean="0">
                  <a:ln>
                    <a:noFill/>
                  </a:ln>
                  <a:solidFill>
                    <a:schemeClr val="tx1"/>
                  </a:solidFill>
                  <a:effectLst/>
                  <a:latin typeface="Calibri" pitchFamily="34" charset="0"/>
                  <a:ea typeface="Times New Roman" pitchFamily="18" charset="0"/>
                  <a:cs typeface="Arial" pitchFamily="34" charset="0"/>
                </a:rPr>
                <a:t>امتصاص الجسم بعد السقوط أو الوثب</a:t>
              </a:r>
              <a:endParaRPr kumimoji="0" lang="ar-SA" sz="4000" b="0" i="0" u="none" strike="noStrike" cap="none" normalizeH="0" baseline="0" smtClean="0">
                <a:ln>
                  <a:noFill/>
                </a:ln>
                <a:solidFill>
                  <a:schemeClr val="tx1"/>
                </a:solidFill>
                <a:effectLst/>
                <a:latin typeface="Arial" pitchFamily="34" charset="0"/>
                <a:cs typeface="Arial" pitchFamily="34" charset="0"/>
              </a:endParaRPr>
            </a:p>
          </p:txBody>
        </p:sp>
        <p:sp>
          <p:nvSpPr>
            <p:cNvPr id="15" name="_s57346"/>
            <p:cNvSpPr>
              <a:spLocks noChangeArrowheads="1"/>
            </p:cNvSpPr>
            <p:nvPr/>
          </p:nvSpPr>
          <p:spPr bwMode="auto">
            <a:xfrm>
              <a:off x="407" y="4328"/>
              <a:ext cx="5736" cy="1079"/>
            </a:xfrm>
            <a:prstGeom prst="roundRect">
              <a:avLst>
                <a:gd name="adj" fmla="val 16667"/>
              </a:avLst>
            </a:prstGeom>
            <a:noFill/>
            <a:ln w="9525">
              <a:solidFill>
                <a:srgbClr val="000000"/>
              </a:solidFill>
              <a:round/>
              <a:headEnd/>
              <a:tailEnd/>
            </a:ln>
          </p:spPr>
          <p:txBody>
            <a:bodyPr vert="horz" wrap="square" lIns="34798" tIns="17399" rIns="34798" bIns="17399" numCol="1" anchor="ctr" anchorCtr="0" compatLnSpc="1">
              <a:prstTxWarp prst="textNoShape">
                <a:avLst/>
              </a:prstTxWarp>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2000" b="1" i="0" u="none" strike="noStrike" cap="none" normalizeH="0" baseline="0" dirty="0" smtClean="0">
                  <a:ln>
                    <a:noFill/>
                  </a:ln>
                  <a:solidFill>
                    <a:schemeClr val="tx1"/>
                  </a:solidFill>
                  <a:effectLst/>
                  <a:latin typeface="Calibri" pitchFamily="34" charset="0"/>
                  <a:ea typeface="Times New Roman" pitchFamily="18" charset="0"/>
                  <a:cs typeface="Arial" pitchFamily="34" charset="0"/>
                </a:rPr>
                <a:t>امتصاص من مقاومات خارجية فى الاستلام لأداة</a:t>
              </a:r>
              <a:endParaRPr kumimoji="0" lang="ar-SA" sz="40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16" name="Rectangle 8"/>
          <p:cNvSpPr>
            <a:spLocks noChangeArrowheads="1"/>
          </p:cNvSpPr>
          <p:nvPr/>
        </p:nvSpPr>
        <p:spPr bwMode="auto">
          <a:xfrm>
            <a:off x="6172200" y="3581400"/>
            <a:ext cx="25146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SA" sz="2000" b="1" i="0" u="none" strike="noStrike" cap="none" normalizeH="0" baseline="0" dirty="0" smtClean="0">
                <a:ln>
                  <a:noFill/>
                </a:ln>
                <a:solidFill>
                  <a:srgbClr val="000000"/>
                </a:solidFill>
                <a:effectLst>
                  <a:outerShdw blurRad="38100" dist="38100" dir="2700000" algn="tl">
                    <a:srgbClr val="000000">
                      <a:alpha val="43137"/>
                    </a:srgbClr>
                  </a:outerShdw>
                </a:effectLst>
                <a:latin typeface="Calibri" pitchFamily="34" charset="0"/>
                <a:ea typeface="Times New Roman" pitchFamily="18" charset="0"/>
                <a:cs typeface="PT Bold Heading" charset="-78"/>
              </a:rPr>
              <a:t>ر</a:t>
            </a:r>
            <a:r>
              <a:rPr kumimoji="0" lang="ar-SA" sz="2000" b="1" i="0" u="none" strike="noStrike" cap="none" normalizeH="0" baseline="0" dirty="0" smtClean="0" bmk="">
                <a:ln>
                  <a:noFill/>
                </a:ln>
                <a:solidFill>
                  <a:srgbClr val="000000"/>
                </a:solidFill>
                <a:effectLst>
                  <a:outerShdw blurRad="38100" dist="38100" dir="2700000" algn="tl">
                    <a:srgbClr val="000000">
                      <a:alpha val="43137"/>
                    </a:srgbClr>
                  </a:outerShdw>
                </a:effectLst>
                <a:latin typeface="Calibri" pitchFamily="34" charset="0"/>
                <a:ea typeface="Times New Roman" pitchFamily="18" charset="0"/>
                <a:cs typeface="PT Bold Heading" charset="-78"/>
              </a:rPr>
              <a:t>ابعاً: امتصاص التصادم :</a:t>
            </a:r>
            <a:endParaRPr kumimoji="0" lang="ar-SA"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art211_display.png"/>
          <p:cNvPicPr>
            <a:picLocks noChangeAspect="1"/>
          </p:cNvPicPr>
          <p:nvPr/>
        </p:nvPicPr>
        <p:blipFill>
          <a:blip r:embed="rId2" cstate="print"/>
          <a:stretch>
            <a:fillRect/>
          </a:stretch>
        </p:blipFill>
        <p:spPr>
          <a:xfrm>
            <a:off x="1066800" y="2019300"/>
            <a:ext cx="4162425" cy="3962400"/>
          </a:xfrm>
          <a:prstGeom prst="rect">
            <a:avLst/>
          </a:prstGeom>
        </p:spPr>
      </p:pic>
      <p:pic>
        <p:nvPicPr>
          <p:cNvPr id="3" name="Picture 2" descr="2.bmp"/>
          <p:cNvPicPr>
            <a:picLocks noChangeAspect="1"/>
          </p:cNvPicPr>
          <p:nvPr/>
        </p:nvPicPr>
        <p:blipFill>
          <a:blip r:embed="rId3" cstate="print"/>
          <a:stretch>
            <a:fillRect/>
          </a:stretch>
        </p:blipFill>
        <p:spPr>
          <a:xfrm>
            <a:off x="5486400" y="1790700"/>
            <a:ext cx="3253154" cy="4229100"/>
          </a:xfrm>
          <a:prstGeom prst="rect">
            <a:avLst/>
          </a:prstGeom>
        </p:spPr>
      </p:pic>
      <p:sp>
        <p:nvSpPr>
          <p:cNvPr id="4" name="TextBox 3"/>
          <p:cNvSpPr txBox="1"/>
          <p:nvPr/>
        </p:nvSpPr>
        <p:spPr>
          <a:xfrm>
            <a:off x="3048000" y="1028700"/>
            <a:ext cx="3200400" cy="584775"/>
          </a:xfrm>
          <a:prstGeom prst="rect">
            <a:avLst/>
          </a:prstGeom>
          <a:noFill/>
        </p:spPr>
        <p:txBody>
          <a:bodyPr wrap="square" rtlCol="1">
            <a:spAutoFit/>
          </a:bodyPr>
          <a:lstStyle/>
          <a:p>
            <a:r>
              <a:rPr lang="ar-EG" sz="3200" b="1" dirty="0" smtClean="0">
                <a:effectLst>
                  <a:outerShdw blurRad="38100" dist="38100" dir="2700000" algn="tl">
                    <a:srgbClr val="000000">
                      <a:alpha val="43137"/>
                    </a:srgbClr>
                  </a:outerShdw>
                </a:effectLst>
              </a:rPr>
              <a:t>الارتكاز والدوران</a:t>
            </a:r>
            <a:endParaRPr lang="ar-SA" sz="32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1" name="Organization Chart 1"/>
          <p:cNvGraphicFramePr>
            <a:graphicFrameLocks/>
          </p:cNvGraphicFramePr>
          <p:nvPr/>
        </p:nvGraphicFramePr>
        <p:xfrm>
          <a:off x="1263069" y="1752600"/>
          <a:ext cx="5830887" cy="4451350"/>
        </p:xfrm>
        <a:graphic>
          <a:graphicData uri="http://schemas.openxmlformats.org/drawingml/2006/compatibility">
            <com:legacyDrawing xmlns:com="http://schemas.openxmlformats.org/drawingml/2006/compatibility" spid="_x0000_s80898"/>
          </a:graphicData>
        </a:graphic>
      </p:graphicFrame>
      <p:sp>
        <p:nvSpPr>
          <p:cNvPr id="3" name="TextBox 2"/>
          <p:cNvSpPr txBox="1"/>
          <p:nvPr/>
        </p:nvSpPr>
        <p:spPr>
          <a:xfrm>
            <a:off x="958269" y="838200"/>
            <a:ext cx="7880931" cy="1015663"/>
          </a:xfrm>
          <a:prstGeom prst="rect">
            <a:avLst/>
          </a:prstGeom>
          <a:noFill/>
        </p:spPr>
        <p:txBody>
          <a:bodyPr wrap="square" rtlCol="1">
            <a:spAutoFit/>
          </a:bodyPr>
          <a:lstStyle/>
          <a:p>
            <a:r>
              <a:rPr lang="en-US" sz="2000" b="1" dirty="0"/>
              <a:t>	</a:t>
            </a:r>
            <a:r>
              <a:rPr lang="en-US" sz="2000" dirty="0" err="1"/>
              <a:t>فمن</a:t>
            </a:r>
            <a:r>
              <a:rPr lang="en-US" sz="2000" dirty="0"/>
              <a:t> </a:t>
            </a:r>
            <a:r>
              <a:rPr lang="en-US" sz="2000" dirty="0" err="1"/>
              <a:t>ضوء</a:t>
            </a:r>
            <a:r>
              <a:rPr lang="en-US" sz="2000" dirty="0"/>
              <a:t> </a:t>
            </a:r>
            <a:r>
              <a:rPr lang="en-US" sz="2000" dirty="0" err="1"/>
              <a:t>الموقع</a:t>
            </a:r>
            <a:r>
              <a:rPr lang="en-US" sz="2000" dirty="0"/>
              <a:t> </a:t>
            </a:r>
            <a:r>
              <a:rPr lang="en-US" sz="2000" dirty="0" err="1"/>
              <a:t>الذي</a:t>
            </a:r>
            <a:r>
              <a:rPr lang="en-US" sz="2000" dirty="0"/>
              <a:t> </a:t>
            </a:r>
            <a:r>
              <a:rPr lang="en-US" sz="2000" dirty="0" err="1"/>
              <a:t>تتم</a:t>
            </a:r>
            <a:r>
              <a:rPr lang="en-US" sz="2000" dirty="0"/>
              <a:t> </a:t>
            </a:r>
            <a:r>
              <a:rPr lang="en-US" sz="2000" dirty="0" err="1"/>
              <a:t>فيه</a:t>
            </a:r>
            <a:r>
              <a:rPr lang="en-US" sz="2000" dirty="0"/>
              <a:t> الحركة </a:t>
            </a:r>
            <a:r>
              <a:rPr lang="en-US" sz="2000" dirty="0" err="1"/>
              <a:t>والاتجاهات</a:t>
            </a:r>
            <a:r>
              <a:rPr lang="en-US" sz="2000" dirty="0"/>
              <a:t> </a:t>
            </a:r>
            <a:r>
              <a:rPr lang="en-US" sz="2000" dirty="0" err="1"/>
              <a:t>التى</a:t>
            </a:r>
            <a:r>
              <a:rPr lang="en-US" sz="2000" dirty="0"/>
              <a:t> </a:t>
            </a:r>
            <a:r>
              <a:rPr lang="en-US" sz="2000" dirty="0" err="1"/>
              <a:t>يسلكها</a:t>
            </a:r>
            <a:r>
              <a:rPr lang="en-US" sz="2000" dirty="0"/>
              <a:t> </a:t>
            </a:r>
            <a:r>
              <a:rPr lang="en-US" sz="2000" dirty="0" err="1"/>
              <a:t>الجسم</a:t>
            </a:r>
            <a:r>
              <a:rPr lang="en-US" sz="2000" dirty="0"/>
              <a:t> </a:t>
            </a:r>
            <a:r>
              <a:rPr lang="en-US" sz="2000" dirty="0" err="1"/>
              <a:t>وعلاقة</a:t>
            </a:r>
            <a:r>
              <a:rPr lang="en-US" sz="2000" dirty="0"/>
              <a:t> </a:t>
            </a:r>
            <a:r>
              <a:rPr lang="en-US" sz="2000" dirty="0" err="1"/>
              <a:t>المفاصل</a:t>
            </a:r>
            <a:r>
              <a:rPr lang="en-US" sz="2000" dirty="0"/>
              <a:t> </a:t>
            </a:r>
            <a:r>
              <a:rPr lang="en-US" sz="2000" dirty="0" err="1"/>
              <a:t>ووصلاتها</a:t>
            </a:r>
            <a:r>
              <a:rPr lang="en-US" sz="2000" dirty="0"/>
              <a:t> </a:t>
            </a:r>
            <a:r>
              <a:rPr lang="en-US" sz="2000" dirty="0" err="1"/>
              <a:t>بعضها</a:t>
            </a:r>
            <a:r>
              <a:rPr lang="en-US" sz="2000" dirty="0"/>
              <a:t> </a:t>
            </a:r>
            <a:r>
              <a:rPr lang="en-US" sz="2000" dirty="0" err="1"/>
              <a:t>ببعض</a:t>
            </a:r>
            <a:r>
              <a:rPr lang="en-US" sz="2000" dirty="0"/>
              <a:t> </a:t>
            </a:r>
            <a:r>
              <a:rPr lang="en-US" sz="2000" dirty="0" err="1"/>
              <a:t>يمكن</a:t>
            </a:r>
            <a:r>
              <a:rPr lang="en-US" sz="2000" dirty="0"/>
              <a:t> </a:t>
            </a:r>
            <a:r>
              <a:rPr lang="en-US" sz="2000" dirty="0" err="1"/>
              <a:t>أن</a:t>
            </a:r>
            <a:r>
              <a:rPr lang="en-US" sz="2000" dirty="0"/>
              <a:t> </a:t>
            </a:r>
            <a:r>
              <a:rPr lang="en-US" sz="2000" dirty="0" err="1"/>
              <a:t>تقسم</a:t>
            </a:r>
            <a:r>
              <a:rPr lang="en-US" sz="2000" dirty="0"/>
              <a:t> </a:t>
            </a:r>
            <a:r>
              <a:rPr lang="en-US" sz="2000" dirty="0" err="1"/>
              <a:t>الحركات</a:t>
            </a:r>
            <a:r>
              <a:rPr lang="en-US" sz="2000" dirty="0"/>
              <a:t> </a:t>
            </a:r>
            <a:r>
              <a:rPr lang="en-US" sz="2000" dirty="0" err="1"/>
              <a:t>إلى</a:t>
            </a:r>
            <a:r>
              <a:rPr lang="en-US" sz="2000" dirty="0"/>
              <a:t> </a:t>
            </a:r>
            <a:r>
              <a:rPr lang="en-US" sz="2000" dirty="0" err="1"/>
              <a:t>الأنواع</a:t>
            </a:r>
            <a:r>
              <a:rPr lang="en-US" sz="2000" dirty="0"/>
              <a:t> </a:t>
            </a:r>
            <a:r>
              <a:rPr lang="en-US" sz="2000" dirty="0" err="1"/>
              <a:t>التالية</a:t>
            </a:r>
            <a:r>
              <a:rPr lang="en-US" sz="2000" dirty="0"/>
              <a:t>:</a:t>
            </a:r>
          </a:p>
          <a:p>
            <a:endParaRPr lang="ar-SA" sz="20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81000"/>
            <a:ext cx="8229600" cy="6247864"/>
          </a:xfrm>
          <a:prstGeom prst="rect">
            <a:avLst/>
          </a:prstGeom>
          <a:noFill/>
        </p:spPr>
        <p:txBody>
          <a:bodyPr wrap="square" rtlCol="1">
            <a:spAutoFit/>
          </a:bodyPr>
          <a:lstStyle/>
          <a:p>
            <a:r>
              <a:rPr lang="en-US" sz="2000" b="1" dirty="0" err="1"/>
              <a:t>تصنيف</a:t>
            </a:r>
            <a:r>
              <a:rPr lang="en-US" sz="2000" b="1" dirty="0"/>
              <a:t> </a:t>
            </a:r>
            <a:r>
              <a:rPr lang="en-US" sz="2000" b="1" dirty="0" err="1"/>
              <a:t>الحركات</a:t>
            </a:r>
            <a:r>
              <a:rPr lang="en-US" sz="2000" b="1" dirty="0"/>
              <a:t> </a:t>
            </a:r>
            <a:r>
              <a:rPr lang="en-US" sz="2000" b="1" dirty="0" err="1"/>
              <a:t>وفق</a:t>
            </a:r>
            <a:r>
              <a:rPr lang="en-US" sz="2000" b="1" dirty="0"/>
              <a:t> </a:t>
            </a:r>
            <a:r>
              <a:rPr lang="en-US" sz="2000" b="1" dirty="0" err="1"/>
              <a:t>شكلها</a:t>
            </a:r>
            <a:r>
              <a:rPr lang="en-US" sz="2000" b="1" dirty="0"/>
              <a:t> </a:t>
            </a:r>
            <a:r>
              <a:rPr lang="en-US" sz="2000" b="1" dirty="0" err="1"/>
              <a:t>فى</a:t>
            </a:r>
            <a:r>
              <a:rPr lang="en-US" sz="2000" b="1" dirty="0"/>
              <a:t> </a:t>
            </a:r>
            <a:r>
              <a:rPr lang="en-US" sz="2000" b="1" dirty="0" err="1"/>
              <a:t>الفراغ</a:t>
            </a:r>
            <a:r>
              <a:rPr lang="en-US" sz="2000" b="1" dirty="0"/>
              <a:t> </a:t>
            </a:r>
            <a:r>
              <a:rPr lang="en-US" sz="2000" b="1" dirty="0" smtClean="0"/>
              <a:t>:</a:t>
            </a:r>
            <a:endParaRPr lang="ar-EG" sz="2000" b="1" dirty="0" smtClean="0"/>
          </a:p>
          <a:p>
            <a:endParaRPr lang="en-US" sz="2000" b="1" dirty="0"/>
          </a:p>
          <a:p>
            <a:r>
              <a:rPr lang="en-US" sz="2000" dirty="0"/>
              <a:t>	</a:t>
            </a:r>
            <a:r>
              <a:rPr lang="en-US" sz="2000" dirty="0" err="1"/>
              <a:t>عند</a:t>
            </a:r>
            <a:r>
              <a:rPr lang="en-US" sz="2000" dirty="0"/>
              <a:t> </a:t>
            </a:r>
            <a:r>
              <a:rPr lang="en-US" sz="2000" dirty="0" err="1"/>
              <a:t>التحرك</a:t>
            </a:r>
            <a:r>
              <a:rPr lang="en-US" sz="2000" dirty="0"/>
              <a:t> </a:t>
            </a:r>
            <a:r>
              <a:rPr lang="en-US" sz="2000" dirty="0" err="1"/>
              <a:t>فى</a:t>
            </a:r>
            <a:r>
              <a:rPr lang="en-US" sz="2000" dirty="0"/>
              <a:t> </a:t>
            </a:r>
            <a:r>
              <a:rPr lang="en-US" sz="2000" dirty="0" err="1"/>
              <a:t>الفراغ</a:t>
            </a:r>
            <a:r>
              <a:rPr lang="en-US" sz="2000" dirty="0"/>
              <a:t> </a:t>
            </a:r>
            <a:r>
              <a:rPr lang="en-US" sz="2000" dirty="0" err="1"/>
              <a:t>تملى</a:t>
            </a:r>
            <a:r>
              <a:rPr lang="en-US" sz="2000" dirty="0"/>
              <a:t> </a:t>
            </a:r>
            <a:r>
              <a:rPr lang="en-US" sz="2000" dirty="0" err="1"/>
              <a:t>طبيعة</a:t>
            </a:r>
            <a:r>
              <a:rPr lang="en-US" sz="2000" dirty="0"/>
              <a:t> </a:t>
            </a:r>
            <a:r>
              <a:rPr lang="en-US" sz="2000" dirty="0" err="1"/>
              <a:t>المهارة</a:t>
            </a:r>
            <a:r>
              <a:rPr lang="en-US" sz="2000" dirty="0"/>
              <a:t> </a:t>
            </a:r>
            <a:r>
              <a:rPr lang="en-US" sz="2000" dirty="0" err="1"/>
              <a:t>وفق</a:t>
            </a:r>
            <a:r>
              <a:rPr lang="en-US" sz="2000" dirty="0"/>
              <a:t> </a:t>
            </a:r>
            <a:r>
              <a:rPr lang="en-US" sz="2000" dirty="0" err="1"/>
              <a:t>محدداتها</a:t>
            </a:r>
            <a:r>
              <a:rPr lang="en-US" sz="2000" dirty="0"/>
              <a:t> </a:t>
            </a:r>
            <a:r>
              <a:rPr lang="en-US" sz="2000" dirty="0" err="1"/>
              <a:t>الفنية</a:t>
            </a:r>
            <a:r>
              <a:rPr lang="en-US" sz="2000" dirty="0"/>
              <a:t> </a:t>
            </a:r>
            <a:r>
              <a:rPr lang="en-US" sz="2000" dirty="0" err="1"/>
              <a:t>والهدف</a:t>
            </a:r>
            <a:r>
              <a:rPr lang="en-US" sz="2000" dirty="0"/>
              <a:t> </a:t>
            </a:r>
            <a:r>
              <a:rPr lang="en-US" sz="2000" dirty="0" err="1"/>
              <a:t>الميكانيكى</a:t>
            </a:r>
            <a:r>
              <a:rPr lang="en-US" sz="2000" dirty="0"/>
              <a:t> </a:t>
            </a:r>
            <a:r>
              <a:rPr lang="en-US" sz="2000" dirty="0" err="1"/>
              <a:t>لها</a:t>
            </a:r>
            <a:r>
              <a:rPr lang="en-US" sz="2000" dirty="0"/>
              <a:t> </a:t>
            </a:r>
            <a:r>
              <a:rPr lang="en-US" sz="2000" dirty="0" err="1"/>
              <a:t>وبذلك</a:t>
            </a:r>
            <a:r>
              <a:rPr lang="en-US" sz="2000" dirty="0"/>
              <a:t> </a:t>
            </a:r>
            <a:r>
              <a:rPr lang="en-US" sz="2000" dirty="0" err="1"/>
              <a:t>فعند</a:t>
            </a:r>
            <a:r>
              <a:rPr lang="en-US" sz="2000" dirty="0"/>
              <a:t> </a:t>
            </a:r>
            <a:r>
              <a:rPr lang="en-US" sz="2000" dirty="0" err="1"/>
              <a:t>النظر</a:t>
            </a:r>
            <a:r>
              <a:rPr lang="en-US" sz="2000" dirty="0"/>
              <a:t> </a:t>
            </a:r>
            <a:r>
              <a:rPr lang="en-US" sz="2000" dirty="0" err="1"/>
              <a:t>لإجراء</a:t>
            </a:r>
            <a:r>
              <a:rPr lang="en-US" sz="2000" dirty="0"/>
              <a:t> </a:t>
            </a:r>
            <a:r>
              <a:rPr lang="en-US" sz="2000" dirty="0" err="1"/>
              <a:t>ملاحظة</a:t>
            </a:r>
            <a:r>
              <a:rPr lang="en-US" sz="2000" dirty="0"/>
              <a:t> </a:t>
            </a:r>
            <a:r>
              <a:rPr lang="en-US" sz="2000" dirty="0" err="1"/>
              <a:t>لمهارة</a:t>
            </a:r>
            <a:r>
              <a:rPr lang="en-US" sz="2000" dirty="0"/>
              <a:t> </a:t>
            </a:r>
            <a:r>
              <a:rPr lang="en-US" sz="2000" dirty="0" err="1"/>
              <a:t>ما</a:t>
            </a:r>
            <a:r>
              <a:rPr lang="en-US" sz="2000" dirty="0"/>
              <a:t> </a:t>
            </a:r>
            <a:r>
              <a:rPr lang="en-US" sz="2000" dirty="0" err="1"/>
              <a:t>فإن</a:t>
            </a:r>
            <a:r>
              <a:rPr lang="en-US" sz="2000" dirty="0"/>
              <a:t> </a:t>
            </a:r>
            <a:r>
              <a:rPr lang="en-US" sz="2000" dirty="0" err="1"/>
              <a:t>العين</a:t>
            </a:r>
            <a:r>
              <a:rPr lang="en-US" sz="2000" dirty="0"/>
              <a:t> </a:t>
            </a:r>
            <a:r>
              <a:rPr lang="en-US" sz="2000" dirty="0" err="1"/>
              <a:t>البشرية</a:t>
            </a:r>
            <a:r>
              <a:rPr lang="en-US" sz="2000" dirty="0"/>
              <a:t> </a:t>
            </a:r>
            <a:r>
              <a:rPr lang="en-US" sz="2000" dirty="0" err="1"/>
              <a:t>تدرك</a:t>
            </a:r>
            <a:r>
              <a:rPr lang="en-US" sz="2000" dirty="0"/>
              <a:t> </a:t>
            </a:r>
            <a:r>
              <a:rPr lang="en-US" sz="2000" dirty="0" err="1"/>
              <a:t>أبعاداً</a:t>
            </a:r>
            <a:r>
              <a:rPr lang="en-US" sz="2000" dirty="0"/>
              <a:t> </a:t>
            </a:r>
            <a:r>
              <a:rPr lang="en-US" sz="2000" dirty="0" err="1"/>
              <a:t>ثلاثة</a:t>
            </a:r>
            <a:r>
              <a:rPr lang="en-US" sz="2000" dirty="0"/>
              <a:t> </a:t>
            </a:r>
            <a:r>
              <a:rPr lang="en-US" sz="2000" dirty="0" err="1"/>
              <a:t>للمهارة</a:t>
            </a:r>
            <a:r>
              <a:rPr lang="en-US" sz="2000" dirty="0"/>
              <a:t>  </a:t>
            </a:r>
            <a:r>
              <a:rPr lang="en-US" sz="2000" dirty="0" err="1"/>
              <a:t>أفقياً</a:t>
            </a:r>
            <a:r>
              <a:rPr lang="en-US" sz="2000" dirty="0"/>
              <a:t> </a:t>
            </a:r>
            <a:r>
              <a:rPr lang="en-US" sz="2000" dirty="0" err="1"/>
              <a:t>ورأسياً</a:t>
            </a:r>
            <a:r>
              <a:rPr lang="en-US" sz="2000" dirty="0"/>
              <a:t> </a:t>
            </a:r>
            <a:r>
              <a:rPr lang="en-US" sz="2000" dirty="0" err="1"/>
              <a:t>وعمقاً</a:t>
            </a:r>
            <a:r>
              <a:rPr lang="en-US" sz="2000" dirty="0"/>
              <a:t> </a:t>
            </a:r>
            <a:r>
              <a:rPr lang="en-US" sz="2000" dirty="0" err="1"/>
              <a:t>وعادة</a:t>
            </a:r>
            <a:r>
              <a:rPr lang="en-US" sz="2000" dirty="0"/>
              <a:t> </a:t>
            </a:r>
            <a:r>
              <a:rPr lang="en-US" sz="2000" dirty="0" err="1"/>
              <a:t>ما</a:t>
            </a:r>
            <a:r>
              <a:rPr lang="en-US" sz="2000" dirty="0"/>
              <a:t> </a:t>
            </a:r>
            <a:r>
              <a:rPr lang="en-US" sz="2000" dirty="0" err="1"/>
              <a:t>يعبر</a:t>
            </a:r>
            <a:r>
              <a:rPr lang="en-US" sz="2000" dirty="0"/>
              <a:t> </a:t>
            </a:r>
            <a:r>
              <a:rPr lang="en-US" sz="2000" dirty="0" err="1"/>
              <a:t>عنهم</a:t>
            </a:r>
            <a:r>
              <a:rPr lang="en-US" sz="2000" dirty="0"/>
              <a:t> </a:t>
            </a:r>
            <a:r>
              <a:rPr lang="en-US" sz="2000" dirty="0" err="1"/>
              <a:t>أفقياً</a:t>
            </a:r>
            <a:r>
              <a:rPr lang="en-US" sz="2000" dirty="0"/>
              <a:t> (×) </a:t>
            </a:r>
            <a:r>
              <a:rPr lang="en-US" sz="2000" dirty="0" err="1"/>
              <a:t>رأسياً</a:t>
            </a:r>
            <a:r>
              <a:rPr lang="en-US" sz="2000" dirty="0"/>
              <a:t> (Y) </a:t>
            </a:r>
            <a:r>
              <a:rPr lang="en-US" sz="2000" dirty="0" err="1"/>
              <a:t>عمقاً</a:t>
            </a:r>
            <a:r>
              <a:rPr lang="en-US" sz="2000" dirty="0"/>
              <a:t> (Z) </a:t>
            </a:r>
            <a:r>
              <a:rPr lang="en-US" sz="2000" dirty="0" err="1"/>
              <a:t>وفى</a:t>
            </a:r>
            <a:r>
              <a:rPr lang="en-US" sz="2000" dirty="0"/>
              <a:t> </a:t>
            </a:r>
            <a:r>
              <a:rPr lang="en-US" sz="2000" dirty="0" err="1"/>
              <a:t>هذا</a:t>
            </a:r>
            <a:r>
              <a:rPr lang="en-US" sz="2000" dirty="0"/>
              <a:t> </a:t>
            </a:r>
            <a:r>
              <a:rPr lang="en-US" sz="2000" dirty="0" err="1"/>
              <a:t>الشأن</a:t>
            </a:r>
            <a:r>
              <a:rPr lang="en-US" sz="2000" dirty="0"/>
              <a:t> </a:t>
            </a:r>
            <a:r>
              <a:rPr lang="en-US" sz="2000" dirty="0" err="1"/>
              <a:t>نذكر</a:t>
            </a:r>
            <a:r>
              <a:rPr lang="en-US" sz="2000" dirty="0"/>
              <a:t> </a:t>
            </a:r>
            <a:r>
              <a:rPr lang="en-US" sz="2000" dirty="0" err="1"/>
              <a:t>أن</a:t>
            </a:r>
            <a:r>
              <a:rPr lang="en-US" sz="2000" dirty="0"/>
              <a:t> </a:t>
            </a:r>
            <a:r>
              <a:rPr lang="en-US" sz="2000" dirty="0" err="1"/>
              <a:t>العين</a:t>
            </a:r>
            <a:r>
              <a:rPr lang="en-US" sz="2000" dirty="0"/>
              <a:t> </a:t>
            </a:r>
            <a:r>
              <a:rPr lang="en-US" sz="2000" dirty="0" err="1"/>
              <a:t>البشرية</a:t>
            </a:r>
            <a:r>
              <a:rPr lang="en-US" sz="2000" dirty="0"/>
              <a:t> </a:t>
            </a:r>
            <a:r>
              <a:rPr lang="en-US" sz="2000" dirty="0" err="1"/>
              <a:t>ترى</a:t>
            </a:r>
            <a:r>
              <a:rPr lang="en-US" sz="2000" dirty="0"/>
              <a:t> </a:t>
            </a:r>
            <a:r>
              <a:rPr lang="en-US" sz="2000" dirty="0" err="1"/>
              <a:t>الأبعاد</a:t>
            </a:r>
            <a:r>
              <a:rPr lang="en-US" sz="2000" dirty="0"/>
              <a:t> </a:t>
            </a:r>
            <a:r>
              <a:rPr lang="en-US" sz="2000" dirty="0" err="1"/>
              <a:t>الثلاثة</a:t>
            </a:r>
            <a:r>
              <a:rPr lang="en-US" sz="2000" dirty="0"/>
              <a:t> </a:t>
            </a:r>
            <a:r>
              <a:rPr lang="en-US" sz="2000" dirty="0" err="1"/>
              <a:t>ولكن</a:t>
            </a:r>
            <a:r>
              <a:rPr lang="en-US" sz="2000" dirty="0"/>
              <a:t> </a:t>
            </a:r>
            <a:r>
              <a:rPr lang="en-US" sz="2000" dirty="0" err="1"/>
              <a:t>تكمن</a:t>
            </a:r>
            <a:r>
              <a:rPr lang="en-US" sz="2000" dirty="0"/>
              <a:t> </a:t>
            </a:r>
            <a:r>
              <a:rPr lang="en-US" sz="2000" dirty="0" err="1"/>
              <a:t>مشكلة</a:t>
            </a:r>
            <a:r>
              <a:rPr lang="en-US" sz="2000" dirty="0"/>
              <a:t> </a:t>
            </a:r>
            <a:r>
              <a:rPr lang="en-US" sz="2000" dirty="0" err="1"/>
              <a:t>فى</a:t>
            </a:r>
            <a:r>
              <a:rPr lang="en-US" sz="2000" dirty="0"/>
              <a:t> </a:t>
            </a:r>
            <a:r>
              <a:rPr lang="en-US" sz="2000" dirty="0" err="1"/>
              <a:t>بعض</a:t>
            </a:r>
            <a:r>
              <a:rPr lang="en-US" sz="2000" dirty="0"/>
              <a:t> </a:t>
            </a:r>
            <a:r>
              <a:rPr lang="en-US" sz="2000" dirty="0" err="1"/>
              <a:t>الأجزاء</a:t>
            </a:r>
            <a:r>
              <a:rPr lang="en-US" sz="2000" dirty="0"/>
              <a:t> </a:t>
            </a:r>
            <a:r>
              <a:rPr lang="en-US" sz="2000" dirty="0" err="1"/>
              <a:t>التى</a:t>
            </a:r>
            <a:r>
              <a:rPr lang="en-US" sz="2000" dirty="0"/>
              <a:t> </a:t>
            </a:r>
            <a:r>
              <a:rPr lang="en-US" sz="2000" dirty="0" err="1"/>
              <a:t>قد</a:t>
            </a:r>
            <a:r>
              <a:rPr lang="en-US" sz="2000" dirty="0"/>
              <a:t> </a:t>
            </a:r>
            <a:r>
              <a:rPr lang="en-US" sz="2000" dirty="0" err="1"/>
              <a:t>تختفى</a:t>
            </a:r>
            <a:r>
              <a:rPr lang="en-US" sz="2000" dirty="0"/>
              <a:t> </a:t>
            </a:r>
            <a:r>
              <a:rPr lang="en-US" sz="2000" dirty="0" err="1"/>
              <a:t>ومثال</a:t>
            </a:r>
            <a:r>
              <a:rPr lang="en-US" sz="2000" dirty="0"/>
              <a:t> </a:t>
            </a:r>
            <a:r>
              <a:rPr lang="en-US" sz="2000" dirty="0" err="1"/>
              <a:t>لذلك</a:t>
            </a:r>
            <a:r>
              <a:rPr lang="en-US" sz="2000" dirty="0"/>
              <a:t> </a:t>
            </a:r>
            <a:r>
              <a:rPr lang="en-US" sz="2000" dirty="0" err="1"/>
              <a:t>أنت</a:t>
            </a:r>
            <a:r>
              <a:rPr lang="en-US" sz="2000" dirty="0"/>
              <a:t> </a:t>
            </a:r>
            <a:r>
              <a:rPr lang="en-US" sz="2000" dirty="0" err="1"/>
              <a:t>تستطيع</a:t>
            </a:r>
            <a:r>
              <a:rPr lang="en-US" sz="2000" dirty="0"/>
              <a:t> </a:t>
            </a:r>
            <a:r>
              <a:rPr lang="en-US" sz="2000" dirty="0" err="1"/>
              <a:t>أن</a:t>
            </a:r>
            <a:r>
              <a:rPr lang="en-US" sz="2000" dirty="0"/>
              <a:t> </a:t>
            </a:r>
            <a:r>
              <a:rPr lang="en-US" sz="2000" dirty="0" err="1"/>
              <a:t>ترى</a:t>
            </a:r>
            <a:r>
              <a:rPr lang="en-US" sz="2000" dirty="0"/>
              <a:t> </a:t>
            </a:r>
            <a:r>
              <a:rPr lang="en-US" sz="2000" dirty="0" err="1"/>
              <a:t>لاعب</a:t>
            </a:r>
            <a:r>
              <a:rPr lang="en-US" sz="2000" dirty="0"/>
              <a:t> </a:t>
            </a:r>
            <a:r>
              <a:rPr lang="en-US" sz="2000" dirty="0" err="1"/>
              <a:t>الكرة</a:t>
            </a:r>
            <a:r>
              <a:rPr lang="en-US" sz="2000" dirty="0"/>
              <a:t> </a:t>
            </a:r>
            <a:r>
              <a:rPr lang="en-US" sz="2000" dirty="0" err="1"/>
              <a:t>الطائرة</a:t>
            </a:r>
            <a:r>
              <a:rPr lang="en-US" sz="2000" dirty="0"/>
              <a:t> </a:t>
            </a:r>
            <a:r>
              <a:rPr lang="en-US" sz="2000" dirty="0" err="1"/>
              <a:t>وهويؤدى</a:t>
            </a:r>
            <a:r>
              <a:rPr lang="en-US" sz="2000" dirty="0"/>
              <a:t> </a:t>
            </a:r>
            <a:r>
              <a:rPr lang="en-US" sz="2000" dirty="0" err="1"/>
              <a:t>مهارة</a:t>
            </a:r>
            <a:r>
              <a:rPr lang="en-US" sz="2000" dirty="0"/>
              <a:t> </a:t>
            </a:r>
            <a:r>
              <a:rPr lang="en-US" sz="2000" dirty="0" err="1"/>
              <a:t>الإرسال</a:t>
            </a:r>
            <a:r>
              <a:rPr lang="en-US" sz="2000" dirty="0"/>
              <a:t> </a:t>
            </a:r>
            <a:r>
              <a:rPr lang="en-US" sz="2000" dirty="0" err="1"/>
              <a:t>من</a:t>
            </a:r>
            <a:r>
              <a:rPr lang="en-US" sz="2000" dirty="0"/>
              <a:t> </a:t>
            </a:r>
            <a:r>
              <a:rPr lang="en-US" sz="2000" dirty="0" err="1"/>
              <a:t>أعلى</a:t>
            </a:r>
            <a:r>
              <a:rPr lang="en-US" sz="2000" dirty="0"/>
              <a:t> </a:t>
            </a:r>
            <a:r>
              <a:rPr lang="en-US" sz="2000" dirty="0" err="1"/>
              <a:t>أو</a:t>
            </a:r>
            <a:r>
              <a:rPr lang="en-US" sz="2000" dirty="0"/>
              <a:t> </a:t>
            </a:r>
            <a:r>
              <a:rPr lang="en-US" sz="2000" dirty="0" err="1"/>
              <a:t>لاعب</a:t>
            </a:r>
            <a:r>
              <a:rPr lang="en-US" sz="2000" dirty="0"/>
              <a:t> </a:t>
            </a:r>
            <a:r>
              <a:rPr lang="en-US" sz="2000" dirty="0" err="1"/>
              <a:t>الغطس</a:t>
            </a:r>
            <a:r>
              <a:rPr lang="en-US" sz="2000" dirty="0"/>
              <a:t> </a:t>
            </a:r>
            <a:r>
              <a:rPr lang="en-US" sz="2000" dirty="0" err="1"/>
              <a:t>الذى</a:t>
            </a:r>
            <a:r>
              <a:rPr lang="en-US" sz="2000" dirty="0"/>
              <a:t> </a:t>
            </a:r>
            <a:r>
              <a:rPr lang="en-US" sz="2000" dirty="0" err="1"/>
              <a:t>يؤدى</a:t>
            </a:r>
            <a:r>
              <a:rPr lang="en-US" sz="2000" dirty="0"/>
              <a:t> </a:t>
            </a:r>
            <a:r>
              <a:rPr lang="en-US" sz="2000" dirty="0" err="1"/>
              <a:t>محاولة</a:t>
            </a:r>
            <a:r>
              <a:rPr lang="en-US" sz="2000" dirty="0"/>
              <a:t> </a:t>
            </a:r>
            <a:r>
              <a:rPr lang="en-US" sz="2000" dirty="0" err="1"/>
              <a:t>القفزة</a:t>
            </a:r>
            <a:r>
              <a:rPr lang="en-US" sz="2000" dirty="0"/>
              <a:t> </a:t>
            </a:r>
            <a:r>
              <a:rPr lang="en-US" sz="2000" dirty="0" err="1"/>
              <a:t>المتكورة</a:t>
            </a:r>
            <a:r>
              <a:rPr lang="en-US" sz="2000" dirty="0"/>
              <a:t> </a:t>
            </a:r>
            <a:r>
              <a:rPr lang="en-US" sz="2000" dirty="0" err="1"/>
              <a:t>مع</a:t>
            </a:r>
            <a:r>
              <a:rPr lang="en-US" sz="2000" dirty="0"/>
              <a:t> </a:t>
            </a:r>
            <a:r>
              <a:rPr lang="en-US" sz="2000" dirty="0" err="1"/>
              <a:t>الدوران</a:t>
            </a:r>
            <a:r>
              <a:rPr lang="en-US" sz="2000" dirty="0"/>
              <a:t> </a:t>
            </a:r>
            <a:r>
              <a:rPr lang="en-US" sz="2000" dirty="0" err="1"/>
              <a:t>وهنا</a:t>
            </a:r>
            <a:r>
              <a:rPr lang="en-US" sz="2000" dirty="0"/>
              <a:t> </a:t>
            </a:r>
            <a:r>
              <a:rPr lang="en-US" sz="2000" dirty="0" err="1"/>
              <a:t>أثناء</a:t>
            </a:r>
            <a:r>
              <a:rPr lang="en-US" sz="2000" dirty="0"/>
              <a:t> </a:t>
            </a:r>
            <a:r>
              <a:rPr lang="en-US" sz="2000" dirty="0" err="1"/>
              <a:t>القفز</a:t>
            </a:r>
            <a:r>
              <a:rPr lang="en-US" sz="2000" dirty="0"/>
              <a:t> </a:t>
            </a:r>
            <a:r>
              <a:rPr lang="en-US" sz="2000" dirty="0" err="1"/>
              <a:t>ترى</a:t>
            </a:r>
            <a:r>
              <a:rPr lang="en-US" sz="2000" dirty="0"/>
              <a:t> </a:t>
            </a:r>
            <a:r>
              <a:rPr lang="en-US" sz="2000" dirty="0" err="1"/>
              <a:t>وتلاحظ</a:t>
            </a:r>
            <a:r>
              <a:rPr lang="en-US" sz="2000" dirty="0"/>
              <a:t> </a:t>
            </a:r>
            <a:r>
              <a:rPr lang="en-US" sz="2000" dirty="0" err="1"/>
              <a:t>جميع</a:t>
            </a:r>
            <a:r>
              <a:rPr lang="en-US" sz="2000" dirty="0"/>
              <a:t> </a:t>
            </a:r>
            <a:r>
              <a:rPr lang="en-US" sz="2000" dirty="0" err="1"/>
              <a:t>أجزاء</a:t>
            </a:r>
            <a:r>
              <a:rPr lang="en-US" sz="2000" dirty="0"/>
              <a:t> </a:t>
            </a:r>
            <a:r>
              <a:rPr lang="en-US" sz="2000" dirty="0" err="1"/>
              <a:t>الجسم</a:t>
            </a:r>
            <a:r>
              <a:rPr lang="en-US" sz="2000" dirty="0"/>
              <a:t> </a:t>
            </a:r>
            <a:r>
              <a:rPr lang="en-US" sz="2000" dirty="0" err="1"/>
              <a:t>التى</a:t>
            </a:r>
            <a:r>
              <a:rPr lang="en-US" sz="2000" dirty="0"/>
              <a:t> </a:t>
            </a:r>
            <a:r>
              <a:rPr lang="en-US" sz="2000" dirty="0" err="1"/>
              <a:t>فى</a:t>
            </a:r>
            <a:r>
              <a:rPr lang="en-US" sz="2000" dirty="0"/>
              <a:t> </a:t>
            </a:r>
            <a:r>
              <a:rPr lang="en-US" sz="2000" dirty="0" err="1"/>
              <a:t>مرئى</a:t>
            </a:r>
            <a:r>
              <a:rPr lang="en-US" sz="2000" dirty="0"/>
              <a:t> </a:t>
            </a:r>
            <a:r>
              <a:rPr lang="en-US" sz="2000" dirty="0" err="1"/>
              <a:t>البصر</a:t>
            </a:r>
            <a:r>
              <a:rPr lang="en-US" sz="2000" dirty="0"/>
              <a:t> </a:t>
            </a:r>
            <a:r>
              <a:rPr lang="en-US" sz="2000" dirty="0" err="1"/>
              <a:t>وتدرك</a:t>
            </a:r>
            <a:r>
              <a:rPr lang="en-US" sz="2000" dirty="0"/>
              <a:t> </a:t>
            </a:r>
            <a:r>
              <a:rPr lang="en-US" sz="2000" dirty="0" err="1"/>
              <a:t>تقريباً</a:t>
            </a:r>
            <a:r>
              <a:rPr lang="en-US" sz="2000" dirty="0"/>
              <a:t> </a:t>
            </a:r>
            <a:r>
              <a:rPr lang="en-US" sz="2000" dirty="0" err="1"/>
              <a:t>العلاقة</a:t>
            </a:r>
            <a:r>
              <a:rPr lang="en-US" sz="2000" dirty="0"/>
              <a:t> </a:t>
            </a:r>
            <a:r>
              <a:rPr lang="en-US" sz="2000" dirty="0" err="1"/>
              <a:t>بين</a:t>
            </a:r>
            <a:r>
              <a:rPr lang="en-US" sz="2000" dirty="0"/>
              <a:t> </a:t>
            </a:r>
            <a:r>
              <a:rPr lang="en-US" sz="2000" dirty="0" err="1"/>
              <a:t>تلك</a:t>
            </a:r>
            <a:r>
              <a:rPr lang="en-US" sz="2000" dirty="0"/>
              <a:t> </a:t>
            </a:r>
            <a:r>
              <a:rPr lang="en-US" sz="2000" dirty="0" err="1"/>
              <a:t>الأجزاء</a:t>
            </a:r>
            <a:r>
              <a:rPr lang="en-US" sz="2000" dirty="0"/>
              <a:t> </a:t>
            </a:r>
            <a:r>
              <a:rPr lang="en-US" sz="2000" dirty="0" err="1"/>
              <a:t>ولكن</a:t>
            </a:r>
            <a:r>
              <a:rPr lang="en-US" sz="2000" dirty="0"/>
              <a:t> </a:t>
            </a:r>
            <a:r>
              <a:rPr lang="en-US" sz="2000" dirty="0" err="1"/>
              <a:t>يتعثر</a:t>
            </a:r>
            <a:r>
              <a:rPr lang="en-US" sz="2000" dirty="0"/>
              <a:t> </a:t>
            </a:r>
            <a:r>
              <a:rPr lang="en-US" sz="2000" dirty="0" err="1"/>
              <a:t>عليك</a:t>
            </a:r>
            <a:r>
              <a:rPr lang="en-US" sz="2000" dirty="0"/>
              <a:t> </a:t>
            </a:r>
            <a:r>
              <a:rPr lang="en-US" sz="2000" dirty="0" err="1"/>
              <a:t>أحياناً</a:t>
            </a:r>
            <a:r>
              <a:rPr lang="en-US" sz="2000" dirty="0"/>
              <a:t> </a:t>
            </a:r>
            <a:r>
              <a:rPr lang="en-US" sz="2000" dirty="0" err="1"/>
              <a:t>كثيرة</a:t>
            </a:r>
            <a:r>
              <a:rPr lang="en-US" sz="2000" dirty="0"/>
              <a:t> </a:t>
            </a:r>
            <a:r>
              <a:rPr lang="en-US" sz="2000" dirty="0" err="1"/>
              <a:t>رؤية</a:t>
            </a:r>
            <a:r>
              <a:rPr lang="en-US" sz="2000" dirty="0"/>
              <a:t> </a:t>
            </a:r>
            <a:r>
              <a:rPr lang="en-US" sz="2000" dirty="0" err="1"/>
              <a:t>يعطى</a:t>
            </a:r>
            <a:r>
              <a:rPr lang="en-US" sz="2000" dirty="0"/>
              <a:t> </a:t>
            </a:r>
            <a:r>
              <a:rPr lang="en-US" sz="2000" dirty="0" err="1"/>
              <a:t>الأجزاء</a:t>
            </a:r>
            <a:r>
              <a:rPr lang="en-US" sz="2000" dirty="0"/>
              <a:t> </a:t>
            </a:r>
            <a:r>
              <a:rPr lang="en-US" sz="2000" dirty="0" err="1"/>
              <a:t>الأخرى</a:t>
            </a:r>
            <a:r>
              <a:rPr lang="en-US" sz="2000" dirty="0"/>
              <a:t> </a:t>
            </a:r>
            <a:r>
              <a:rPr lang="en-US" sz="2000" dirty="0" err="1"/>
              <a:t>وهى</a:t>
            </a:r>
            <a:r>
              <a:rPr lang="en-US" sz="2000" dirty="0"/>
              <a:t> </a:t>
            </a:r>
            <a:r>
              <a:rPr lang="en-US" sz="2000" dirty="0" err="1"/>
              <a:t>عادة</a:t>
            </a:r>
            <a:r>
              <a:rPr lang="en-US" sz="2000" dirty="0"/>
              <a:t> </a:t>
            </a:r>
            <a:r>
              <a:rPr lang="en-US" sz="2000" dirty="0" err="1"/>
              <a:t>ما</a:t>
            </a:r>
            <a:r>
              <a:rPr lang="en-US" sz="2000" dirty="0"/>
              <a:t> </a:t>
            </a:r>
            <a:r>
              <a:rPr lang="en-US" sz="2000" dirty="0" err="1"/>
              <a:t>تكون</a:t>
            </a:r>
            <a:r>
              <a:rPr lang="en-US" sz="2000" dirty="0"/>
              <a:t> </a:t>
            </a:r>
            <a:r>
              <a:rPr lang="en-US" sz="2000" dirty="0" err="1"/>
              <a:t>الجهة</a:t>
            </a:r>
            <a:r>
              <a:rPr lang="en-US" sz="2000" dirty="0"/>
              <a:t> </a:t>
            </a:r>
            <a:r>
              <a:rPr lang="en-US" sz="2000" dirty="0" err="1"/>
              <a:t>العكسية</a:t>
            </a:r>
            <a:r>
              <a:rPr lang="en-US" sz="2000" dirty="0"/>
              <a:t> </a:t>
            </a:r>
            <a:r>
              <a:rPr lang="en-US" sz="2000" dirty="0" err="1"/>
              <a:t>للاعب</a:t>
            </a:r>
            <a:r>
              <a:rPr lang="en-US" sz="2000" dirty="0"/>
              <a:t> </a:t>
            </a:r>
            <a:r>
              <a:rPr lang="en-US" sz="2000" dirty="0" err="1"/>
              <a:t>ومثال</a:t>
            </a:r>
            <a:r>
              <a:rPr lang="en-US" sz="2000" dirty="0"/>
              <a:t> </a:t>
            </a:r>
            <a:r>
              <a:rPr lang="en-US" sz="2000" dirty="0" err="1"/>
              <a:t>آخر</a:t>
            </a:r>
            <a:r>
              <a:rPr lang="en-US" sz="2000" dirty="0"/>
              <a:t> </a:t>
            </a:r>
            <a:r>
              <a:rPr lang="en-US" sz="2000" dirty="0" err="1"/>
              <a:t>لاعبة</a:t>
            </a:r>
            <a:r>
              <a:rPr lang="en-US" sz="2000" dirty="0"/>
              <a:t> </a:t>
            </a:r>
            <a:r>
              <a:rPr lang="en-US" sz="2000" dirty="0" err="1"/>
              <a:t>التزحلق</a:t>
            </a:r>
            <a:r>
              <a:rPr lang="en-US" sz="2000" dirty="0"/>
              <a:t> </a:t>
            </a:r>
            <a:r>
              <a:rPr lang="en-US" sz="2000" dirty="0" err="1"/>
              <a:t>التى</a:t>
            </a:r>
            <a:r>
              <a:rPr lang="en-US" sz="2000" dirty="0"/>
              <a:t> </a:t>
            </a:r>
            <a:r>
              <a:rPr lang="en-US" sz="2000" dirty="0" err="1"/>
              <a:t>تقوم</a:t>
            </a:r>
            <a:r>
              <a:rPr lang="en-US" sz="2000" dirty="0"/>
              <a:t> </a:t>
            </a:r>
            <a:r>
              <a:rPr lang="en-US" sz="2000" dirty="0" err="1"/>
              <a:t>بعمل</a:t>
            </a:r>
            <a:r>
              <a:rPr lang="en-US" sz="2000" dirty="0"/>
              <a:t> </a:t>
            </a:r>
            <a:r>
              <a:rPr lang="en-US" sz="2000" dirty="0" err="1"/>
              <a:t>دورانات</a:t>
            </a:r>
            <a:r>
              <a:rPr lang="en-US" sz="2000" dirty="0"/>
              <a:t> </a:t>
            </a:r>
            <a:r>
              <a:rPr lang="en-US" sz="2000" dirty="0" err="1"/>
              <a:t>حول</a:t>
            </a:r>
            <a:r>
              <a:rPr lang="en-US" sz="2000" dirty="0"/>
              <a:t> </a:t>
            </a:r>
            <a:r>
              <a:rPr lang="en-US" sz="2000" dirty="0" err="1"/>
              <a:t>المحور</a:t>
            </a:r>
            <a:r>
              <a:rPr lang="en-US" sz="2000" dirty="0"/>
              <a:t> </a:t>
            </a:r>
            <a:r>
              <a:rPr lang="en-US" sz="2000" dirty="0" err="1"/>
              <a:t>الطولى</a:t>
            </a:r>
            <a:r>
              <a:rPr lang="en-US" sz="2000" dirty="0"/>
              <a:t> </a:t>
            </a:r>
            <a:r>
              <a:rPr lang="en-US" sz="2000" dirty="0" err="1"/>
              <a:t>ولذلك</a:t>
            </a:r>
            <a:r>
              <a:rPr lang="en-US" sz="2000" dirty="0"/>
              <a:t> </a:t>
            </a:r>
            <a:r>
              <a:rPr lang="en-US" sz="2000" dirty="0" err="1"/>
              <a:t>فإن</a:t>
            </a:r>
            <a:r>
              <a:rPr lang="en-US" sz="2000" dirty="0"/>
              <a:t> </a:t>
            </a:r>
            <a:r>
              <a:rPr lang="en-US" sz="2000" dirty="0" err="1"/>
              <a:t>التقسيم</a:t>
            </a:r>
            <a:r>
              <a:rPr lang="en-US" sz="2000" dirty="0"/>
              <a:t> </a:t>
            </a:r>
            <a:r>
              <a:rPr lang="en-US" sz="2000" dirty="0" err="1"/>
              <a:t>للحركة</a:t>
            </a:r>
            <a:r>
              <a:rPr lang="en-US" sz="2000" dirty="0"/>
              <a:t> </a:t>
            </a:r>
            <a:r>
              <a:rPr lang="en-US" sz="2000" dirty="0" err="1"/>
              <a:t>وفقاً</a:t>
            </a:r>
            <a:r>
              <a:rPr lang="en-US" sz="2000" dirty="0"/>
              <a:t> </a:t>
            </a:r>
            <a:r>
              <a:rPr lang="en-US" sz="2000" dirty="0" err="1"/>
              <a:t>لشكلها</a:t>
            </a:r>
            <a:r>
              <a:rPr lang="en-US" sz="2000" dirty="0"/>
              <a:t> </a:t>
            </a:r>
            <a:r>
              <a:rPr lang="en-US" sz="2000" dirty="0" err="1"/>
              <a:t>فى</a:t>
            </a:r>
            <a:r>
              <a:rPr lang="en-US" sz="2000" dirty="0"/>
              <a:t> </a:t>
            </a:r>
            <a:r>
              <a:rPr lang="en-US" sz="2000" dirty="0" err="1"/>
              <a:t>الفراغ</a:t>
            </a:r>
            <a:r>
              <a:rPr lang="en-US" sz="2000" dirty="0"/>
              <a:t> </a:t>
            </a:r>
            <a:r>
              <a:rPr lang="en-US" sz="2000" dirty="0" err="1"/>
              <a:t>ينقسم</a:t>
            </a:r>
            <a:r>
              <a:rPr lang="en-US" sz="2000" dirty="0"/>
              <a:t> </a:t>
            </a:r>
            <a:r>
              <a:rPr lang="en-US" sz="2000" dirty="0" err="1"/>
              <a:t>إلى</a:t>
            </a:r>
            <a:r>
              <a:rPr lang="en-US" sz="2000" dirty="0"/>
              <a:t> </a:t>
            </a:r>
            <a:r>
              <a:rPr lang="en-US" sz="2000" dirty="0" err="1"/>
              <a:t>الآتى</a:t>
            </a:r>
            <a:r>
              <a:rPr lang="en-US" sz="2000" dirty="0" smtClean="0"/>
              <a:t>:</a:t>
            </a:r>
            <a:endParaRPr lang="ar-EG" sz="2000" dirty="0" smtClean="0"/>
          </a:p>
          <a:p>
            <a:r>
              <a:rPr lang="en-US" sz="2000" b="1" dirty="0"/>
              <a:t>أ- الحركة </a:t>
            </a:r>
            <a:r>
              <a:rPr lang="en-US" sz="2000" b="1" dirty="0" err="1"/>
              <a:t>المستوية</a:t>
            </a:r>
            <a:r>
              <a:rPr lang="en-US" sz="2000" b="1" dirty="0"/>
              <a:t> :</a:t>
            </a:r>
          </a:p>
          <a:p>
            <a:r>
              <a:rPr lang="en-US" sz="2000" b="1" dirty="0"/>
              <a:t>	</a:t>
            </a:r>
            <a:r>
              <a:rPr lang="en-US" sz="2000" dirty="0" err="1"/>
              <a:t>وهى</a:t>
            </a:r>
            <a:r>
              <a:rPr lang="en-US" sz="2000" dirty="0"/>
              <a:t> </a:t>
            </a:r>
            <a:r>
              <a:rPr lang="en-US" sz="2000" dirty="0" err="1"/>
              <a:t>الحركات</a:t>
            </a:r>
            <a:r>
              <a:rPr lang="en-US" sz="2000" dirty="0"/>
              <a:t> </a:t>
            </a:r>
            <a:r>
              <a:rPr lang="en-US" sz="2000" dirty="0" err="1"/>
              <a:t>التى</a:t>
            </a:r>
            <a:r>
              <a:rPr lang="en-US" sz="2000" dirty="0"/>
              <a:t> </a:t>
            </a:r>
            <a:r>
              <a:rPr lang="en-US" sz="2000" dirty="0" err="1"/>
              <a:t>يمكن</a:t>
            </a:r>
            <a:r>
              <a:rPr lang="en-US" sz="2000" dirty="0"/>
              <a:t> </a:t>
            </a:r>
            <a:r>
              <a:rPr lang="en-US" sz="2000" dirty="0" err="1"/>
              <a:t>تحديدها</a:t>
            </a:r>
            <a:r>
              <a:rPr lang="en-US" sz="2000" dirty="0"/>
              <a:t> </a:t>
            </a:r>
            <a:r>
              <a:rPr lang="en-US" sz="2000" dirty="0" err="1"/>
              <a:t>وملاحظتها</a:t>
            </a:r>
            <a:r>
              <a:rPr lang="en-US" sz="2000" dirty="0"/>
              <a:t> </a:t>
            </a:r>
            <a:r>
              <a:rPr lang="en-US" sz="2000" dirty="0" err="1"/>
              <a:t>وتفهماً</a:t>
            </a:r>
            <a:r>
              <a:rPr lang="en-US" sz="2000" dirty="0"/>
              <a:t> </a:t>
            </a:r>
            <a:r>
              <a:rPr lang="en-US" sz="2000" dirty="0" err="1"/>
              <a:t>بعد</a:t>
            </a:r>
            <a:r>
              <a:rPr lang="en-US" sz="2000" dirty="0"/>
              <a:t> </a:t>
            </a:r>
            <a:r>
              <a:rPr lang="en-US" sz="2000" dirty="0" err="1"/>
              <a:t>وصفها</a:t>
            </a:r>
            <a:r>
              <a:rPr lang="en-US" sz="2000" dirty="0"/>
              <a:t> </a:t>
            </a:r>
            <a:r>
              <a:rPr lang="en-US" sz="2000" dirty="0" err="1"/>
              <a:t>من</a:t>
            </a:r>
            <a:r>
              <a:rPr lang="en-US" sz="2000" dirty="0"/>
              <a:t> </a:t>
            </a:r>
            <a:r>
              <a:rPr lang="en-US" sz="2000" dirty="0" err="1"/>
              <a:t>خلال</a:t>
            </a:r>
            <a:r>
              <a:rPr lang="en-US" sz="2000" dirty="0"/>
              <a:t> </a:t>
            </a:r>
            <a:r>
              <a:rPr lang="en-US" sz="2000" dirty="0" err="1"/>
              <a:t>محورين</a:t>
            </a:r>
            <a:r>
              <a:rPr lang="en-US" sz="2000" dirty="0"/>
              <a:t> </a:t>
            </a:r>
            <a:r>
              <a:rPr lang="en-US" sz="2000" dirty="0" err="1"/>
              <a:t>فقط</a:t>
            </a:r>
            <a:r>
              <a:rPr lang="en-US" sz="2000" dirty="0"/>
              <a:t>.</a:t>
            </a:r>
          </a:p>
          <a:p>
            <a:r>
              <a:rPr lang="en-US" sz="2000" b="1" dirty="0"/>
              <a:t>ب- الحركة </a:t>
            </a:r>
            <a:r>
              <a:rPr lang="en-US" sz="2000" b="1" dirty="0" err="1"/>
              <a:t>الفراغية</a:t>
            </a:r>
            <a:r>
              <a:rPr lang="en-US" sz="2000" b="1" dirty="0"/>
              <a:t> :</a:t>
            </a:r>
          </a:p>
          <a:p>
            <a:r>
              <a:rPr lang="en-US" sz="2000" b="1" dirty="0"/>
              <a:t>	</a:t>
            </a:r>
            <a:r>
              <a:rPr lang="en-US" sz="2000" dirty="0" err="1"/>
              <a:t>وهى</a:t>
            </a:r>
            <a:r>
              <a:rPr lang="en-US" sz="2000" dirty="0"/>
              <a:t> </a:t>
            </a:r>
            <a:r>
              <a:rPr lang="en-US" sz="2000" dirty="0" err="1"/>
              <a:t>الحركات</a:t>
            </a:r>
            <a:r>
              <a:rPr lang="en-US" sz="2000" dirty="0"/>
              <a:t> </a:t>
            </a:r>
            <a:r>
              <a:rPr lang="en-US" sz="2000" dirty="0" err="1"/>
              <a:t>التى</a:t>
            </a:r>
            <a:r>
              <a:rPr lang="en-US" sz="2000" dirty="0"/>
              <a:t> </a:t>
            </a:r>
            <a:r>
              <a:rPr lang="en-US" sz="2000" dirty="0" err="1"/>
              <a:t>يمكن</a:t>
            </a:r>
            <a:r>
              <a:rPr lang="en-US" sz="2000" dirty="0"/>
              <a:t> </a:t>
            </a:r>
            <a:r>
              <a:rPr lang="en-US" sz="2000" dirty="0" err="1"/>
              <a:t>تحديدها</a:t>
            </a:r>
            <a:r>
              <a:rPr lang="en-US" sz="2000" dirty="0"/>
              <a:t> </a:t>
            </a:r>
            <a:r>
              <a:rPr lang="en-US" sz="2000" dirty="0" err="1"/>
              <a:t>وملاحظتها</a:t>
            </a:r>
            <a:r>
              <a:rPr lang="en-US" sz="2000" dirty="0"/>
              <a:t> </a:t>
            </a:r>
            <a:r>
              <a:rPr lang="en-US" sz="2000" dirty="0" err="1"/>
              <a:t>وتفهمها</a:t>
            </a:r>
            <a:r>
              <a:rPr lang="en-US" sz="2000" dirty="0"/>
              <a:t> </a:t>
            </a:r>
            <a:r>
              <a:rPr lang="en-US" sz="2000" dirty="0" err="1"/>
              <a:t>بعد</a:t>
            </a:r>
            <a:r>
              <a:rPr lang="en-US" sz="2000" dirty="0"/>
              <a:t> </a:t>
            </a:r>
            <a:r>
              <a:rPr lang="en-US" sz="2000" dirty="0" err="1"/>
              <a:t>وصفها</a:t>
            </a:r>
            <a:r>
              <a:rPr lang="en-US" sz="2000" dirty="0"/>
              <a:t> </a:t>
            </a:r>
            <a:r>
              <a:rPr lang="en-US" sz="2000" dirty="0" err="1"/>
              <a:t>من</a:t>
            </a:r>
            <a:r>
              <a:rPr lang="en-US" sz="2000" dirty="0"/>
              <a:t> </a:t>
            </a:r>
            <a:r>
              <a:rPr lang="en-US" sz="2000" dirty="0" err="1"/>
              <a:t>خلال</a:t>
            </a:r>
            <a:r>
              <a:rPr lang="en-US" sz="2000" dirty="0"/>
              <a:t> </a:t>
            </a:r>
            <a:r>
              <a:rPr lang="en-US" sz="2000" dirty="0" err="1"/>
              <a:t>ثلاثة</a:t>
            </a:r>
            <a:r>
              <a:rPr lang="en-US" sz="2000" dirty="0"/>
              <a:t> </a:t>
            </a:r>
            <a:r>
              <a:rPr lang="en-US" sz="2000" dirty="0" err="1"/>
              <a:t>محاور</a:t>
            </a:r>
            <a:r>
              <a:rPr lang="en-US" sz="2000" dirty="0"/>
              <a:t> </a:t>
            </a:r>
            <a:r>
              <a:rPr lang="en-US" sz="2000" dirty="0" err="1"/>
              <a:t>وهى</a:t>
            </a:r>
            <a:r>
              <a:rPr lang="en-US" sz="2000" dirty="0"/>
              <a:t> </a:t>
            </a:r>
            <a:r>
              <a:rPr lang="en-US" sz="2000" dirty="0" err="1"/>
              <a:t>عادة</a:t>
            </a:r>
            <a:r>
              <a:rPr lang="en-US" sz="2000" dirty="0"/>
              <a:t> </a:t>
            </a:r>
            <a:r>
              <a:rPr lang="en-US" sz="2000" dirty="0" err="1"/>
              <a:t>ما</a:t>
            </a:r>
            <a:r>
              <a:rPr lang="en-US" sz="2000" dirty="0"/>
              <a:t> </a:t>
            </a:r>
            <a:r>
              <a:rPr lang="en-US" sz="2000" dirty="0" err="1"/>
              <a:t>تكون</a:t>
            </a:r>
            <a:r>
              <a:rPr lang="en-US" sz="2000" dirty="0"/>
              <a:t> </a:t>
            </a:r>
            <a:r>
              <a:rPr lang="en-US" sz="2000" dirty="0" err="1"/>
              <a:t>الحركات</a:t>
            </a:r>
            <a:r>
              <a:rPr lang="en-US" sz="2000" dirty="0"/>
              <a:t> </a:t>
            </a:r>
            <a:r>
              <a:rPr lang="en-US" sz="2000" dirty="0" err="1"/>
              <a:t>التى</a:t>
            </a:r>
            <a:r>
              <a:rPr lang="en-US" sz="2000" dirty="0"/>
              <a:t> </a:t>
            </a:r>
            <a:r>
              <a:rPr lang="en-US" sz="2000" dirty="0" err="1"/>
              <a:t>تحتوى</a:t>
            </a:r>
            <a:r>
              <a:rPr lang="en-US" sz="2000" dirty="0"/>
              <a:t> </a:t>
            </a:r>
            <a:r>
              <a:rPr lang="en-US" sz="2000" dirty="0" err="1"/>
              <a:t>على</a:t>
            </a:r>
            <a:r>
              <a:rPr lang="en-US" sz="2000" dirty="0"/>
              <a:t> </a:t>
            </a:r>
            <a:r>
              <a:rPr lang="en-US" sz="2000" dirty="0" err="1"/>
              <a:t>نقاط</a:t>
            </a:r>
            <a:r>
              <a:rPr lang="en-US" sz="2000" dirty="0"/>
              <a:t> </a:t>
            </a:r>
            <a:r>
              <a:rPr lang="en-US" sz="2000" dirty="0" err="1"/>
              <a:t>فنية</a:t>
            </a:r>
            <a:r>
              <a:rPr lang="en-US" sz="2000" dirty="0"/>
              <a:t> </a:t>
            </a:r>
            <a:r>
              <a:rPr lang="en-US" sz="2000" dirty="0" err="1"/>
              <a:t>ذات</a:t>
            </a:r>
            <a:r>
              <a:rPr lang="en-US" sz="2000" dirty="0"/>
              <a:t> </a:t>
            </a:r>
            <a:r>
              <a:rPr lang="en-US" sz="2000" dirty="0" err="1"/>
              <a:t>دورانات</a:t>
            </a:r>
            <a:r>
              <a:rPr lang="en-US" sz="2000" dirty="0"/>
              <a:t> </a:t>
            </a:r>
            <a:r>
              <a:rPr lang="en-US" sz="2000" dirty="0" err="1"/>
              <a:t>على</a:t>
            </a:r>
            <a:r>
              <a:rPr lang="en-US" sz="2000" dirty="0"/>
              <a:t> </a:t>
            </a:r>
            <a:r>
              <a:rPr lang="en-US" sz="2000" dirty="0" err="1"/>
              <a:t>محاور</a:t>
            </a:r>
            <a:r>
              <a:rPr lang="en-US" sz="2000" dirty="0"/>
              <a:t> </a:t>
            </a:r>
            <a:r>
              <a:rPr lang="en-US" sz="2000" dirty="0" err="1"/>
              <a:t>مختلفة</a:t>
            </a:r>
            <a:r>
              <a:rPr lang="en-US" sz="2000" dirty="0"/>
              <a:t> </a:t>
            </a:r>
            <a:r>
              <a:rPr lang="en-US" sz="2000" dirty="0" err="1"/>
              <a:t>كلاً</a:t>
            </a:r>
            <a:r>
              <a:rPr lang="en-US" sz="2000" dirty="0"/>
              <a:t> </a:t>
            </a:r>
            <a:r>
              <a:rPr lang="en-US" sz="2000" dirty="0" err="1"/>
              <a:t>على</a:t>
            </a:r>
            <a:r>
              <a:rPr lang="en-US" sz="2000" dirty="0"/>
              <a:t> </a:t>
            </a:r>
            <a:r>
              <a:rPr lang="en-US" sz="2000" dirty="0" err="1"/>
              <a:t>حدى</a:t>
            </a:r>
            <a:r>
              <a:rPr lang="en-US" sz="2000" dirty="0"/>
              <a:t> </a:t>
            </a:r>
            <a:r>
              <a:rPr lang="en-US" sz="2000" dirty="0" err="1"/>
              <a:t>أو</a:t>
            </a:r>
            <a:r>
              <a:rPr lang="en-US" sz="2000" dirty="0"/>
              <a:t> </a:t>
            </a:r>
            <a:r>
              <a:rPr lang="en-US" sz="2000" dirty="0" err="1"/>
              <a:t>على</a:t>
            </a:r>
            <a:r>
              <a:rPr lang="en-US" sz="2000" dirty="0"/>
              <a:t> </a:t>
            </a:r>
            <a:r>
              <a:rPr lang="en-US" sz="2000" dirty="0" err="1"/>
              <a:t>أكثر</a:t>
            </a:r>
            <a:r>
              <a:rPr lang="en-US" sz="2000" dirty="0"/>
              <a:t> </a:t>
            </a:r>
            <a:r>
              <a:rPr lang="en-US" sz="2000" dirty="0" err="1"/>
              <a:t>من</a:t>
            </a:r>
            <a:r>
              <a:rPr lang="en-US" sz="2000" dirty="0"/>
              <a:t> </a:t>
            </a:r>
            <a:r>
              <a:rPr lang="en-US" sz="2000" dirty="0" err="1"/>
              <a:t>محور</a:t>
            </a:r>
            <a:r>
              <a:rPr lang="en-US" sz="2000" dirty="0"/>
              <a:t> </a:t>
            </a:r>
            <a:r>
              <a:rPr lang="en-US" sz="2000" dirty="0" err="1"/>
              <a:t>متجمعة</a:t>
            </a:r>
            <a:r>
              <a:rPr lang="en-US" sz="2000" dirty="0"/>
              <a:t> </a:t>
            </a:r>
            <a:r>
              <a:rPr lang="en-US" sz="2000" dirty="0" err="1"/>
              <a:t>وإن</a:t>
            </a:r>
            <a:r>
              <a:rPr lang="en-US" sz="2000" dirty="0"/>
              <a:t> </a:t>
            </a:r>
            <a:r>
              <a:rPr lang="en-US" sz="2000" dirty="0" err="1"/>
              <a:t>أداء</a:t>
            </a:r>
            <a:r>
              <a:rPr lang="en-US" sz="2000" dirty="0"/>
              <a:t> </a:t>
            </a:r>
            <a:r>
              <a:rPr lang="en-US" sz="2000" dirty="0" err="1"/>
              <a:t>لاعب</a:t>
            </a:r>
            <a:r>
              <a:rPr lang="en-US" sz="2000" dirty="0"/>
              <a:t> </a:t>
            </a:r>
            <a:r>
              <a:rPr lang="en-US" sz="2000" dirty="0" err="1"/>
              <a:t>الجمباز</a:t>
            </a:r>
            <a:r>
              <a:rPr lang="en-US" sz="2000" dirty="0"/>
              <a:t> </a:t>
            </a:r>
            <a:r>
              <a:rPr lang="en-US" sz="2000" dirty="0" err="1"/>
              <a:t>الذى</a:t>
            </a:r>
            <a:r>
              <a:rPr lang="en-US" sz="2000" dirty="0"/>
              <a:t> </a:t>
            </a:r>
            <a:r>
              <a:rPr lang="en-US" sz="2000" dirty="0" err="1"/>
              <a:t>يؤدى</a:t>
            </a:r>
            <a:r>
              <a:rPr lang="en-US" sz="2000" dirty="0"/>
              <a:t> </a:t>
            </a:r>
            <a:r>
              <a:rPr lang="en-US" sz="2000" dirty="0" err="1"/>
              <a:t>الدورة</a:t>
            </a:r>
            <a:r>
              <a:rPr lang="en-US" sz="2000" dirty="0"/>
              <a:t> </a:t>
            </a:r>
            <a:r>
              <a:rPr lang="en-US" sz="2000" dirty="0" err="1"/>
              <a:t>الهوائية</a:t>
            </a:r>
            <a:r>
              <a:rPr lang="en-US" sz="2000" dirty="0"/>
              <a:t> </a:t>
            </a:r>
            <a:r>
              <a:rPr lang="en-US" sz="2000" dirty="0" err="1"/>
              <a:t>المتكورة</a:t>
            </a:r>
            <a:r>
              <a:rPr lang="en-US" sz="2000" dirty="0"/>
              <a:t> </a:t>
            </a:r>
            <a:r>
              <a:rPr lang="en-US" sz="2000" dirty="0" err="1"/>
              <a:t>على</a:t>
            </a:r>
            <a:r>
              <a:rPr lang="en-US" sz="2000" dirty="0"/>
              <a:t> </a:t>
            </a:r>
            <a:r>
              <a:rPr lang="en-US" sz="2000" dirty="0" err="1"/>
              <a:t>ربع</a:t>
            </a:r>
            <a:r>
              <a:rPr lang="en-US" sz="2000" dirty="0"/>
              <a:t> </a:t>
            </a:r>
            <a:r>
              <a:rPr lang="en-US" sz="2000" dirty="0" err="1"/>
              <a:t>لفة</a:t>
            </a:r>
            <a:r>
              <a:rPr lang="en-US" sz="2000" dirty="0"/>
              <a:t> </a:t>
            </a:r>
            <a:r>
              <a:rPr lang="en-US" sz="2000" dirty="0" err="1"/>
              <a:t>ينطبق</a:t>
            </a:r>
            <a:r>
              <a:rPr lang="en-US" sz="2000" dirty="0"/>
              <a:t> </a:t>
            </a:r>
            <a:r>
              <a:rPr lang="en-US" sz="2000" dirty="0" err="1"/>
              <a:t>عليه</a:t>
            </a:r>
            <a:r>
              <a:rPr lang="en-US" sz="2000" dirty="0"/>
              <a:t> </a:t>
            </a:r>
            <a:r>
              <a:rPr lang="en-US" sz="2000" dirty="0" err="1"/>
              <a:t>ذلك</a:t>
            </a:r>
            <a:r>
              <a:rPr lang="en-US" sz="2000" dirty="0"/>
              <a:t>.</a:t>
            </a:r>
          </a:p>
          <a:p>
            <a:endParaRPr lang="en-US" sz="2000" dirty="0"/>
          </a:p>
          <a:p>
            <a:endParaRPr lang="ar-SA" sz="20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990600"/>
            <a:ext cx="8077200" cy="4401205"/>
          </a:xfrm>
          <a:prstGeom prst="rect">
            <a:avLst/>
          </a:prstGeom>
          <a:noFill/>
        </p:spPr>
        <p:txBody>
          <a:bodyPr wrap="square" rtlCol="1">
            <a:spAutoFit/>
          </a:bodyPr>
          <a:lstStyle/>
          <a:p>
            <a:r>
              <a:rPr lang="en-US" sz="2000" dirty="0" err="1"/>
              <a:t>ويقترح</a:t>
            </a:r>
            <a:r>
              <a:rPr lang="en-US" sz="2000" dirty="0"/>
              <a:t> </a:t>
            </a:r>
            <a:r>
              <a:rPr lang="en-US" sz="2000" dirty="0" err="1"/>
              <a:t>طارق</a:t>
            </a:r>
            <a:r>
              <a:rPr lang="en-US" sz="2000" dirty="0"/>
              <a:t> </a:t>
            </a:r>
            <a:r>
              <a:rPr lang="en-US" sz="2000" dirty="0" err="1"/>
              <a:t>فاروق</a:t>
            </a:r>
            <a:r>
              <a:rPr lang="en-US" sz="2000" dirty="0"/>
              <a:t> 2005م </a:t>
            </a:r>
            <a:r>
              <a:rPr lang="en-US" sz="2000" dirty="0" err="1"/>
              <a:t>فى</a:t>
            </a:r>
            <a:r>
              <a:rPr lang="en-US" sz="2000" dirty="0"/>
              <a:t> </a:t>
            </a:r>
            <a:r>
              <a:rPr lang="en-US" sz="2000" dirty="0" err="1"/>
              <a:t>ضوء</a:t>
            </a:r>
            <a:r>
              <a:rPr lang="en-US" sz="2000" dirty="0"/>
              <a:t> </a:t>
            </a:r>
            <a:r>
              <a:rPr lang="en-US" sz="2000" dirty="0" err="1"/>
              <a:t>ما</a:t>
            </a:r>
            <a:r>
              <a:rPr lang="en-US" sz="2000" dirty="0"/>
              <a:t> </a:t>
            </a:r>
            <a:r>
              <a:rPr lang="en-US" sz="2000" dirty="0" err="1"/>
              <a:t>اسفرت</a:t>
            </a:r>
            <a:r>
              <a:rPr lang="en-US" sz="2000" dirty="0"/>
              <a:t> </a:t>
            </a:r>
            <a:r>
              <a:rPr lang="en-US" sz="2000" dirty="0" err="1"/>
              <a:t>عنه</a:t>
            </a:r>
            <a:r>
              <a:rPr lang="en-US" sz="2000" dirty="0"/>
              <a:t> </a:t>
            </a:r>
            <a:r>
              <a:rPr lang="en-US" sz="2000" dirty="0" err="1"/>
              <a:t>نظرية</a:t>
            </a:r>
            <a:r>
              <a:rPr lang="en-US" sz="2000" dirty="0"/>
              <a:t> </a:t>
            </a:r>
            <a:r>
              <a:rPr lang="en-US" sz="2000" dirty="0" err="1"/>
              <a:t>الخصائص</a:t>
            </a:r>
            <a:r>
              <a:rPr lang="en-US" sz="2000" dirty="0"/>
              <a:t> </a:t>
            </a:r>
            <a:r>
              <a:rPr lang="en-US" sz="2000" dirty="0" err="1"/>
              <a:t>الاساسية</a:t>
            </a:r>
            <a:r>
              <a:rPr lang="en-US" sz="2000" dirty="0" smtClean="0"/>
              <a:t>:</a:t>
            </a:r>
            <a:endParaRPr lang="ar-EG" sz="2000" dirty="0" smtClean="0"/>
          </a:p>
          <a:p>
            <a:endParaRPr lang="en-US" sz="2000" dirty="0"/>
          </a:p>
          <a:p>
            <a:r>
              <a:rPr lang="en-US" sz="2000" b="1" dirty="0"/>
              <a:t>3- الحركة </a:t>
            </a:r>
            <a:r>
              <a:rPr lang="en-US" sz="2000" b="1" dirty="0" err="1"/>
              <a:t>المستوية</a:t>
            </a:r>
            <a:r>
              <a:rPr lang="en-US" sz="2000" b="1" dirty="0"/>
              <a:t> </a:t>
            </a:r>
            <a:r>
              <a:rPr lang="en-US" sz="2000" b="1" dirty="0" err="1"/>
              <a:t>والفراغية</a:t>
            </a:r>
            <a:r>
              <a:rPr lang="en-US" sz="2000" b="1" dirty="0"/>
              <a:t> </a:t>
            </a:r>
            <a:r>
              <a:rPr lang="en-US" sz="2000" b="1" dirty="0" err="1"/>
              <a:t>المتماثلة</a:t>
            </a:r>
            <a:r>
              <a:rPr lang="en-US" sz="2000" b="1" dirty="0"/>
              <a:t> :</a:t>
            </a:r>
          </a:p>
          <a:p>
            <a:r>
              <a:rPr lang="en-US" sz="2000" b="1" dirty="0"/>
              <a:t>	</a:t>
            </a:r>
            <a:r>
              <a:rPr lang="en-US" sz="2000" dirty="0" err="1"/>
              <a:t>وهى</a:t>
            </a:r>
            <a:r>
              <a:rPr lang="en-US" sz="2000" dirty="0"/>
              <a:t> </a:t>
            </a:r>
            <a:r>
              <a:rPr lang="en-US" sz="2000" dirty="0" err="1"/>
              <a:t>التى</a:t>
            </a:r>
            <a:r>
              <a:rPr lang="en-US" sz="2000" dirty="0"/>
              <a:t> </a:t>
            </a:r>
            <a:r>
              <a:rPr lang="en-US" sz="2000" dirty="0" err="1"/>
              <a:t>يمكن</a:t>
            </a:r>
            <a:r>
              <a:rPr lang="en-US" sz="2000" dirty="0"/>
              <a:t> </a:t>
            </a:r>
            <a:r>
              <a:rPr lang="en-US" sz="2000" dirty="0" err="1"/>
              <a:t>أن</a:t>
            </a:r>
            <a:r>
              <a:rPr lang="en-US" sz="2000" dirty="0"/>
              <a:t> </a:t>
            </a:r>
            <a:r>
              <a:rPr lang="en-US" sz="2000" dirty="0" err="1"/>
              <a:t>تحدد</a:t>
            </a:r>
            <a:r>
              <a:rPr lang="en-US" sz="2000" dirty="0"/>
              <a:t> </a:t>
            </a:r>
            <a:r>
              <a:rPr lang="en-US" sz="2000" dirty="0" err="1"/>
              <a:t>عن</a:t>
            </a:r>
            <a:r>
              <a:rPr lang="en-US" sz="2000" dirty="0"/>
              <a:t> </a:t>
            </a:r>
            <a:r>
              <a:rPr lang="en-US" sz="2000" dirty="0" err="1"/>
              <a:t>طريق</a:t>
            </a:r>
            <a:r>
              <a:rPr lang="en-US" sz="2000" dirty="0"/>
              <a:t> </a:t>
            </a:r>
            <a:r>
              <a:rPr lang="en-US" sz="2000" dirty="0" err="1"/>
              <a:t>محورين</a:t>
            </a:r>
            <a:r>
              <a:rPr lang="en-US" sz="2000" dirty="0"/>
              <a:t> </a:t>
            </a:r>
            <a:r>
              <a:rPr lang="en-US" sz="2000" dirty="0" err="1"/>
              <a:t>وتكون</a:t>
            </a:r>
            <a:r>
              <a:rPr lang="en-US" sz="2000" dirty="0"/>
              <a:t> </a:t>
            </a:r>
            <a:r>
              <a:rPr lang="en-US" sz="2000" dirty="0" err="1"/>
              <a:t>الأجزاء</a:t>
            </a:r>
            <a:r>
              <a:rPr lang="en-US" sz="2000" dirty="0"/>
              <a:t> </a:t>
            </a:r>
            <a:r>
              <a:rPr lang="en-US" sz="2000" dirty="0" err="1"/>
              <a:t>المشاركة</a:t>
            </a:r>
            <a:r>
              <a:rPr lang="en-US" sz="2000" dirty="0"/>
              <a:t> </a:t>
            </a:r>
            <a:r>
              <a:rPr lang="en-US" sz="2000" dirty="0" err="1"/>
              <a:t>فى</a:t>
            </a:r>
            <a:r>
              <a:rPr lang="en-US" sz="2000" dirty="0"/>
              <a:t> </a:t>
            </a:r>
            <a:r>
              <a:rPr lang="en-US" sz="2000" dirty="0" err="1"/>
              <a:t>الأداء</a:t>
            </a:r>
            <a:r>
              <a:rPr lang="en-US" sz="2000" dirty="0"/>
              <a:t> </a:t>
            </a:r>
            <a:r>
              <a:rPr lang="en-US" sz="2000" dirty="0" err="1"/>
              <a:t>متماثلة</a:t>
            </a:r>
            <a:r>
              <a:rPr lang="en-US" sz="2000" dirty="0"/>
              <a:t> </a:t>
            </a:r>
            <a:r>
              <a:rPr lang="en-US" sz="2000" dirty="0" err="1"/>
              <a:t>فى</a:t>
            </a:r>
            <a:r>
              <a:rPr lang="en-US" sz="2000" dirty="0"/>
              <a:t> </a:t>
            </a:r>
            <a:r>
              <a:rPr lang="en-US" sz="2000" dirty="0" err="1"/>
              <a:t>العمل</a:t>
            </a:r>
            <a:r>
              <a:rPr lang="en-US" sz="2000" dirty="0"/>
              <a:t> </a:t>
            </a:r>
            <a:r>
              <a:rPr lang="en-US" sz="2000" dirty="0" err="1"/>
              <a:t>لأقرب</a:t>
            </a:r>
            <a:r>
              <a:rPr lang="en-US" sz="2000" dirty="0"/>
              <a:t> </a:t>
            </a:r>
            <a:r>
              <a:rPr lang="en-US" sz="2000" dirty="0" err="1"/>
              <a:t>تزامن</a:t>
            </a:r>
            <a:r>
              <a:rPr lang="en-US" sz="2000" dirty="0"/>
              <a:t> </a:t>
            </a:r>
            <a:r>
              <a:rPr lang="en-US" sz="2000" dirty="0" err="1"/>
              <a:t>واتجاه</a:t>
            </a:r>
            <a:r>
              <a:rPr lang="en-US" sz="2000" dirty="0"/>
              <a:t> </a:t>
            </a:r>
            <a:r>
              <a:rPr lang="en-US" sz="2000" dirty="0" err="1"/>
              <a:t>ممكن</a:t>
            </a:r>
            <a:r>
              <a:rPr lang="en-US" sz="2000" dirty="0"/>
              <a:t> </a:t>
            </a:r>
            <a:r>
              <a:rPr lang="en-US" sz="2000" dirty="0" err="1"/>
              <a:t>ومثال</a:t>
            </a:r>
            <a:r>
              <a:rPr lang="en-US" sz="2000" dirty="0"/>
              <a:t> </a:t>
            </a:r>
            <a:r>
              <a:rPr lang="en-US" sz="2000" dirty="0" err="1"/>
              <a:t>لذلك</a:t>
            </a:r>
            <a:r>
              <a:rPr lang="en-US" sz="2000" dirty="0"/>
              <a:t> </a:t>
            </a:r>
            <a:r>
              <a:rPr lang="en-US" sz="2000" dirty="0" err="1"/>
              <a:t>أثناء</a:t>
            </a:r>
            <a:r>
              <a:rPr lang="en-US" sz="2000" dirty="0"/>
              <a:t> </a:t>
            </a:r>
            <a:r>
              <a:rPr lang="en-US" sz="2000" dirty="0" err="1"/>
              <a:t>أداء</a:t>
            </a:r>
            <a:r>
              <a:rPr lang="en-US" sz="2000" dirty="0"/>
              <a:t> </a:t>
            </a:r>
            <a:r>
              <a:rPr lang="en-US" sz="2000" dirty="0" err="1"/>
              <a:t>الوثب</a:t>
            </a:r>
            <a:r>
              <a:rPr lang="en-US" sz="2000" dirty="0"/>
              <a:t> </a:t>
            </a:r>
            <a:r>
              <a:rPr lang="en-US" sz="2000" dirty="0" err="1"/>
              <a:t>العريض</a:t>
            </a:r>
            <a:r>
              <a:rPr lang="en-US" sz="2000" dirty="0"/>
              <a:t> </a:t>
            </a:r>
            <a:r>
              <a:rPr lang="en-US" sz="2000" dirty="0" err="1"/>
              <a:t>من</a:t>
            </a:r>
            <a:r>
              <a:rPr lang="en-US" sz="2000" dirty="0"/>
              <a:t> </a:t>
            </a:r>
            <a:r>
              <a:rPr lang="en-US" sz="2000" dirty="0" err="1"/>
              <a:t>الثبات</a:t>
            </a:r>
            <a:r>
              <a:rPr lang="en-US" sz="2000" dirty="0"/>
              <a:t> </a:t>
            </a:r>
            <a:r>
              <a:rPr lang="en-US" sz="2000" dirty="0" err="1"/>
              <a:t>فإن</a:t>
            </a:r>
            <a:r>
              <a:rPr lang="en-US" sz="2000" dirty="0"/>
              <a:t> </a:t>
            </a:r>
            <a:r>
              <a:rPr lang="en-US" sz="2000" dirty="0" err="1"/>
              <a:t>الاستعداد</a:t>
            </a:r>
            <a:r>
              <a:rPr lang="en-US" sz="2000" dirty="0"/>
              <a:t> </a:t>
            </a:r>
            <a:r>
              <a:rPr lang="en-US" sz="2000" dirty="0" err="1"/>
              <a:t>خلال</a:t>
            </a:r>
            <a:r>
              <a:rPr lang="en-US" sz="2000" dirty="0"/>
              <a:t> </a:t>
            </a:r>
            <a:r>
              <a:rPr lang="en-US" sz="2000" dirty="0" err="1"/>
              <a:t>المرحلة</a:t>
            </a:r>
            <a:r>
              <a:rPr lang="en-US" sz="2000" dirty="0"/>
              <a:t> </a:t>
            </a:r>
            <a:r>
              <a:rPr lang="en-US" sz="2000" dirty="0" err="1"/>
              <a:t>التمهيدية</a:t>
            </a:r>
            <a:r>
              <a:rPr lang="en-US" sz="2000" dirty="0"/>
              <a:t> </a:t>
            </a:r>
            <a:r>
              <a:rPr lang="en-US" sz="2000" dirty="0" err="1"/>
              <a:t>أثناء</a:t>
            </a:r>
            <a:r>
              <a:rPr lang="en-US" sz="2000" dirty="0"/>
              <a:t> </a:t>
            </a:r>
            <a:r>
              <a:rPr lang="en-US" sz="2000" dirty="0" err="1"/>
              <a:t>ترك</a:t>
            </a:r>
            <a:r>
              <a:rPr lang="en-US" sz="2000" dirty="0"/>
              <a:t> </a:t>
            </a:r>
            <a:r>
              <a:rPr lang="en-US" sz="2000" dirty="0" err="1"/>
              <a:t>الأرض</a:t>
            </a:r>
            <a:r>
              <a:rPr lang="en-US" sz="2000" dirty="0"/>
              <a:t> </a:t>
            </a:r>
            <a:r>
              <a:rPr lang="en-US" sz="2000" dirty="0" err="1"/>
              <a:t>والهبوط</a:t>
            </a:r>
            <a:r>
              <a:rPr lang="en-US" sz="2000" dirty="0"/>
              <a:t> </a:t>
            </a:r>
            <a:r>
              <a:rPr lang="en-US" sz="2000" dirty="0" err="1"/>
              <a:t>يلاحظ</a:t>
            </a:r>
            <a:r>
              <a:rPr lang="en-US" sz="2000" dirty="0"/>
              <a:t> </a:t>
            </a:r>
            <a:r>
              <a:rPr lang="en-US" sz="2000" dirty="0" err="1"/>
              <a:t>قدر</a:t>
            </a:r>
            <a:r>
              <a:rPr lang="en-US" sz="2000" dirty="0"/>
              <a:t> </a:t>
            </a:r>
            <a:r>
              <a:rPr lang="en-US" sz="2000" dirty="0" err="1"/>
              <a:t>الإمكان</a:t>
            </a:r>
            <a:r>
              <a:rPr lang="en-US" sz="2000" dirty="0"/>
              <a:t> </a:t>
            </a:r>
            <a:r>
              <a:rPr lang="en-US" sz="2000" dirty="0" err="1"/>
              <a:t>وجود</a:t>
            </a:r>
            <a:r>
              <a:rPr lang="en-US" sz="2000" dirty="0"/>
              <a:t> </a:t>
            </a:r>
            <a:r>
              <a:rPr lang="en-US" sz="2000" dirty="0" err="1"/>
              <a:t>مثال</a:t>
            </a:r>
            <a:r>
              <a:rPr lang="en-US" sz="2000" dirty="0"/>
              <a:t> </a:t>
            </a:r>
            <a:r>
              <a:rPr lang="en-US" sz="2000" dirty="0" err="1"/>
              <a:t>بين</a:t>
            </a:r>
            <a:r>
              <a:rPr lang="en-US" sz="2000" dirty="0"/>
              <a:t> </a:t>
            </a:r>
            <a:r>
              <a:rPr lang="en-US" sz="2000" dirty="0" err="1"/>
              <a:t>الجهتين</a:t>
            </a:r>
            <a:r>
              <a:rPr lang="en-US" sz="2000" dirty="0"/>
              <a:t> </a:t>
            </a:r>
            <a:r>
              <a:rPr lang="en-US" sz="2000" dirty="0" err="1"/>
              <a:t>اليمنى</a:t>
            </a:r>
            <a:r>
              <a:rPr lang="en-US" sz="2000" dirty="0"/>
              <a:t> </a:t>
            </a:r>
            <a:r>
              <a:rPr lang="en-US" sz="2000" dirty="0" err="1"/>
              <a:t>واليسرى</a:t>
            </a:r>
            <a:r>
              <a:rPr lang="en-US" sz="2000" dirty="0"/>
              <a:t> </a:t>
            </a:r>
            <a:r>
              <a:rPr lang="en-US" sz="2000" dirty="0" err="1"/>
              <a:t>لذا</a:t>
            </a:r>
            <a:r>
              <a:rPr lang="en-US" sz="2000" dirty="0"/>
              <a:t> </a:t>
            </a:r>
            <a:r>
              <a:rPr lang="en-US" sz="2000" dirty="0" err="1"/>
              <a:t>يجب</a:t>
            </a:r>
            <a:r>
              <a:rPr lang="en-US" sz="2000" dirty="0"/>
              <a:t> </a:t>
            </a:r>
            <a:r>
              <a:rPr lang="en-US" sz="2000" dirty="0" err="1"/>
              <a:t>ألا</a:t>
            </a:r>
            <a:r>
              <a:rPr lang="en-US" sz="2000" dirty="0"/>
              <a:t> </a:t>
            </a:r>
            <a:r>
              <a:rPr lang="en-US" sz="2000" dirty="0" err="1"/>
              <a:t>تغفل</a:t>
            </a:r>
            <a:r>
              <a:rPr lang="en-US" sz="2000" dirty="0"/>
              <a:t> </a:t>
            </a:r>
            <a:r>
              <a:rPr lang="en-US" sz="2000" dirty="0" err="1"/>
              <a:t>هذا</a:t>
            </a:r>
            <a:r>
              <a:rPr lang="en-US" sz="2000" dirty="0"/>
              <a:t> </a:t>
            </a:r>
            <a:r>
              <a:rPr lang="en-US" sz="2000" dirty="0" err="1"/>
              <a:t>التقسيم</a:t>
            </a:r>
            <a:r>
              <a:rPr lang="en-US" sz="2000" dirty="0"/>
              <a:t> </a:t>
            </a:r>
            <a:r>
              <a:rPr lang="en-US" sz="2000" dirty="0" err="1"/>
              <a:t>الذى</a:t>
            </a:r>
            <a:r>
              <a:rPr lang="en-US" sz="2000" dirty="0"/>
              <a:t> </a:t>
            </a:r>
            <a:r>
              <a:rPr lang="en-US" sz="2000" dirty="0" err="1"/>
              <a:t>يقترحه</a:t>
            </a:r>
            <a:r>
              <a:rPr lang="en-US" sz="2000" dirty="0"/>
              <a:t> </a:t>
            </a:r>
            <a:r>
              <a:rPr lang="en-US" sz="2000" dirty="0" err="1"/>
              <a:t>المؤلف</a:t>
            </a:r>
            <a:r>
              <a:rPr lang="en-US" sz="2000" dirty="0"/>
              <a:t> </a:t>
            </a:r>
            <a:r>
              <a:rPr lang="en-US" sz="2000" dirty="0" err="1"/>
              <a:t>نظراً</a:t>
            </a:r>
            <a:r>
              <a:rPr lang="en-US" sz="2000" dirty="0"/>
              <a:t> </a:t>
            </a:r>
            <a:r>
              <a:rPr lang="en-US" sz="2000" dirty="0" err="1"/>
              <a:t>لأهمية</a:t>
            </a:r>
            <a:r>
              <a:rPr lang="en-US" sz="2000" dirty="0"/>
              <a:t> </a:t>
            </a:r>
            <a:r>
              <a:rPr lang="en-US" sz="2000" dirty="0" err="1"/>
              <a:t>فى</a:t>
            </a:r>
            <a:r>
              <a:rPr lang="en-US" sz="2000" dirty="0"/>
              <a:t> </a:t>
            </a:r>
            <a:r>
              <a:rPr lang="en-US" sz="2000" dirty="0" err="1"/>
              <a:t>التوصيف</a:t>
            </a:r>
            <a:r>
              <a:rPr lang="en-US" sz="2000" dirty="0"/>
              <a:t> </a:t>
            </a:r>
            <a:r>
              <a:rPr lang="en-US" sz="2000" dirty="0" err="1"/>
              <a:t>الدقيق</a:t>
            </a:r>
            <a:r>
              <a:rPr lang="en-US" sz="2000" dirty="0"/>
              <a:t> </a:t>
            </a:r>
            <a:r>
              <a:rPr lang="en-US" sz="2000" dirty="0" err="1"/>
              <a:t>للحركة</a:t>
            </a:r>
            <a:r>
              <a:rPr lang="en-US" sz="2000" dirty="0" smtClean="0"/>
              <a:t>.</a:t>
            </a:r>
          </a:p>
          <a:p>
            <a:endParaRPr lang="en-US" sz="2000" dirty="0"/>
          </a:p>
          <a:p>
            <a:r>
              <a:rPr lang="en-US" sz="2000" b="1" dirty="0"/>
              <a:t>4- الحركة </a:t>
            </a:r>
            <a:r>
              <a:rPr lang="en-US" sz="2000" b="1" dirty="0" err="1"/>
              <a:t>المستوية</a:t>
            </a:r>
            <a:r>
              <a:rPr lang="en-US" sz="2000" b="1" dirty="0"/>
              <a:t> </a:t>
            </a:r>
            <a:r>
              <a:rPr lang="en-US" sz="2000" b="1" dirty="0" err="1"/>
              <a:t>والفراغية</a:t>
            </a:r>
            <a:r>
              <a:rPr lang="en-US" sz="2000" b="1" dirty="0"/>
              <a:t> </a:t>
            </a:r>
            <a:r>
              <a:rPr lang="en-US" sz="2000" b="1" dirty="0" err="1"/>
              <a:t>الغير</a:t>
            </a:r>
            <a:r>
              <a:rPr lang="en-US" sz="2000" b="1" dirty="0"/>
              <a:t> </a:t>
            </a:r>
            <a:r>
              <a:rPr lang="en-US" sz="2000" b="1" dirty="0" err="1"/>
              <a:t>متماثلة</a:t>
            </a:r>
            <a:r>
              <a:rPr lang="en-US" sz="2000" b="1" dirty="0"/>
              <a:t> :</a:t>
            </a:r>
          </a:p>
          <a:p>
            <a:r>
              <a:rPr lang="en-US" sz="2000" b="1" dirty="0"/>
              <a:t>	</a:t>
            </a:r>
            <a:r>
              <a:rPr lang="en-US" sz="2000" dirty="0" err="1"/>
              <a:t>وهى</a:t>
            </a:r>
            <a:r>
              <a:rPr lang="en-US" sz="2000" dirty="0"/>
              <a:t> </a:t>
            </a:r>
            <a:r>
              <a:rPr lang="en-US" sz="2000" dirty="0" err="1"/>
              <a:t>أن</a:t>
            </a:r>
            <a:r>
              <a:rPr lang="en-US" sz="2000" dirty="0"/>
              <a:t> </a:t>
            </a:r>
            <a:r>
              <a:rPr lang="en-US" sz="2000" dirty="0" err="1"/>
              <a:t>يتم</a:t>
            </a:r>
            <a:r>
              <a:rPr lang="en-US" sz="2000" dirty="0"/>
              <a:t> </a:t>
            </a:r>
            <a:r>
              <a:rPr lang="en-US" sz="2000" dirty="0" err="1"/>
              <a:t>أداء</a:t>
            </a:r>
            <a:r>
              <a:rPr lang="en-US" sz="2000" dirty="0"/>
              <a:t> </a:t>
            </a:r>
            <a:r>
              <a:rPr lang="en-US" sz="2000" dirty="0" err="1"/>
              <a:t>الوثب</a:t>
            </a:r>
            <a:r>
              <a:rPr lang="en-US" sz="2000" dirty="0"/>
              <a:t> </a:t>
            </a:r>
            <a:r>
              <a:rPr lang="en-US" sz="2000" dirty="0" err="1"/>
              <a:t>العريض</a:t>
            </a:r>
            <a:r>
              <a:rPr lang="en-US" sz="2000" dirty="0"/>
              <a:t> </a:t>
            </a:r>
            <a:r>
              <a:rPr lang="en-US" sz="2000" dirty="0" err="1"/>
              <a:t>من</a:t>
            </a:r>
            <a:r>
              <a:rPr lang="en-US" sz="2000" dirty="0"/>
              <a:t> </a:t>
            </a:r>
            <a:r>
              <a:rPr lang="en-US" sz="2000" dirty="0" err="1"/>
              <a:t>الثبات</a:t>
            </a:r>
            <a:r>
              <a:rPr lang="en-US" sz="2000" dirty="0"/>
              <a:t> </a:t>
            </a:r>
            <a:r>
              <a:rPr lang="en-US" sz="2000" dirty="0" err="1"/>
              <a:t>فى</a:t>
            </a:r>
            <a:r>
              <a:rPr lang="en-US" sz="2000" dirty="0"/>
              <a:t> </a:t>
            </a:r>
            <a:r>
              <a:rPr lang="en-US" sz="2000" dirty="0" err="1"/>
              <a:t>المثال</a:t>
            </a:r>
            <a:r>
              <a:rPr lang="en-US" sz="2000" dirty="0"/>
              <a:t> </a:t>
            </a:r>
            <a:r>
              <a:rPr lang="en-US" sz="2000" dirty="0" err="1"/>
              <a:t>السابق</a:t>
            </a:r>
            <a:r>
              <a:rPr lang="en-US" sz="2000" dirty="0"/>
              <a:t> </a:t>
            </a:r>
            <a:r>
              <a:rPr lang="en-US" sz="2000" dirty="0" err="1"/>
              <a:t>ولكن</a:t>
            </a:r>
            <a:r>
              <a:rPr lang="en-US" sz="2000" dirty="0"/>
              <a:t> </a:t>
            </a:r>
            <a:r>
              <a:rPr lang="en-US" sz="2000" dirty="0" err="1"/>
              <a:t>مع</a:t>
            </a:r>
            <a:r>
              <a:rPr lang="en-US" sz="2000" dirty="0"/>
              <a:t> </a:t>
            </a:r>
            <a:r>
              <a:rPr lang="en-US" sz="2000" dirty="0" err="1"/>
              <a:t>الوضع</a:t>
            </a:r>
            <a:r>
              <a:rPr lang="en-US" sz="2000" dirty="0"/>
              <a:t> </a:t>
            </a:r>
            <a:r>
              <a:rPr lang="en-US" sz="2000" dirty="0" err="1"/>
              <a:t>فى</a:t>
            </a:r>
            <a:r>
              <a:rPr lang="en-US" sz="2000" dirty="0"/>
              <a:t> </a:t>
            </a:r>
            <a:r>
              <a:rPr lang="en-US" sz="2000" dirty="0" err="1"/>
              <a:t>الاعتبار</a:t>
            </a:r>
            <a:r>
              <a:rPr lang="en-US" sz="2000" dirty="0"/>
              <a:t> </a:t>
            </a:r>
            <a:r>
              <a:rPr lang="en-US" sz="2000" dirty="0" err="1"/>
              <a:t>تقدم</a:t>
            </a:r>
            <a:r>
              <a:rPr lang="en-US" sz="2000" dirty="0"/>
              <a:t> </a:t>
            </a:r>
            <a:r>
              <a:rPr lang="en-US" sz="2000" dirty="0" err="1"/>
              <a:t>قدم</a:t>
            </a:r>
            <a:r>
              <a:rPr lang="en-US" sz="2000" dirty="0"/>
              <a:t> </a:t>
            </a:r>
            <a:r>
              <a:rPr lang="en-US" sz="2000" dirty="0" err="1"/>
              <a:t>على</a:t>
            </a:r>
            <a:r>
              <a:rPr lang="en-US" sz="2000" dirty="0"/>
              <a:t> </a:t>
            </a:r>
            <a:r>
              <a:rPr lang="en-US" sz="2000" dirty="0" err="1"/>
              <a:t>الأخرى</a:t>
            </a:r>
            <a:r>
              <a:rPr lang="en-US" sz="2000" dirty="0"/>
              <a:t> </a:t>
            </a:r>
            <a:r>
              <a:rPr lang="en-US" sz="2000" dirty="0" err="1"/>
              <a:t>والدفع</a:t>
            </a:r>
            <a:r>
              <a:rPr lang="en-US" sz="2000" dirty="0"/>
              <a:t> </a:t>
            </a:r>
            <a:r>
              <a:rPr lang="en-US" sz="2000" dirty="0" err="1"/>
              <a:t>برجل</a:t>
            </a:r>
            <a:r>
              <a:rPr lang="en-US" sz="2000" dirty="0"/>
              <a:t> </a:t>
            </a:r>
            <a:r>
              <a:rPr lang="en-US" sz="2000" dirty="0" err="1"/>
              <a:t>دون</a:t>
            </a:r>
            <a:r>
              <a:rPr lang="en-US" sz="2000" dirty="0"/>
              <a:t> </a:t>
            </a:r>
            <a:r>
              <a:rPr lang="en-US" sz="2000" dirty="0" err="1"/>
              <a:t>الأخرى</a:t>
            </a:r>
            <a:r>
              <a:rPr lang="en-US" sz="2000" dirty="0"/>
              <a:t> </a:t>
            </a:r>
            <a:r>
              <a:rPr lang="en-US" sz="2000" dirty="0" err="1"/>
              <a:t>وأن</a:t>
            </a:r>
            <a:r>
              <a:rPr lang="en-US" sz="2000" dirty="0"/>
              <a:t> </a:t>
            </a:r>
            <a:r>
              <a:rPr lang="en-US" sz="2000" dirty="0" err="1"/>
              <a:t>يسبق</a:t>
            </a:r>
            <a:r>
              <a:rPr lang="en-US" sz="2000" dirty="0"/>
              <a:t> </a:t>
            </a:r>
            <a:r>
              <a:rPr lang="en-US" sz="2000" dirty="0" err="1"/>
              <a:t>ذراع</a:t>
            </a:r>
            <a:r>
              <a:rPr lang="en-US" sz="2000" dirty="0"/>
              <a:t> </a:t>
            </a:r>
            <a:r>
              <a:rPr lang="en-US" sz="2000" dirty="0" err="1"/>
              <a:t>الذراع</a:t>
            </a:r>
            <a:r>
              <a:rPr lang="en-US" sz="2000" dirty="0"/>
              <a:t> </a:t>
            </a:r>
            <a:r>
              <a:rPr lang="en-US" sz="2000" dirty="0" err="1"/>
              <a:t>الأخرى</a:t>
            </a:r>
            <a:r>
              <a:rPr lang="en-US" sz="2000" dirty="0"/>
              <a:t> </a:t>
            </a:r>
            <a:r>
              <a:rPr lang="en-US" sz="2000" dirty="0" err="1"/>
              <a:t>أو</a:t>
            </a:r>
            <a:r>
              <a:rPr lang="en-US" sz="2000" dirty="0"/>
              <a:t> </a:t>
            </a:r>
            <a:r>
              <a:rPr lang="en-US" sz="2000" dirty="0" err="1"/>
              <a:t>أن</a:t>
            </a:r>
            <a:r>
              <a:rPr lang="en-US" sz="2000" dirty="0"/>
              <a:t> </a:t>
            </a:r>
            <a:r>
              <a:rPr lang="en-US" sz="2000" dirty="0" err="1"/>
              <a:t>يكون</a:t>
            </a:r>
            <a:r>
              <a:rPr lang="en-US" sz="2000" dirty="0"/>
              <a:t> </a:t>
            </a:r>
            <a:r>
              <a:rPr lang="en-US" sz="2000" dirty="0" err="1"/>
              <a:t>أحد</a:t>
            </a:r>
            <a:r>
              <a:rPr lang="en-US" sz="2000" dirty="0"/>
              <a:t> </a:t>
            </a:r>
            <a:r>
              <a:rPr lang="en-US" sz="2000" dirty="0" err="1"/>
              <a:t>الذراعين</a:t>
            </a:r>
            <a:r>
              <a:rPr lang="en-US" sz="2000" dirty="0"/>
              <a:t> </a:t>
            </a:r>
            <a:r>
              <a:rPr lang="en-US" sz="2000" dirty="0" err="1"/>
              <a:t>لأسفل</a:t>
            </a:r>
            <a:r>
              <a:rPr lang="en-US" sz="2000" dirty="0"/>
              <a:t> </a:t>
            </a:r>
            <a:r>
              <a:rPr lang="en-US" sz="2000" dirty="0" err="1"/>
              <a:t>والأخرى</a:t>
            </a:r>
            <a:r>
              <a:rPr lang="en-US" sz="2000" dirty="0"/>
              <a:t> </a:t>
            </a:r>
            <a:r>
              <a:rPr lang="en-US" sz="2000" dirty="0" err="1"/>
              <a:t>اعلى</a:t>
            </a:r>
            <a:r>
              <a:rPr lang="en-US" sz="2000" dirty="0"/>
              <a:t> </a:t>
            </a:r>
            <a:r>
              <a:rPr lang="en-US" sz="2000" dirty="0" err="1"/>
              <a:t>كما</a:t>
            </a:r>
            <a:r>
              <a:rPr lang="en-US" sz="2000" dirty="0"/>
              <a:t> </a:t>
            </a:r>
            <a:r>
              <a:rPr lang="en-US" sz="2000" dirty="0" err="1"/>
              <a:t>يحدث</a:t>
            </a:r>
            <a:r>
              <a:rPr lang="en-US" sz="2000" dirty="0"/>
              <a:t> </a:t>
            </a:r>
            <a:r>
              <a:rPr lang="en-US" sz="2000" dirty="0" err="1"/>
              <a:t>فى</a:t>
            </a:r>
            <a:r>
              <a:rPr lang="en-US" sz="2000" dirty="0"/>
              <a:t> </a:t>
            </a:r>
            <a:r>
              <a:rPr lang="en-US" sz="2000" dirty="0" err="1"/>
              <a:t>الوثب</a:t>
            </a:r>
            <a:r>
              <a:rPr lang="en-US" sz="2000" dirty="0"/>
              <a:t> </a:t>
            </a:r>
            <a:r>
              <a:rPr lang="en-US" sz="2000" dirty="0" err="1"/>
              <a:t>الثلاثى</a:t>
            </a:r>
            <a:r>
              <a:rPr lang="en-US" sz="2000" dirty="0"/>
              <a:t> </a:t>
            </a:r>
            <a:r>
              <a:rPr lang="en-US" sz="2000" dirty="0" err="1"/>
              <a:t>خلال</a:t>
            </a:r>
            <a:r>
              <a:rPr lang="en-US" sz="2000" dirty="0"/>
              <a:t> </a:t>
            </a:r>
            <a:r>
              <a:rPr lang="en-US" sz="2000" dirty="0" err="1"/>
              <a:t>مراحل</a:t>
            </a:r>
            <a:r>
              <a:rPr lang="en-US" sz="2000" dirty="0"/>
              <a:t> </a:t>
            </a:r>
            <a:r>
              <a:rPr lang="en-US" sz="2000" dirty="0" err="1"/>
              <a:t>أدائه</a:t>
            </a:r>
            <a:r>
              <a:rPr lang="en-US" sz="2000" dirty="0"/>
              <a:t> </a:t>
            </a:r>
            <a:r>
              <a:rPr lang="en-US" sz="2000" dirty="0" err="1"/>
              <a:t>فهذا</a:t>
            </a:r>
            <a:r>
              <a:rPr lang="en-US" sz="2000" dirty="0"/>
              <a:t> </a:t>
            </a:r>
            <a:r>
              <a:rPr lang="en-US" sz="2000" dirty="0" err="1"/>
              <a:t>التقسيم</a:t>
            </a:r>
            <a:r>
              <a:rPr lang="en-US" sz="2000" dirty="0"/>
              <a:t> </a:t>
            </a:r>
            <a:r>
              <a:rPr lang="en-US" sz="2000" dirty="0" err="1"/>
              <a:t>يلفت</a:t>
            </a:r>
            <a:r>
              <a:rPr lang="en-US" sz="2000" dirty="0"/>
              <a:t> </a:t>
            </a:r>
            <a:r>
              <a:rPr lang="en-US" sz="2000" dirty="0" err="1"/>
              <a:t>الانتباه</a:t>
            </a:r>
            <a:r>
              <a:rPr lang="en-US" sz="2000" dirty="0"/>
              <a:t> </a:t>
            </a:r>
            <a:r>
              <a:rPr lang="en-US" sz="2000" dirty="0" err="1"/>
              <a:t>إلى</a:t>
            </a:r>
            <a:r>
              <a:rPr lang="en-US" sz="2000" dirty="0"/>
              <a:t> </a:t>
            </a:r>
            <a:r>
              <a:rPr lang="en-US" sz="2000" dirty="0" err="1"/>
              <a:t>أجزاء</a:t>
            </a:r>
            <a:r>
              <a:rPr lang="en-US" sz="2000" dirty="0"/>
              <a:t> </a:t>
            </a:r>
            <a:r>
              <a:rPr lang="en-US" sz="2000" dirty="0" err="1"/>
              <a:t>الجسم</a:t>
            </a:r>
            <a:r>
              <a:rPr lang="en-US" sz="2000" dirty="0"/>
              <a:t> </a:t>
            </a:r>
            <a:r>
              <a:rPr lang="en-US" sz="2000" dirty="0" err="1"/>
              <a:t>المشتركة</a:t>
            </a:r>
            <a:r>
              <a:rPr lang="en-US" sz="2000" dirty="0"/>
              <a:t> </a:t>
            </a:r>
            <a:r>
              <a:rPr lang="en-US" sz="2000" dirty="0" err="1"/>
              <a:t>دون</a:t>
            </a:r>
            <a:r>
              <a:rPr lang="en-US" sz="2000" dirty="0"/>
              <a:t> </a:t>
            </a:r>
            <a:r>
              <a:rPr lang="en-US" sz="2000" dirty="0" err="1"/>
              <a:t>ترك</a:t>
            </a:r>
            <a:r>
              <a:rPr lang="en-US" sz="2000" dirty="0"/>
              <a:t> </a:t>
            </a:r>
            <a:r>
              <a:rPr lang="en-US" sz="2000" dirty="0" err="1"/>
              <a:t>أى</a:t>
            </a:r>
            <a:r>
              <a:rPr lang="en-US" sz="2000" dirty="0"/>
              <a:t> </a:t>
            </a:r>
            <a:r>
              <a:rPr lang="en-US" sz="2000" dirty="0" err="1"/>
              <a:t>منها</a:t>
            </a:r>
            <a:r>
              <a:rPr lang="en-US" sz="2000" dirty="0"/>
              <a:t>.</a:t>
            </a:r>
          </a:p>
          <a:p>
            <a:endParaRPr lang="ar-SA" sz="2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33400"/>
            <a:ext cx="7924800" cy="5909310"/>
          </a:xfrm>
          <a:prstGeom prst="rect">
            <a:avLst/>
          </a:prstGeom>
          <a:noFill/>
        </p:spPr>
        <p:txBody>
          <a:bodyPr wrap="square" rtlCol="1">
            <a:spAutoFit/>
          </a:bodyPr>
          <a:lstStyle/>
          <a:p>
            <a:r>
              <a:rPr lang="en-US" b="1" dirty="0"/>
              <a:t> </a:t>
            </a:r>
            <a:r>
              <a:rPr lang="ar-EG" b="1" dirty="0" smtClean="0"/>
              <a:t>ب </a:t>
            </a:r>
            <a:r>
              <a:rPr lang="ar-SA" b="1" dirty="0" smtClean="0"/>
              <a:t>تصنيف </a:t>
            </a:r>
            <a:r>
              <a:rPr lang="ar-SA" b="1" dirty="0"/>
              <a:t>الحركات وفق شكل مسارها</a:t>
            </a:r>
            <a:r>
              <a:rPr lang="en-US" b="1" dirty="0"/>
              <a:t> :</a:t>
            </a:r>
          </a:p>
          <a:p>
            <a:r>
              <a:rPr lang="en-US" dirty="0"/>
              <a:t>	</a:t>
            </a:r>
            <a:r>
              <a:rPr lang="en-US" dirty="0" err="1"/>
              <a:t>أثناء</a:t>
            </a:r>
            <a:r>
              <a:rPr lang="en-US" dirty="0"/>
              <a:t> </a:t>
            </a:r>
            <a:r>
              <a:rPr lang="en-US" dirty="0" err="1"/>
              <a:t>الملاحظة</a:t>
            </a:r>
            <a:r>
              <a:rPr lang="en-US" dirty="0"/>
              <a:t> </a:t>
            </a:r>
            <a:r>
              <a:rPr lang="en-US" dirty="0" err="1"/>
              <a:t>لمهارة</a:t>
            </a:r>
            <a:r>
              <a:rPr lang="en-US" dirty="0"/>
              <a:t> </a:t>
            </a:r>
            <a:r>
              <a:rPr lang="en-US" dirty="0" err="1"/>
              <a:t>ما</a:t>
            </a:r>
            <a:r>
              <a:rPr lang="en-US" dirty="0"/>
              <a:t> </a:t>
            </a:r>
            <a:r>
              <a:rPr lang="en-US" dirty="0" err="1"/>
              <a:t>وهى</a:t>
            </a:r>
            <a:r>
              <a:rPr lang="en-US" dirty="0"/>
              <a:t> </a:t>
            </a:r>
            <a:r>
              <a:rPr lang="en-US" dirty="0" err="1"/>
              <a:t>تنتقل</a:t>
            </a:r>
            <a:r>
              <a:rPr lang="en-US" dirty="0"/>
              <a:t> </a:t>
            </a:r>
            <a:r>
              <a:rPr lang="en-US" dirty="0" err="1"/>
              <a:t>بالجسم</a:t>
            </a:r>
            <a:r>
              <a:rPr lang="en-US" dirty="0"/>
              <a:t> </a:t>
            </a:r>
            <a:r>
              <a:rPr lang="en-US" dirty="0" err="1"/>
              <a:t>من</a:t>
            </a:r>
            <a:r>
              <a:rPr lang="en-US" dirty="0"/>
              <a:t> </a:t>
            </a:r>
            <a:r>
              <a:rPr lang="en-US" dirty="0" err="1"/>
              <a:t>نقطة</a:t>
            </a:r>
            <a:r>
              <a:rPr lang="en-US" dirty="0"/>
              <a:t> </a:t>
            </a:r>
            <a:r>
              <a:rPr lang="en-US" dirty="0" err="1"/>
              <a:t>إلى</a:t>
            </a:r>
            <a:r>
              <a:rPr lang="en-US" dirty="0"/>
              <a:t> </a:t>
            </a:r>
            <a:r>
              <a:rPr lang="en-US" dirty="0" err="1"/>
              <a:t>أخرى</a:t>
            </a:r>
            <a:r>
              <a:rPr lang="en-US" dirty="0"/>
              <a:t> </a:t>
            </a:r>
            <a:r>
              <a:rPr lang="en-US" dirty="0" err="1"/>
              <a:t>فإن</a:t>
            </a:r>
            <a:r>
              <a:rPr lang="en-US" dirty="0"/>
              <a:t> </a:t>
            </a:r>
            <a:r>
              <a:rPr lang="en-US" dirty="0" err="1"/>
              <a:t>مستوياتها</a:t>
            </a:r>
            <a:r>
              <a:rPr lang="en-US" dirty="0"/>
              <a:t> </a:t>
            </a:r>
            <a:r>
              <a:rPr lang="en-US" dirty="0" err="1"/>
              <a:t>الفراغية</a:t>
            </a:r>
            <a:r>
              <a:rPr lang="en-US" dirty="0"/>
              <a:t> </a:t>
            </a:r>
            <a:r>
              <a:rPr lang="en-US" dirty="0" err="1"/>
              <a:t>السابقة</a:t>
            </a:r>
            <a:r>
              <a:rPr lang="en-US" dirty="0"/>
              <a:t> YXZ </a:t>
            </a:r>
            <a:r>
              <a:rPr lang="en-US" dirty="0" err="1"/>
              <a:t>تساهم</a:t>
            </a:r>
            <a:r>
              <a:rPr lang="en-US" dirty="0"/>
              <a:t> </a:t>
            </a:r>
            <a:r>
              <a:rPr lang="en-US" dirty="0" err="1"/>
              <a:t>فى</a:t>
            </a:r>
            <a:r>
              <a:rPr lang="en-US" dirty="0"/>
              <a:t> </a:t>
            </a:r>
            <a:r>
              <a:rPr lang="en-US" dirty="0" err="1"/>
              <a:t>تتبعها</a:t>
            </a:r>
            <a:r>
              <a:rPr lang="en-US" dirty="0"/>
              <a:t> </a:t>
            </a:r>
            <a:r>
              <a:rPr lang="en-US" dirty="0" err="1"/>
              <a:t>ووضع</a:t>
            </a:r>
            <a:r>
              <a:rPr lang="en-US" dirty="0"/>
              <a:t> </a:t>
            </a:r>
            <a:r>
              <a:rPr lang="en-US" dirty="0" err="1"/>
              <a:t>توصيف</a:t>
            </a:r>
            <a:r>
              <a:rPr lang="en-US" dirty="0"/>
              <a:t> </a:t>
            </a:r>
            <a:r>
              <a:rPr lang="en-US" dirty="0" err="1"/>
              <a:t>موضوعى</a:t>
            </a:r>
            <a:r>
              <a:rPr lang="en-US" dirty="0"/>
              <a:t> </a:t>
            </a:r>
            <a:r>
              <a:rPr lang="en-US" dirty="0" err="1"/>
              <a:t>قدر</a:t>
            </a:r>
            <a:r>
              <a:rPr lang="en-US" dirty="0"/>
              <a:t> </a:t>
            </a:r>
            <a:r>
              <a:rPr lang="en-US" dirty="0" err="1"/>
              <a:t>الإمكان</a:t>
            </a:r>
            <a:r>
              <a:rPr lang="en-US" dirty="0"/>
              <a:t> </a:t>
            </a:r>
            <a:r>
              <a:rPr lang="en-US" dirty="0" err="1"/>
              <a:t>وهذا</a:t>
            </a:r>
            <a:r>
              <a:rPr lang="en-US" dirty="0"/>
              <a:t> </a:t>
            </a:r>
            <a:r>
              <a:rPr lang="en-US" dirty="0" err="1"/>
              <a:t>التوصيف</a:t>
            </a:r>
            <a:r>
              <a:rPr lang="en-US" dirty="0"/>
              <a:t> </a:t>
            </a:r>
            <a:r>
              <a:rPr lang="en-US" dirty="0" err="1"/>
              <a:t>عند</a:t>
            </a:r>
            <a:r>
              <a:rPr lang="en-US" dirty="0"/>
              <a:t> </a:t>
            </a:r>
            <a:r>
              <a:rPr lang="en-US" dirty="0" err="1"/>
              <a:t>التعامل</a:t>
            </a:r>
            <a:r>
              <a:rPr lang="en-US" dirty="0"/>
              <a:t> </a:t>
            </a:r>
            <a:r>
              <a:rPr lang="en-US" dirty="0" err="1"/>
              <a:t>معه</a:t>
            </a:r>
            <a:r>
              <a:rPr lang="en-US" dirty="0"/>
              <a:t> </a:t>
            </a:r>
            <a:r>
              <a:rPr lang="en-US" dirty="0" err="1"/>
              <a:t>على</a:t>
            </a:r>
            <a:r>
              <a:rPr lang="en-US" dirty="0"/>
              <a:t> </a:t>
            </a:r>
            <a:r>
              <a:rPr lang="en-US" dirty="0" err="1"/>
              <a:t>هيئة</a:t>
            </a:r>
            <a:r>
              <a:rPr lang="en-US" dirty="0"/>
              <a:t> </a:t>
            </a:r>
            <a:r>
              <a:rPr lang="en-US" dirty="0" err="1"/>
              <a:t>نقاط</a:t>
            </a:r>
            <a:r>
              <a:rPr lang="en-US" dirty="0"/>
              <a:t> </a:t>
            </a:r>
            <a:r>
              <a:rPr lang="en-US" dirty="0" err="1"/>
              <a:t>منتشرة</a:t>
            </a:r>
            <a:r>
              <a:rPr lang="en-US" dirty="0"/>
              <a:t> </a:t>
            </a:r>
            <a:r>
              <a:rPr lang="en-US" dirty="0" err="1"/>
              <a:t>يتم</a:t>
            </a:r>
            <a:r>
              <a:rPr lang="en-US" dirty="0"/>
              <a:t> </a:t>
            </a:r>
            <a:r>
              <a:rPr lang="en-US" dirty="0" err="1"/>
              <a:t>التوصيل</a:t>
            </a:r>
            <a:r>
              <a:rPr lang="en-US" dirty="0"/>
              <a:t> </a:t>
            </a:r>
            <a:r>
              <a:rPr lang="en-US" dirty="0" err="1"/>
              <a:t>فيما</a:t>
            </a:r>
            <a:r>
              <a:rPr lang="en-US" dirty="0"/>
              <a:t> </a:t>
            </a:r>
            <a:r>
              <a:rPr lang="en-US" dirty="0" err="1"/>
              <a:t>بينها</a:t>
            </a:r>
            <a:r>
              <a:rPr lang="en-US" dirty="0"/>
              <a:t> </a:t>
            </a:r>
            <a:r>
              <a:rPr lang="en-US" dirty="0" err="1"/>
              <a:t>فإن</a:t>
            </a:r>
            <a:r>
              <a:rPr lang="en-US" dirty="0"/>
              <a:t> </a:t>
            </a:r>
            <a:r>
              <a:rPr lang="en-US" dirty="0" err="1"/>
              <a:t>هذا</a:t>
            </a:r>
            <a:r>
              <a:rPr lang="en-US" dirty="0"/>
              <a:t> </a:t>
            </a:r>
            <a:r>
              <a:rPr lang="en-US" dirty="0" err="1"/>
              <a:t>الشكل</a:t>
            </a:r>
            <a:r>
              <a:rPr lang="en-US" dirty="0"/>
              <a:t> </a:t>
            </a:r>
            <a:r>
              <a:rPr lang="en-US" dirty="0" err="1"/>
              <a:t>يعبر</a:t>
            </a:r>
            <a:r>
              <a:rPr lang="en-US" dirty="0"/>
              <a:t> </a:t>
            </a:r>
            <a:r>
              <a:rPr lang="en-US" dirty="0" err="1"/>
              <a:t>عن</a:t>
            </a:r>
            <a:r>
              <a:rPr lang="en-US" dirty="0"/>
              <a:t> </a:t>
            </a:r>
            <a:r>
              <a:rPr lang="en-US" dirty="0" err="1"/>
              <a:t>مسار</a:t>
            </a:r>
            <a:r>
              <a:rPr lang="en-US" dirty="0"/>
              <a:t> </a:t>
            </a:r>
            <a:r>
              <a:rPr lang="en-US" dirty="0" err="1"/>
              <a:t>له</a:t>
            </a:r>
            <a:r>
              <a:rPr lang="en-US" dirty="0"/>
              <a:t> </a:t>
            </a:r>
            <a:r>
              <a:rPr lang="en-US" dirty="0" err="1"/>
              <a:t>مقدار</a:t>
            </a:r>
            <a:r>
              <a:rPr lang="en-US" dirty="0"/>
              <a:t> </a:t>
            </a:r>
            <a:r>
              <a:rPr lang="en-US" dirty="0" err="1"/>
              <a:t>واتجاه</a:t>
            </a:r>
            <a:r>
              <a:rPr lang="en-US" dirty="0"/>
              <a:t> </a:t>
            </a:r>
            <a:r>
              <a:rPr lang="en-US" dirty="0" err="1"/>
              <a:t>ما</a:t>
            </a:r>
            <a:r>
              <a:rPr lang="en-US" dirty="0"/>
              <a:t>، </a:t>
            </a:r>
            <a:r>
              <a:rPr lang="en-US" dirty="0" err="1"/>
              <a:t>وإن</a:t>
            </a:r>
            <a:r>
              <a:rPr lang="en-US" dirty="0"/>
              <a:t> </a:t>
            </a:r>
            <a:r>
              <a:rPr lang="en-US" dirty="0" err="1"/>
              <a:t>الحركات</a:t>
            </a:r>
            <a:r>
              <a:rPr lang="en-US" dirty="0"/>
              <a:t> </a:t>
            </a:r>
            <a:r>
              <a:rPr lang="en-US" dirty="0" err="1"/>
              <a:t>تنقسم</a:t>
            </a:r>
            <a:r>
              <a:rPr lang="en-US" dirty="0"/>
              <a:t> </a:t>
            </a:r>
            <a:r>
              <a:rPr lang="en-US" dirty="0" err="1"/>
              <a:t>فى</a:t>
            </a:r>
            <a:r>
              <a:rPr lang="en-US" dirty="0"/>
              <a:t> </a:t>
            </a:r>
            <a:r>
              <a:rPr lang="en-US" dirty="0" err="1"/>
              <a:t>هذا</a:t>
            </a:r>
            <a:r>
              <a:rPr lang="en-US" dirty="0"/>
              <a:t> </a:t>
            </a:r>
            <a:r>
              <a:rPr lang="en-US" dirty="0" err="1"/>
              <a:t>السياق</a:t>
            </a:r>
            <a:r>
              <a:rPr lang="en-US" dirty="0"/>
              <a:t> </a:t>
            </a:r>
            <a:r>
              <a:rPr lang="en-US" dirty="0" err="1"/>
              <a:t>إلى</a:t>
            </a:r>
            <a:r>
              <a:rPr lang="en-US" dirty="0"/>
              <a:t> </a:t>
            </a:r>
            <a:r>
              <a:rPr lang="en-US" dirty="0" err="1"/>
              <a:t>ثلاثة</a:t>
            </a:r>
            <a:r>
              <a:rPr lang="en-US" dirty="0"/>
              <a:t> </a:t>
            </a:r>
            <a:r>
              <a:rPr lang="en-US" dirty="0" err="1"/>
              <a:t>أشكال</a:t>
            </a:r>
            <a:r>
              <a:rPr lang="en-US" dirty="0"/>
              <a:t>.</a:t>
            </a:r>
          </a:p>
          <a:p>
            <a:r>
              <a:rPr lang="en-US" dirty="0"/>
              <a:t> </a:t>
            </a:r>
          </a:p>
          <a:p>
            <a:r>
              <a:rPr lang="en-US" b="1" dirty="0"/>
              <a:t>1- الحركة </a:t>
            </a:r>
            <a:r>
              <a:rPr lang="en-US" b="1" dirty="0" err="1"/>
              <a:t>فى</a:t>
            </a:r>
            <a:r>
              <a:rPr lang="en-US" b="1" dirty="0"/>
              <a:t> </a:t>
            </a:r>
            <a:r>
              <a:rPr lang="en-US" b="1" dirty="0" err="1"/>
              <a:t>خط</a:t>
            </a:r>
            <a:r>
              <a:rPr lang="en-US" b="1" dirty="0"/>
              <a:t> </a:t>
            </a:r>
            <a:r>
              <a:rPr lang="en-US" b="1" dirty="0" err="1"/>
              <a:t>مستقيم</a:t>
            </a:r>
            <a:r>
              <a:rPr lang="en-US" b="1" dirty="0"/>
              <a:t> :</a:t>
            </a:r>
          </a:p>
          <a:p>
            <a:r>
              <a:rPr lang="en-US" dirty="0"/>
              <a:t>	</a:t>
            </a:r>
            <a:r>
              <a:rPr lang="en-US" dirty="0" err="1"/>
              <a:t>وهى</a:t>
            </a:r>
            <a:r>
              <a:rPr lang="en-US" dirty="0"/>
              <a:t> </a:t>
            </a:r>
            <a:r>
              <a:rPr lang="en-US" dirty="0" err="1"/>
              <a:t>خطوط</a:t>
            </a:r>
            <a:r>
              <a:rPr lang="en-US" dirty="0"/>
              <a:t> </a:t>
            </a:r>
            <a:r>
              <a:rPr lang="en-US" dirty="0" err="1"/>
              <a:t>السير</a:t>
            </a:r>
            <a:r>
              <a:rPr lang="en-US" dirty="0"/>
              <a:t> </a:t>
            </a:r>
            <a:r>
              <a:rPr lang="en-US" dirty="0" err="1"/>
              <a:t>الناتجة</a:t>
            </a:r>
            <a:r>
              <a:rPr lang="en-US" dirty="0"/>
              <a:t> </a:t>
            </a:r>
            <a:r>
              <a:rPr lang="en-US" dirty="0" err="1"/>
              <a:t>عن</a:t>
            </a:r>
            <a:r>
              <a:rPr lang="en-US" dirty="0"/>
              <a:t> </a:t>
            </a:r>
            <a:r>
              <a:rPr lang="en-US" dirty="0" err="1"/>
              <a:t>نقاط</a:t>
            </a:r>
            <a:r>
              <a:rPr lang="en-US" dirty="0"/>
              <a:t> </a:t>
            </a:r>
            <a:r>
              <a:rPr lang="en-US" dirty="0" err="1"/>
              <a:t>الجسم</a:t>
            </a:r>
            <a:r>
              <a:rPr lang="en-US" dirty="0"/>
              <a:t> </a:t>
            </a:r>
            <a:r>
              <a:rPr lang="en-US" dirty="0" err="1"/>
              <a:t>أو</a:t>
            </a:r>
            <a:r>
              <a:rPr lang="en-US" dirty="0"/>
              <a:t> </a:t>
            </a:r>
            <a:r>
              <a:rPr lang="en-US" dirty="0" err="1"/>
              <a:t>نقطة</a:t>
            </a:r>
            <a:r>
              <a:rPr lang="en-US" dirty="0"/>
              <a:t> </a:t>
            </a:r>
            <a:r>
              <a:rPr lang="en-US" dirty="0" err="1"/>
              <a:t>مركز</a:t>
            </a:r>
            <a:r>
              <a:rPr lang="en-US" dirty="0"/>
              <a:t> </a:t>
            </a:r>
            <a:r>
              <a:rPr lang="en-US" dirty="0" err="1"/>
              <a:t>ثقله</a:t>
            </a:r>
            <a:r>
              <a:rPr lang="en-US" dirty="0"/>
              <a:t> </a:t>
            </a:r>
            <a:r>
              <a:rPr lang="en-US" dirty="0" err="1"/>
              <a:t>وتكور</a:t>
            </a:r>
            <a:r>
              <a:rPr lang="en-US" dirty="0"/>
              <a:t> </a:t>
            </a:r>
            <a:r>
              <a:rPr lang="en-US" dirty="0" err="1"/>
              <a:t>خطوطاً</a:t>
            </a:r>
            <a:r>
              <a:rPr lang="en-US" dirty="0"/>
              <a:t> </a:t>
            </a:r>
            <a:r>
              <a:rPr lang="en-US" dirty="0" err="1"/>
              <a:t>أفقية</a:t>
            </a:r>
            <a:r>
              <a:rPr lang="en-US" dirty="0"/>
              <a:t> </a:t>
            </a:r>
            <a:r>
              <a:rPr lang="en-US" dirty="0" err="1"/>
              <a:t>أو</a:t>
            </a:r>
            <a:r>
              <a:rPr lang="en-US" dirty="0"/>
              <a:t> </a:t>
            </a:r>
            <a:r>
              <a:rPr lang="en-US" dirty="0" err="1"/>
              <a:t>رأسية</a:t>
            </a:r>
            <a:r>
              <a:rPr lang="en-US" dirty="0"/>
              <a:t> </a:t>
            </a:r>
            <a:r>
              <a:rPr lang="en-US" dirty="0" err="1"/>
              <a:t>تتصف</a:t>
            </a:r>
            <a:r>
              <a:rPr lang="en-US" dirty="0"/>
              <a:t> </a:t>
            </a:r>
            <a:r>
              <a:rPr lang="en-US" dirty="0" err="1"/>
              <a:t>بالاستقامة</a:t>
            </a:r>
            <a:r>
              <a:rPr lang="en-US" dirty="0"/>
              <a:t> </a:t>
            </a:r>
            <a:r>
              <a:rPr lang="en-US" dirty="0" err="1"/>
              <a:t>عند</a:t>
            </a:r>
            <a:r>
              <a:rPr lang="en-US" dirty="0"/>
              <a:t> </a:t>
            </a:r>
            <a:r>
              <a:rPr lang="en-US" dirty="0" err="1"/>
              <a:t>النظر</a:t>
            </a:r>
            <a:r>
              <a:rPr lang="en-US" dirty="0"/>
              <a:t> </a:t>
            </a:r>
            <a:r>
              <a:rPr lang="en-US" dirty="0" err="1"/>
              <a:t>إليها</a:t>
            </a:r>
            <a:r>
              <a:rPr lang="en-US" dirty="0"/>
              <a:t> </a:t>
            </a:r>
            <a:r>
              <a:rPr lang="en-US" dirty="0" err="1"/>
              <a:t>بكونها</a:t>
            </a:r>
            <a:r>
              <a:rPr lang="en-US" dirty="0"/>
              <a:t> (</a:t>
            </a:r>
            <a:r>
              <a:rPr lang="en-US" dirty="0" err="1"/>
              <a:t>مقاسة</a:t>
            </a:r>
            <a:r>
              <a:rPr lang="en-US" dirty="0"/>
              <a:t>)(</a:t>
            </a:r>
            <a:r>
              <a:rPr lang="en-US" dirty="0" err="1"/>
              <a:t>Destans</a:t>
            </a:r>
            <a:r>
              <a:rPr lang="en-US" dirty="0"/>
              <a:t>) </a:t>
            </a:r>
            <a:r>
              <a:rPr lang="en-US" dirty="0" err="1"/>
              <a:t>وقد</a:t>
            </a:r>
            <a:r>
              <a:rPr lang="en-US" dirty="0"/>
              <a:t> </a:t>
            </a:r>
            <a:r>
              <a:rPr lang="en-US" dirty="0" err="1"/>
              <a:t>تكون</a:t>
            </a:r>
            <a:r>
              <a:rPr lang="en-US" dirty="0"/>
              <a:t> </a:t>
            </a:r>
            <a:r>
              <a:rPr lang="en-US" dirty="0" err="1"/>
              <a:t>مستقيمة</a:t>
            </a:r>
            <a:r>
              <a:rPr lang="en-US" dirty="0"/>
              <a:t> </a:t>
            </a:r>
            <a:r>
              <a:rPr lang="en-US" dirty="0" err="1"/>
              <a:t>أيضاً</a:t>
            </a:r>
            <a:r>
              <a:rPr lang="en-US" dirty="0"/>
              <a:t> </a:t>
            </a:r>
            <a:r>
              <a:rPr lang="en-US" dirty="0" err="1"/>
              <a:t>عند</a:t>
            </a:r>
            <a:r>
              <a:rPr lang="en-US" dirty="0"/>
              <a:t> </a:t>
            </a:r>
            <a:r>
              <a:rPr lang="en-US" dirty="0" err="1"/>
              <a:t>النظر</a:t>
            </a:r>
            <a:r>
              <a:rPr lang="en-US" dirty="0"/>
              <a:t> </a:t>
            </a:r>
            <a:r>
              <a:rPr lang="en-US" dirty="0" err="1"/>
              <a:t>إليها</a:t>
            </a:r>
            <a:r>
              <a:rPr lang="en-US" dirty="0"/>
              <a:t> </a:t>
            </a:r>
            <a:r>
              <a:rPr lang="en-US" dirty="0" err="1"/>
              <a:t>بكونها</a:t>
            </a:r>
            <a:r>
              <a:rPr lang="en-US" dirty="0"/>
              <a:t> </a:t>
            </a:r>
            <a:r>
              <a:rPr lang="en-US" dirty="0" err="1"/>
              <a:t>مزاحه</a:t>
            </a:r>
            <a:r>
              <a:rPr lang="en-US" dirty="0"/>
              <a:t> (</a:t>
            </a:r>
            <a:r>
              <a:rPr lang="en-US" dirty="0" err="1"/>
              <a:t>متجهة</a:t>
            </a:r>
            <a:r>
              <a:rPr lang="en-US" dirty="0"/>
              <a:t>) </a:t>
            </a:r>
          </a:p>
          <a:p>
            <a:r>
              <a:rPr lang="en-US" dirty="0"/>
              <a:t>	</a:t>
            </a:r>
            <a:r>
              <a:rPr lang="en-US" dirty="0" err="1"/>
              <a:t>وهنا</a:t>
            </a:r>
            <a:r>
              <a:rPr lang="en-US" dirty="0"/>
              <a:t> </a:t>
            </a:r>
            <a:r>
              <a:rPr lang="en-US" dirty="0" err="1"/>
              <a:t>فإن</a:t>
            </a:r>
            <a:r>
              <a:rPr lang="en-US" dirty="0"/>
              <a:t> </a:t>
            </a:r>
            <a:r>
              <a:rPr lang="en-US" dirty="0" err="1"/>
              <a:t>الاستقامة</a:t>
            </a:r>
            <a:r>
              <a:rPr lang="en-US" dirty="0"/>
              <a:t> </a:t>
            </a:r>
            <a:r>
              <a:rPr lang="en-US" dirty="0" err="1"/>
              <a:t>للحركة</a:t>
            </a:r>
            <a:r>
              <a:rPr lang="en-US" dirty="0"/>
              <a:t> </a:t>
            </a:r>
            <a:r>
              <a:rPr lang="en-US" dirty="0" err="1"/>
              <a:t>يجب</a:t>
            </a:r>
            <a:r>
              <a:rPr lang="en-US" dirty="0"/>
              <a:t> </a:t>
            </a:r>
            <a:r>
              <a:rPr lang="en-US" dirty="0" err="1"/>
              <a:t>أن</a:t>
            </a:r>
            <a:r>
              <a:rPr lang="en-US" dirty="0"/>
              <a:t> </a:t>
            </a:r>
            <a:r>
              <a:rPr lang="en-US" dirty="0" err="1"/>
              <a:t>يراعى</a:t>
            </a:r>
            <a:r>
              <a:rPr lang="en-US" dirty="0"/>
              <a:t> </a:t>
            </a:r>
            <a:r>
              <a:rPr lang="en-US" dirty="0" err="1"/>
              <a:t>النظر</a:t>
            </a:r>
            <a:r>
              <a:rPr lang="en-US" dirty="0"/>
              <a:t> </a:t>
            </a:r>
            <a:r>
              <a:rPr lang="en-US" dirty="0" err="1"/>
              <a:t>إليه</a:t>
            </a:r>
            <a:r>
              <a:rPr lang="en-US" dirty="0"/>
              <a:t> </a:t>
            </a:r>
            <a:r>
              <a:rPr lang="en-US" dirty="0" err="1"/>
              <a:t>بكونه</a:t>
            </a:r>
            <a:r>
              <a:rPr lang="en-US" dirty="0"/>
              <a:t> </a:t>
            </a:r>
            <a:r>
              <a:rPr lang="en-US" dirty="0" err="1"/>
              <a:t>مسافة</a:t>
            </a:r>
            <a:r>
              <a:rPr lang="en-US" dirty="0"/>
              <a:t> </a:t>
            </a:r>
            <a:r>
              <a:rPr lang="en-US" dirty="0" err="1"/>
              <a:t>قطعتها</a:t>
            </a:r>
            <a:r>
              <a:rPr lang="en-US" dirty="0"/>
              <a:t> </a:t>
            </a:r>
            <a:r>
              <a:rPr lang="en-US" dirty="0" err="1"/>
              <a:t>النقطة</a:t>
            </a:r>
            <a:r>
              <a:rPr lang="en-US" dirty="0"/>
              <a:t> </a:t>
            </a:r>
            <a:r>
              <a:rPr lang="en-US" dirty="0" err="1"/>
              <a:t>أم</a:t>
            </a:r>
            <a:r>
              <a:rPr lang="en-US" dirty="0"/>
              <a:t> </a:t>
            </a:r>
            <a:r>
              <a:rPr lang="en-US" dirty="0" err="1"/>
              <a:t>متجهة</a:t>
            </a:r>
            <a:r>
              <a:rPr lang="en-US" dirty="0"/>
              <a:t>. </a:t>
            </a:r>
            <a:r>
              <a:rPr lang="en-US" dirty="0" err="1"/>
              <a:t>وفى</a:t>
            </a:r>
            <a:r>
              <a:rPr lang="en-US" dirty="0"/>
              <a:t> </a:t>
            </a:r>
            <a:r>
              <a:rPr lang="en-US" dirty="0" err="1"/>
              <a:t>كلتا</a:t>
            </a:r>
            <a:r>
              <a:rPr lang="en-US" dirty="0"/>
              <a:t> </a:t>
            </a:r>
            <a:r>
              <a:rPr lang="en-US" dirty="0" err="1"/>
              <a:t>الحالتين</a:t>
            </a:r>
            <a:r>
              <a:rPr lang="en-US" dirty="0"/>
              <a:t> </a:t>
            </a:r>
            <a:r>
              <a:rPr lang="en-US" dirty="0" err="1"/>
              <a:t>تكون</a:t>
            </a:r>
            <a:r>
              <a:rPr lang="en-US" dirty="0"/>
              <a:t> </a:t>
            </a:r>
            <a:r>
              <a:rPr lang="en-US" dirty="0" err="1"/>
              <a:t>الخطوط</a:t>
            </a:r>
            <a:r>
              <a:rPr lang="en-US" dirty="0"/>
              <a:t> </a:t>
            </a:r>
            <a:r>
              <a:rPr lang="en-US" dirty="0" err="1"/>
              <a:t>المعبرة</a:t>
            </a:r>
            <a:r>
              <a:rPr lang="en-US" dirty="0"/>
              <a:t> </a:t>
            </a:r>
            <a:r>
              <a:rPr lang="en-US" dirty="0" err="1"/>
              <a:t>عن</a:t>
            </a:r>
            <a:r>
              <a:rPr lang="en-US" dirty="0"/>
              <a:t> </a:t>
            </a:r>
            <a:r>
              <a:rPr lang="en-US" dirty="0" err="1"/>
              <a:t>الاتجاه</a:t>
            </a:r>
            <a:r>
              <a:rPr lang="en-US" dirty="0"/>
              <a:t> </a:t>
            </a:r>
            <a:r>
              <a:rPr lang="en-US" dirty="0" err="1"/>
              <a:t>وسيره</a:t>
            </a:r>
            <a:r>
              <a:rPr lang="en-US" dirty="0"/>
              <a:t> </a:t>
            </a:r>
            <a:r>
              <a:rPr lang="en-US" dirty="0" err="1"/>
              <a:t>مستقيمة</a:t>
            </a:r>
            <a:r>
              <a:rPr lang="en-US" dirty="0"/>
              <a:t> </a:t>
            </a:r>
            <a:r>
              <a:rPr lang="en-US" dirty="0" err="1"/>
              <a:t>متوازية</a:t>
            </a:r>
            <a:r>
              <a:rPr lang="en-US" dirty="0"/>
              <a:t> </a:t>
            </a:r>
            <a:r>
              <a:rPr lang="en-US" dirty="0" err="1"/>
              <a:t>ومتماثلة</a:t>
            </a:r>
            <a:r>
              <a:rPr lang="en-US" dirty="0"/>
              <a:t>.</a:t>
            </a:r>
          </a:p>
          <a:p>
            <a:r>
              <a:rPr lang="en-US" b="1" dirty="0"/>
              <a:t>(2) الحركة </a:t>
            </a:r>
            <a:r>
              <a:rPr lang="en-US" b="1" dirty="0" err="1"/>
              <a:t>المنحنية</a:t>
            </a:r>
            <a:r>
              <a:rPr lang="en-US" b="1" dirty="0"/>
              <a:t> / </a:t>
            </a:r>
            <a:r>
              <a:rPr lang="en-US" b="1" dirty="0" err="1"/>
              <a:t>الدائرية</a:t>
            </a:r>
            <a:r>
              <a:rPr lang="en-US" b="1" dirty="0"/>
              <a:t> :</a:t>
            </a:r>
          </a:p>
          <a:p>
            <a:r>
              <a:rPr lang="en-US" dirty="0"/>
              <a:t>	</a:t>
            </a:r>
            <a:r>
              <a:rPr lang="en-US" dirty="0" err="1"/>
              <a:t>هى</a:t>
            </a:r>
            <a:r>
              <a:rPr lang="en-US" dirty="0"/>
              <a:t> </a:t>
            </a:r>
            <a:r>
              <a:rPr lang="en-US" dirty="0" err="1"/>
              <a:t>خطوط</a:t>
            </a:r>
            <a:r>
              <a:rPr lang="en-US" dirty="0"/>
              <a:t> </a:t>
            </a:r>
            <a:r>
              <a:rPr lang="en-US" dirty="0" err="1"/>
              <a:t>سير</a:t>
            </a:r>
            <a:r>
              <a:rPr lang="en-US" dirty="0"/>
              <a:t> </a:t>
            </a:r>
            <a:r>
              <a:rPr lang="en-US" dirty="0" err="1"/>
              <a:t>الناتجة</a:t>
            </a:r>
            <a:r>
              <a:rPr lang="en-US" dirty="0"/>
              <a:t> </a:t>
            </a:r>
            <a:r>
              <a:rPr lang="en-US" dirty="0" err="1"/>
              <a:t>عن</a:t>
            </a:r>
            <a:r>
              <a:rPr lang="en-US" dirty="0"/>
              <a:t> </a:t>
            </a:r>
            <a:r>
              <a:rPr lang="en-US" dirty="0" err="1"/>
              <a:t>نقاط</a:t>
            </a:r>
            <a:r>
              <a:rPr lang="en-US" dirty="0"/>
              <a:t> </a:t>
            </a:r>
            <a:r>
              <a:rPr lang="en-US" dirty="0" err="1"/>
              <a:t>الجسم</a:t>
            </a:r>
            <a:r>
              <a:rPr lang="en-US" dirty="0"/>
              <a:t> </a:t>
            </a:r>
            <a:r>
              <a:rPr lang="en-US" dirty="0" err="1"/>
              <a:t>أو</a:t>
            </a:r>
            <a:r>
              <a:rPr lang="en-US" dirty="0"/>
              <a:t> </a:t>
            </a:r>
            <a:r>
              <a:rPr lang="en-US" dirty="0" err="1"/>
              <a:t>نقطة</a:t>
            </a:r>
            <a:r>
              <a:rPr lang="en-US" dirty="0"/>
              <a:t> </a:t>
            </a:r>
            <a:r>
              <a:rPr lang="en-US" dirty="0" err="1"/>
              <a:t>مركز</a:t>
            </a:r>
            <a:r>
              <a:rPr lang="en-US" dirty="0"/>
              <a:t> </a:t>
            </a:r>
            <a:r>
              <a:rPr lang="en-US" dirty="0" err="1"/>
              <a:t>ثقله</a:t>
            </a:r>
            <a:r>
              <a:rPr lang="en-US" dirty="0"/>
              <a:t> </a:t>
            </a:r>
            <a:r>
              <a:rPr lang="en-US" dirty="0" err="1"/>
              <a:t>وتكون</a:t>
            </a:r>
            <a:r>
              <a:rPr lang="en-US" dirty="0"/>
              <a:t> </a:t>
            </a:r>
            <a:r>
              <a:rPr lang="en-US" dirty="0" err="1"/>
              <a:t>خطوطاً</a:t>
            </a:r>
            <a:r>
              <a:rPr lang="en-US" dirty="0"/>
              <a:t> </a:t>
            </a:r>
            <a:r>
              <a:rPr lang="en-US" dirty="0" err="1"/>
              <a:t>منحنية</a:t>
            </a:r>
            <a:r>
              <a:rPr lang="en-US" dirty="0"/>
              <a:t> </a:t>
            </a:r>
            <a:r>
              <a:rPr lang="en-US" dirty="0" err="1"/>
              <a:t>أو</a:t>
            </a:r>
            <a:r>
              <a:rPr lang="en-US" dirty="0"/>
              <a:t> </a:t>
            </a:r>
            <a:r>
              <a:rPr lang="en-US" dirty="0" err="1"/>
              <a:t>دائرية</a:t>
            </a:r>
            <a:r>
              <a:rPr lang="en-US" dirty="0"/>
              <a:t> </a:t>
            </a:r>
            <a:r>
              <a:rPr lang="en-US" dirty="0" err="1"/>
              <a:t>مع</a:t>
            </a:r>
            <a:r>
              <a:rPr lang="en-US" dirty="0"/>
              <a:t> </a:t>
            </a:r>
            <a:r>
              <a:rPr lang="en-US" dirty="0" err="1"/>
              <a:t>الوضع</a:t>
            </a:r>
            <a:r>
              <a:rPr lang="en-US" dirty="0"/>
              <a:t> </a:t>
            </a:r>
            <a:r>
              <a:rPr lang="en-US" dirty="0" err="1"/>
              <a:t>فى</a:t>
            </a:r>
            <a:r>
              <a:rPr lang="en-US" dirty="0"/>
              <a:t> </a:t>
            </a:r>
            <a:r>
              <a:rPr lang="en-US" dirty="0" err="1"/>
              <a:t>الاعتبار</a:t>
            </a:r>
            <a:r>
              <a:rPr lang="en-US" dirty="0"/>
              <a:t> </a:t>
            </a:r>
            <a:r>
              <a:rPr lang="en-US" dirty="0" err="1"/>
              <a:t>علامات</a:t>
            </a:r>
            <a:r>
              <a:rPr lang="en-US" dirty="0"/>
              <a:t> </a:t>
            </a:r>
            <a:r>
              <a:rPr lang="en-US" dirty="0" err="1"/>
              <a:t>أجزاء</a:t>
            </a:r>
            <a:r>
              <a:rPr lang="en-US" dirty="0"/>
              <a:t> </a:t>
            </a:r>
            <a:r>
              <a:rPr lang="en-US" dirty="0" err="1"/>
              <a:t>الجسم</a:t>
            </a:r>
            <a:r>
              <a:rPr lang="en-US" dirty="0"/>
              <a:t> </a:t>
            </a:r>
            <a:r>
              <a:rPr lang="en-US" dirty="0" err="1"/>
              <a:t>المشار</a:t>
            </a:r>
            <a:r>
              <a:rPr lang="en-US" dirty="0"/>
              <a:t> </a:t>
            </a:r>
            <a:r>
              <a:rPr lang="en-US" dirty="0" err="1"/>
              <a:t>إليها</a:t>
            </a:r>
            <a:r>
              <a:rPr lang="en-US" dirty="0"/>
              <a:t> </a:t>
            </a:r>
            <a:r>
              <a:rPr lang="en-US" dirty="0" err="1"/>
              <a:t>فى</a:t>
            </a:r>
            <a:r>
              <a:rPr lang="en-US" dirty="0"/>
              <a:t> الحركة </a:t>
            </a:r>
            <a:r>
              <a:rPr lang="en-US" dirty="0" err="1"/>
              <a:t>المستقيمة</a:t>
            </a:r>
            <a:r>
              <a:rPr lang="en-US" dirty="0"/>
              <a:t>. </a:t>
            </a:r>
            <a:r>
              <a:rPr lang="en-US" dirty="0" err="1"/>
              <a:t>مثال</a:t>
            </a:r>
            <a:r>
              <a:rPr lang="en-US" dirty="0"/>
              <a:t> </a:t>
            </a:r>
            <a:r>
              <a:rPr lang="en-US" dirty="0" err="1"/>
              <a:t>لذلك</a:t>
            </a:r>
            <a:r>
              <a:rPr lang="en-US" dirty="0"/>
              <a:t> </a:t>
            </a:r>
            <a:r>
              <a:rPr lang="en-US" dirty="0" err="1"/>
              <a:t>عمل</a:t>
            </a:r>
            <a:r>
              <a:rPr lang="en-US" dirty="0"/>
              <a:t> </a:t>
            </a:r>
            <a:r>
              <a:rPr lang="en-US" dirty="0" err="1"/>
              <a:t>دائرة</a:t>
            </a:r>
            <a:r>
              <a:rPr lang="en-US" dirty="0"/>
              <a:t> </a:t>
            </a:r>
            <a:r>
              <a:rPr lang="en-US" dirty="0" err="1"/>
              <a:t>على</a:t>
            </a:r>
            <a:r>
              <a:rPr lang="en-US" dirty="0"/>
              <a:t> </a:t>
            </a:r>
            <a:r>
              <a:rPr lang="en-US" dirty="0" err="1"/>
              <a:t>جهاز</a:t>
            </a:r>
            <a:r>
              <a:rPr lang="en-US" dirty="0"/>
              <a:t> </a:t>
            </a:r>
            <a:r>
              <a:rPr lang="en-US" dirty="0" err="1"/>
              <a:t>العقلة</a:t>
            </a:r>
            <a:r>
              <a:rPr lang="en-US" dirty="0"/>
              <a:t> </a:t>
            </a:r>
            <a:r>
              <a:rPr lang="en-US" dirty="0" err="1"/>
              <a:t>أو</a:t>
            </a:r>
            <a:r>
              <a:rPr lang="en-US" dirty="0"/>
              <a:t> </a:t>
            </a:r>
            <a:r>
              <a:rPr lang="en-US" dirty="0" err="1"/>
              <a:t>تدوير</a:t>
            </a:r>
            <a:r>
              <a:rPr lang="en-US" dirty="0"/>
              <a:t> </a:t>
            </a:r>
            <a:r>
              <a:rPr lang="en-US" dirty="0" err="1"/>
              <a:t>الذراع</a:t>
            </a:r>
            <a:r>
              <a:rPr lang="en-US" dirty="0"/>
              <a:t> </a:t>
            </a:r>
            <a:r>
              <a:rPr lang="en-US" dirty="0" err="1"/>
              <a:t>للأمام</a:t>
            </a:r>
            <a:r>
              <a:rPr lang="en-US" dirty="0"/>
              <a:t> </a:t>
            </a:r>
            <a:r>
              <a:rPr lang="en-US" dirty="0" err="1"/>
              <a:t>أو</a:t>
            </a:r>
            <a:r>
              <a:rPr lang="en-US" dirty="0"/>
              <a:t> </a:t>
            </a:r>
            <a:r>
              <a:rPr lang="en-US" dirty="0" err="1"/>
              <a:t>للخلف</a:t>
            </a:r>
            <a:r>
              <a:rPr lang="en-US" dirty="0"/>
              <a:t>.</a:t>
            </a:r>
          </a:p>
          <a:p>
            <a:r>
              <a:rPr lang="en-US" b="1" dirty="0"/>
              <a:t>(3) الحركة </a:t>
            </a:r>
            <a:r>
              <a:rPr lang="en-US" b="1" dirty="0" err="1"/>
              <a:t>المركبة</a:t>
            </a:r>
            <a:r>
              <a:rPr lang="en-US" b="1" dirty="0"/>
              <a:t> (</a:t>
            </a:r>
            <a:r>
              <a:rPr lang="en-US" b="1" dirty="0" err="1"/>
              <a:t>مستقيمة</a:t>
            </a:r>
            <a:r>
              <a:rPr lang="en-US" b="1" dirty="0"/>
              <a:t>/ </a:t>
            </a:r>
            <a:r>
              <a:rPr lang="en-US" b="1" dirty="0" err="1"/>
              <a:t>منحنية</a:t>
            </a:r>
            <a:r>
              <a:rPr lang="en-US" b="1" dirty="0"/>
              <a:t>/ </a:t>
            </a:r>
            <a:r>
              <a:rPr lang="en-US" b="1" dirty="0" err="1"/>
              <a:t>دائرية</a:t>
            </a:r>
            <a:r>
              <a:rPr lang="en-US" b="1" dirty="0"/>
              <a:t>) :</a:t>
            </a:r>
          </a:p>
          <a:p>
            <a:r>
              <a:rPr lang="en-US" b="1" dirty="0"/>
              <a:t>	</a:t>
            </a:r>
            <a:r>
              <a:rPr lang="en-US" dirty="0" err="1"/>
              <a:t>هى</a:t>
            </a:r>
            <a:r>
              <a:rPr lang="en-US" dirty="0"/>
              <a:t> </a:t>
            </a:r>
            <a:r>
              <a:rPr lang="en-US" dirty="0" err="1"/>
              <a:t>خطوط</a:t>
            </a:r>
            <a:r>
              <a:rPr lang="en-US" dirty="0"/>
              <a:t> </a:t>
            </a:r>
            <a:r>
              <a:rPr lang="en-US" dirty="0" err="1"/>
              <a:t>سير</a:t>
            </a:r>
            <a:r>
              <a:rPr lang="en-US" dirty="0"/>
              <a:t> </a:t>
            </a:r>
            <a:r>
              <a:rPr lang="en-US" dirty="0" err="1"/>
              <a:t>الناتجة</a:t>
            </a:r>
            <a:r>
              <a:rPr lang="en-US" dirty="0"/>
              <a:t> </a:t>
            </a:r>
            <a:r>
              <a:rPr lang="en-US" dirty="0" err="1"/>
              <a:t>عن</a:t>
            </a:r>
            <a:r>
              <a:rPr lang="en-US" dirty="0"/>
              <a:t> </a:t>
            </a:r>
            <a:r>
              <a:rPr lang="en-US" dirty="0" err="1"/>
              <a:t>عمل</a:t>
            </a:r>
            <a:r>
              <a:rPr lang="en-US" dirty="0"/>
              <a:t> </a:t>
            </a:r>
            <a:r>
              <a:rPr lang="en-US" dirty="0" err="1"/>
              <a:t>نقاط</a:t>
            </a:r>
            <a:r>
              <a:rPr lang="en-US" dirty="0"/>
              <a:t> </a:t>
            </a:r>
            <a:r>
              <a:rPr lang="en-US" dirty="0" err="1"/>
              <a:t>الجسم</a:t>
            </a:r>
            <a:r>
              <a:rPr lang="en-US" dirty="0"/>
              <a:t> </a:t>
            </a:r>
            <a:r>
              <a:rPr lang="en-US" dirty="0" err="1"/>
              <a:t>أو</a:t>
            </a:r>
            <a:r>
              <a:rPr lang="en-US" dirty="0"/>
              <a:t> </a:t>
            </a:r>
            <a:r>
              <a:rPr lang="en-US" dirty="0" err="1"/>
              <a:t>نقطة</a:t>
            </a:r>
            <a:r>
              <a:rPr lang="en-US" dirty="0"/>
              <a:t> </a:t>
            </a:r>
            <a:r>
              <a:rPr lang="en-US" dirty="0" err="1"/>
              <a:t>مركز</a:t>
            </a:r>
            <a:r>
              <a:rPr lang="en-US" dirty="0"/>
              <a:t> </a:t>
            </a:r>
            <a:r>
              <a:rPr lang="en-US" dirty="0" err="1"/>
              <a:t>ثقله</a:t>
            </a:r>
            <a:r>
              <a:rPr lang="en-US" dirty="0"/>
              <a:t> </a:t>
            </a:r>
            <a:r>
              <a:rPr lang="en-US" dirty="0" err="1"/>
              <a:t>مع</a:t>
            </a:r>
            <a:r>
              <a:rPr lang="en-US" dirty="0"/>
              <a:t> </a:t>
            </a:r>
            <a:r>
              <a:rPr lang="en-US" dirty="0" err="1"/>
              <a:t>إضافة</a:t>
            </a:r>
            <a:r>
              <a:rPr lang="en-US" dirty="0"/>
              <a:t> </a:t>
            </a:r>
            <a:r>
              <a:rPr lang="en-US" dirty="0" err="1"/>
              <a:t>حركة</a:t>
            </a:r>
            <a:r>
              <a:rPr lang="en-US" dirty="0"/>
              <a:t> </a:t>
            </a:r>
            <a:r>
              <a:rPr lang="en-US" dirty="0" err="1"/>
              <a:t>المحور</a:t>
            </a:r>
            <a:r>
              <a:rPr lang="en-US" dirty="0"/>
              <a:t> </a:t>
            </a:r>
            <a:r>
              <a:rPr lang="en-US" dirty="0" err="1"/>
              <a:t>الذى</a:t>
            </a:r>
            <a:r>
              <a:rPr lang="en-US" dirty="0"/>
              <a:t> </a:t>
            </a:r>
            <a:r>
              <a:rPr lang="en-US" dirty="0" err="1"/>
              <a:t>تعمل</a:t>
            </a:r>
            <a:r>
              <a:rPr lang="en-US" dirty="0"/>
              <a:t> </a:t>
            </a:r>
            <a:r>
              <a:rPr lang="en-US" dirty="0" err="1"/>
              <a:t>عليه</a:t>
            </a:r>
            <a:r>
              <a:rPr lang="en-US" dirty="0"/>
              <a:t> </a:t>
            </a:r>
            <a:r>
              <a:rPr lang="en-US" dirty="0" err="1"/>
              <a:t>تلك</a:t>
            </a:r>
            <a:r>
              <a:rPr lang="en-US" dirty="0"/>
              <a:t> </a:t>
            </a:r>
            <a:r>
              <a:rPr lang="en-US" dirty="0" err="1"/>
              <a:t>النقاط</a:t>
            </a:r>
            <a:r>
              <a:rPr lang="en-US" dirty="0"/>
              <a:t> </a:t>
            </a:r>
            <a:r>
              <a:rPr lang="en-US" dirty="0" err="1"/>
              <a:t>يكون</a:t>
            </a:r>
            <a:r>
              <a:rPr lang="en-US" dirty="0"/>
              <a:t> </a:t>
            </a:r>
            <a:r>
              <a:rPr lang="en-US" dirty="0" err="1"/>
              <a:t>شريكاً</a:t>
            </a:r>
            <a:r>
              <a:rPr lang="en-US" dirty="0"/>
              <a:t> </a:t>
            </a:r>
            <a:r>
              <a:rPr lang="en-US" dirty="0" err="1"/>
              <a:t>فى</a:t>
            </a:r>
            <a:r>
              <a:rPr lang="en-US" dirty="0"/>
              <a:t> الحركة </a:t>
            </a:r>
            <a:r>
              <a:rPr lang="en-US" dirty="0" err="1"/>
              <a:t>من</a:t>
            </a:r>
            <a:r>
              <a:rPr lang="en-US" dirty="0"/>
              <a:t> </a:t>
            </a:r>
            <a:r>
              <a:rPr lang="en-US" dirty="0" err="1"/>
              <a:t>مكان</a:t>
            </a:r>
            <a:r>
              <a:rPr lang="en-US" dirty="0"/>
              <a:t> </a:t>
            </a:r>
            <a:r>
              <a:rPr lang="en-US" dirty="0" err="1"/>
              <a:t>لآخر</a:t>
            </a:r>
            <a:r>
              <a:rPr lang="en-US" dirty="0"/>
              <a:t> </a:t>
            </a:r>
            <a:r>
              <a:rPr lang="en-US" dirty="0" err="1"/>
              <a:t>وهنا</a:t>
            </a:r>
            <a:r>
              <a:rPr lang="en-US" dirty="0"/>
              <a:t> </a:t>
            </a:r>
            <a:r>
              <a:rPr lang="en-US" dirty="0" err="1"/>
              <a:t>يحدث</a:t>
            </a:r>
            <a:r>
              <a:rPr lang="en-US" dirty="0"/>
              <a:t> </a:t>
            </a:r>
            <a:r>
              <a:rPr lang="en-US" dirty="0" err="1"/>
              <a:t>تزامن</a:t>
            </a:r>
            <a:r>
              <a:rPr lang="en-US" dirty="0"/>
              <a:t> </a:t>
            </a:r>
            <a:r>
              <a:rPr lang="en-US" dirty="0" err="1"/>
              <a:t>فى</a:t>
            </a:r>
            <a:r>
              <a:rPr lang="en-US" dirty="0"/>
              <a:t> الحركة </a:t>
            </a:r>
            <a:r>
              <a:rPr lang="en-US" dirty="0" err="1"/>
              <a:t>تكون</a:t>
            </a:r>
            <a:r>
              <a:rPr lang="en-US" dirty="0"/>
              <a:t> </a:t>
            </a:r>
            <a:r>
              <a:rPr lang="en-US" dirty="0" err="1"/>
              <a:t>الأجزاء</a:t>
            </a:r>
            <a:r>
              <a:rPr lang="en-US" dirty="0"/>
              <a:t> </a:t>
            </a:r>
            <a:r>
              <a:rPr lang="en-US" dirty="0" err="1"/>
              <a:t>فى</a:t>
            </a:r>
            <a:r>
              <a:rPr lang="en-US" dirty="0"/>
              <a:t> </a:t>
            </a:r>
            <a:r>
              <a:rPr lang="en-US" dirty="0" err="1"/>
              <a:t>حركة</a:t>
            </a:r>
            <a:r>
              <a:rPr lang="en-US" dirty="0"/>
              <a:t> </a:t>
            </a:r>
            <a:r>
              <a:rPr lang="en-US" dirty="0" err="1"/>
              <a:t>دائرية</a:t>
            </a:r>
            <a:r>
              <a:rPr lang="en-US" dirty="0"/>
              <a:t> </a:t>
            </a:r>
            <a:r>
              <a:rPr lang="en-US" dirty="0" err="1"/>
              <a:t>والمحور</a:t>
            </a:r>
            <a:r>
              <a:rPr lang="en-US" dirty="0"/>
              <a:t> </a:t>
            </a:r>
            <a:r>
              <a:rPr lang="en-US" dirty="0" err="1"/>
              <a:t>فى</a:t>
            </a:r>
            <a:r>
              <a:rPr lang="en-US" dirty="0"/>
              <a:t> </a:t>
            </a:r>
            <a:r>
              <a:rPr lang="en-US" dirty="0" err="1"/>
              <a:t>اتجاه</a:t>
            </a:r>
            <a:r>
              <a:rPr lang="en-US" dirty="0"/>
              <a:t> </a:t>
            </a:r>
            <a:r>
              <a:rPr lang="en-US" dirty="0" err="1"/>
              <a:t>خطى</a:t>
            </a:r>
            <a:r>
              <a:rPr lang="en-US" dirty="0"/>
              <a:t>. </a:t>
            </a:r>
            <a:r>
              <a:rPr lang="en-US" dirty="0" err="1"/>
              <a:t>كما</a:t>
            </a:r>
            <a:r>
              <a:rPr lang="en-US" dirty="0"/>
              <a:t> </a:t>
            </a:r>
            <a:r>
              <a:rPr lang="en-US" dirty="0" err="1"/>
              <a:t>يحدث</a:t>
            </a:r>
            <a:r>
              <a:rPr lang="en-US" dirty="0"/>
              <a:t> </a:t>
            </a:r>
            <a:r>
              <a:rPr lang="en-US" dirty="0" err="1"/>
              <a:t>من</a:t>
            </a:r>
            <a:r>
              <a:rPr lang="en-US" dirty="0"/>
              <a:t> </a:t>
            </a:r>
            <a:r>
              <a:rPr lang="en-US" dirty="0" err="1"/>
              <a:t>لاعبة</a:t>
            </a:r>
            <a:r>
              <a:rPr lang="en-US" dirty="0"/>
              <a:t> </a:t>
            </a:r>
            <a:r>
              <a:rPr lang="en-US" dirty="0" err="1"/>
              <a:t>التزحلق</a:t>
            </a:r>
            <a:r>
              <a:rPr lang="en-US" dirty="0"/>
              <a:t> </a:t>
            </a:r>
            <a:r>
              <a:rPr lang="en-US" dirty="0" err="1"/>
              <a:t>فهى</a:t>
            </a:r>
            <a:r>
              <a:rPr lang="en-US" dirty="0"/>
              <a:t> </a:t>
            </a:r>
            <a:r>
              <a:rPr lang="en-US" dirty="0" err="1"/>
              <a:t>تؤدى</a:t>
            </a:r>
            <a:r>
              <a:rPr lang="en-US" dirty="0"/>
              <a:t> </a:t>
            </a:r>
            <a:r>
              <a:rPr lang="en-US" dirty="0" err="1"/>
              <a:t>دوران</a:t>
            </a:r>
            <a:r>
              <a:rPr lang="en-US" dirty="0"/>
              <a:t> </a:t>
            </a:r>
            <a:r>
              <a:rPr lang="en-US" dirty="0" err="1"/>
              <a:t>حول</a:t>
            </a:r>
            <a:r>
              <a:rPr lang="en-US" dirty="0"/>
              <a:t> </a:t>
            </a:r>
            <a:r>
              <a:rPr lang="en-US" dirty="0" err="1"/>
              <a:t>المحور</a:t>
            </a:r>
            <a:r>
              <a:rPr lang="en-US" dirty="0"/>
              <a:t> </a:t>
            </a:r>
            <a:r>
              <a:rPr lang="en-US" dirty="0" err="1"/>
              <a:t>الطولى</a:t>
            </a:r>
            <a:r>
              <a:rPr lang="en-US" dirty="0"/>
              <a:t> </a:t>
            </a:r>
            <a:r>
              <a:rPr lang="en-US" dirty="0" err="1"/>
              <a:t>مع</a:t>
            </a:r>
            <a:r>
              <a:rPr lang="en-US" dirty="0"/>
              <a:t> </a:t>
            </a:r>
            <a:r>
              <a:rPr lang="en-US" dirty="0" err="1"/>
              <a:t>التحرك</a:t>
            </a:r>
            <a:r>
              <a:rPr lang="en-US" dirty="0"/>
              <a:t> </a:t>
            </a:r>
            <a:r>
              <a:rPr lang="en-US" dirty="0" err="1"/>
              <a:t>العام</a:t>
            </a:r>
            <a:r>
              <a:rPr lang="en-US" dirty="0"/>
              <a:t> </a:t>
            </a:r>
            <a:r>
              <a:rPr lang="en-US" dirty="0" err="1"/>
              <a:t>فى</a:t>
            </a:r>
            <a:r>
              <a:rPr lang="en-US" dirty="0"/>
              <a:t> </a:t>
            </a:r>
            <a:r>
              <a:rPr lang="en-US" dirty="0" err="1"/>
              <a:t>خط</a:t>
            </a:r>
            <a:r>
              <a:rPr lang="en-US" dirty="0"/>
              <a:t> </a:t>
            </a:r>
            <a:r>
              <a:rPr lang="en-US" dirty="0" err="1"/>
              <a:t>مستقيم</a:t>
            </a:r>
            <a:r>
              <a:rPr lang="en-US" dirty="0"/>
              <a:t>.</a:t>
            </a:r>
            <a:endParaRPr lang="ar-SA"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533400"/>
            <a:ext cx="8077200" cy="4247317"/>
          </a:xfrm>
          <a:prstGeom prst="rect">
            <a:avLst/>
          </a:prstGeom>
          <a:noFill/>
        </p:spPr>
        <p:txBody>
          <a:bodyPr wrap="square" rtlCol="1">
            <a:spAutoFit/>
          </a:bodyPr>
          <a:lstStyle/>
          <a:p>
            <a:r>
              <a:rPr lang="ar-EG" b="1" dirty="0" smtClean="0"/>
              <a:t>(ء) </a:t>
            </a:r>
            <a:r>
              <a:rPr lang="en-US" b="1" dirty="0" smtClean="0"/>
              <a:t> </a:t>
            </a:r>
            <a:r>
              <a:rPr lang="en-US" b="1" dirty="0" err="1"/>
              <a:t>تصنيف</a:t>
            </a:r>
            <a:r>
              <a:rPr lang="en-US" b="1" dirty="0"/>
              <a:t> </a:t>
            </a:r>
            <a:r>
              <a:rPr lang="en-US" b="1" dirty="0" err="1"/>
              <a:t>الحركات</a:t>
            </a:r>
            <a:r>
              <a:rPr lang="en-US" b="1" dirty="0"/>
              <a:t> </a:t>
            </a:r>
            <a:r>
              <a:rPr lang="en-US" b="1" dirty="0" err="1"/>
              <a:t>وفقاً</a:t>
            </a:r>
            <a:r>
              <a:rPr lang="en-US" b="1" dirty="0"/>
              <a:t> </a:t>
            </a:r>
            <a:r>
              <a:rPr lang="en-US" b="1" dirty="0" err="1"/>
              <a:t>لعلاقة</a:t>
            </a:r>
            <a:r>
              <a:rPr lang="en-US" b="1" dirty="0"/>
              <a:t> </a:t>
            </a:r>
            <a:r>
              <a:rPr lang="en-US" b="1" dirty="0" err="1"/>
              <a:t>المسافة</a:t>
            </a:r>
            <a:r>
              <a:rPr lang="en-US" b="1" dirty="0"/>
              <a:t> </a:t>
            </a:r>
            <a:r>
              <a:rPr lang="en-US" b="1" dirty="0" err="1"/>
              <a:t>بالزمن</a:t>
            </a:r>
            <a:r>
              <a:rPr lang="en-US" b="1" dirty="0"/>
              <a:t> :</a:t>
            </a:r>
          </a:p>
          <a:p>
            <a:pPr rtl="0"/>
            <a:r>
              <a:rPr lang="en-US" b="1" dirty="0"/>
              <a:t>	</a:t>
            </a:r>
            <a:r>
              <a:rPr lang="en-US" dirty="0" err="1"/>
              <a:t>إن</a:t>
            </a:r>
            <a:r>
              <a:rPr lang="en-US" dirty="0"/>
              <a:t> </a:t>
            </a:r>
            <a:r>
              <a:rPr lang="en-US" dirty="0" err="1"/>
              <a:t>علاقة</a:t>
            </a:r>
            <a:r>
              <a:rPr lang="en-US" dirty="0"/>
              <a:t> </a:t>
            </a:r>
            <a:r>
              <a:rPr lang="en-US" dirty="0" err="1"/>
              <a:t>المسافة</a:t>
            </a:r>
            <a:r>
              <a:rPr lang="en-US" dirty="0"/>
              <a:t> </a:t>
            </a:r>
            <a:r>
              <a:rPr lang="en-US" dirty="0" err="1"/>
              <a:t>بالزمن</a:t>
            </a:r>
            <a:r>
              <a:rPr lang="en-US" dirty="0"/>
              <a:t> </a:t>
            </a:r>
            <a:r>
              <a:rPr lang="en-US" dirty="0" err="1"/>
              <a:t>من</a:t>
            </a:r>
            <a:r>
              <a:rPr lang="en-US" dirty="0"/>
              <a:t> </a:t>
            </a:r>
            <a:r>
              <a:rPr lang="en-US" dirty="0" err="1"/>
              <a:t>التصنيفات</a:t>
            </a:r>
            <a:r>
              <a:rPr lang="en-US" dirty="0"/>
              <a:t> </a:t>
            </a:r>
            <a:r>
              <a:rPr lang="en-US" dirty="0" err="1"/>
              <a:t>التى</a:t>
            </a:r>
            <a:r>
              <a:rPr lang="en-US" dirty="0"/>
              <a:t> </a:t>
            </a:r>
            <a:r>
              <a:rPr lang="en-US" dirty="0" err="1"/>
              <a:t>تربط</a:t>
            </a:r>
            <a:r>
              <a:rPr lang="en-US" dirty="0"/>
              <a:t> </a:t>
            </a:r>
            <a:r>
              <a:rPr lang="en-US" dirty="0" err="1"/>
              <a:t>بين</a:t>
            </a:r>
            <a:r>
              <a:rPr lang="en-US" dirty="0"/>
              <a:t> </a:t>
            </a:r>
            <a:r>
              <a:rPr lang="en-US" dirty="0" err="1"/>
              <a:t>عاملين</a:t>
            </a:r>
            <a:r>
              <a:rPr lang="en-US" dirty="0"/>
              <a:t> </a:t>
            </a:r>
            <a:r>
              <a:rPr lang="en-US" dirty="0" err="1"/>
              <a:t>من</a:t>
            </a:r>
            <a:r>
              <a:rPr lang="en-US" dirty="0"/>
              <a:t> </a:t>
            </a:r>
            <a:r>
              <a:rPr lang="en-US" dirty="0" err="1"/>
              <a:t>عوامل</a:t>
            </a:r>
            <a:r>
              <a:rPr lang="en-US" dirty="0"/>
              <a:t> </a:t>
            </a:r>
            <a:r>
              <a:rPr lang="en-US" dirty="0" err="1"/>
              <a:t>الوصف</a:t>
            </a:r>
            <a:r>
              <a:rPr lang="en-US" dirty="0"/>
              <a:t> </a:t>
            </a:r>
            <a:r>
              <a:rPr lang="en-US" dirty="0" err="1"/>
              <a:t>الحركى</a:t>
            </a:r>
            <a:r>
              <a:rPr lang="en-US" dirty="0"/>
              <a:t> </a:t>
            </a:r>
            <a:r>
              <a:rPr lang="en-US" dirty="0" err="1"/>
              <a:t>والمعنى</a:t>
            </a:r>
            <a:r>
              <a:rPr lang="en-US" dirty="0"/>
              <a:t> </a:t>
            </a:r>
            <a:r>
              <a:rPr lang="en-US" dirty="0" err="1"/>
              <a:t>الذى</a:t>
            </a:r>
            <a:r>
              <a:rPr lang="en-US" dirty="0"/>
              <a:t> </a:t>
            </a:r>
            <a:r>
              <a:rPr lang="en-US" dirty="0" err="1"/>
              <a:t>ترمى</a:t>
            </a:r>
            <a:r>
              <a:rPr lang="en-US" dirty="0"/>
              <a:t> </a:t>
            </a:r>
            <a:r>
              <a:rPr lang="en-US" dirty="0" err="1"/>
              <a:t>إليه</a:t>
            </a:r>
            <a:r>
              <a:rPr lang="en-US" dirty="0"/>
              <a:t> </a:t>
            </a:r>
            <a:r>
              <a:rPr lang="en-US" dirty="0" err="1"/>
              <a:t>هنا</a:t>
            </a:r>
            <a:r>
              <a:rPr lang="en-US" dirty="0"/>
              <a:t> </a:t>
            </a:r>
            <a:r>
              <a:rPr lang="en-US" dirty="0" err="1"/>
              <a:t>هو</a:t>
            </a:r>
            <a:r>
              <a:rPr lang="en-US" dirty="0"/>
              <a:t> </a:t>
            </a:r>
            <a:r>
              <a:rPr lang="en-US" dirty="0" err="1"/>
              <a:t>مقدار</a:t>
            </a:r>
            <a:r>
              <a:rPr lang="en-US" dirty="0"/>
              <a:t> </a:t>
            </a:r>
            <a:r>
              <a:rPr lang="en-US" dirty="0" err="1"/>
              <a:t>ما</a:t>
            </a:r>
            <a:r>
              <a:rPr lang="en-US" dirty="0"/>
              <a:t> </a:t>
            </a:r>
            <a:r>
              <a:rPr lang="en-US" dirty="0" err="1"/>
              <a:t>يحدث</a:t>
            </a:r>
            <a:r>
              <a:rPr lang="en-US" dirty="0"/>
              <a:t> </a:t>
            </a:r>
            <a:r>
              <a:rPr lang="en-US" dirty="0" err="1"/>
              <a:t>من</a:t>
            </a:r>
            <a:r>
              <a:rPr lang="en-US" dirty="0"/>
              <a:t> </a:t>
            </a:r>
            <a:r>
              <a:rPr lang="en-US" dirty="0" err="1"/>
              <a:t>تغير</a:t>
            </a:r>
            <a:r>
              <a:rPr lang="en-US" dirty="0"/>
              <a:t> </a:t>
            </a:r>
            <a:r>
              <a:rPr lang="en-US" dirty="0" err="1"/>
              <a:t>فى</a:t>
            </a:r>
            <a:r>
              <a:rPr lang="en-US" dirty="0"/>
              <a:t> </a:t>
            </a:r>
            <a:r>
              <a:rPr lang="en-US" dirty="0" err="1"/>
              <a:t>أحدهم</a:t>
            </a:r>
            <a:r>
              <a:rPr lang="en-US" dirty="0"/>
              <a:t> </a:t>
            </a:r>
            <a:r>
              <a:rPr lang="en-US" dirty="0" err="1"/>
              <a:t>بالنسبة</a:t>
            </a:r>
            <a:r>
              <a:rPr lang="en-US" dirty="0"/>
              <a:t> </a:t>
            </a:r>
            <a:r>
              <a:rPr lang="en-US" dirty="0" err="1"/>
              <a:t>للأخر</a:t>
            </a:r>
            <a:r>
              <a:rPr lang="en-US" dirty="0"/>
              <a:t> </a:t>
            </a:r>
            <a:r>
              <a:rPr lang="en-US" dirty="0" err="1"/>
              <a:t>وينقسم</a:t>
            </a:r>
            <a:r>
              <a:rPr lang="en-US" dirty="0"/>
              <a:t> </a:t>
            </a:r>
            <a:r>
              <a:rPr lang="en-US" dirty="0" err="1"/>
              <a:t>هذا</a:t>
            </a:r>
            <a:r>
              <a:rPr lang="en-US" dirty="0"/>
              <a:t> </a:t>
            </a:r>
            <a:r>
              <a:rPr lang="en-US" dirty="0" err="1"/>
              <a:t>التصنيف</a:t>
            </a:r>
            <a:r>
              <a:rPr lang="en-US" dirty="0"/>
              <a:t> </a:t>
            </a:r>
            <a:r>
              <a:rPr lang="en-US" dirty="0" err="1"/>
              <a:t>داخلياً</a:t>
            </a:r>
            <a:r>
              <a:rPr lang="en-US" dirty="0"/>
              <a:t> </a:t>
            </a:r>
            <a:r>
              <a:rPr lang="en-US" dirty="0" err="1"/>
              <a:t>إلى</a:t>
            </a:r>
            <a:r>
              <a:rPr lang="en-US" dirty="0"/>
              <a:t> </a:t>
            </a:r>
            <a:r>
              <a:rPr lang="en-US" dirty="0" err="1"/>
              <a:t>قسمين</a:t>
            </a:r>
            <a:r>
              <a:rPr lang="en-US" dirty="0"/>
              <a:t> </a:t>
            </a:r>
            <a:r>
              <a:rPr lang="en-US" dirty="0" err="1" smtClean="0"/>
              <a:t>رئيسيين</a:t>
            </a:r>
            <a:endParaRPr lang="en-US" dirty="0"/>
          </a:p>
          <a:p>
            <a:pPr rtl="0"/>
            <a:endParaRPr lang="en-US" dirty="0" smtClean="0"/>
          </a:p>
          <a:p>
            <a:pPr rtl="0"/>
            <a:endParaRPr lang="en-US" dirty="0"/>
          </a:p>
          <a:p>
            <a:r>
              <a:rPr lang="ar-SA" b="1" dirty="0"/>
              <a:t>أ</a:t>
            </a:r>
            <a:r>
              <a:rPr lang="en-US" b="1" dirty="0"/>
              <a:t>- </a:t>
            </a:r>
            <a:r>
              <a:rPr lang="ar-SA" b="1" dirty="0"/>
              <a:t>العلاقة المنتظمة للمسافة بالنسبة للزمن</a:t>
            </a:r>
            <a:r>
              <a:rPr lang="en-US" b="1" dirty="0"/>
              <a:t> :</a:t>
            </a:r>
          </a:p>
          <a:p>
            <a:pPr rtl="0"/>
            <a:r>
              <a:rPr lang="en-US" b="1" dirty="0"/>
              <a:t>	</a:t>
            </a:r>
            <a:r>
              <a:rPr lang="en-US" dirty="0" err="1"/>
              <a:t>وهى</a:t>
            </a:r>
            <a:r>
              <a:rPr lang="en-US" dirty="0"/>
              <a:t> </a:t>
            </a:r>
            <a:r>
              <a:rPr lang="en-US" dirty="0" err="1"/>
              <a:t>التى</a:t>
            </a:r>
            <a:r>
              <a:rPr lang="en-US" dirty="0"/>
              <a:t> </a:t>
            </a:r>
            <a:r>
              <a:rPr lang="en-US" dirty="0" err="1"/>
              <a:t>يقطع</a:t>
            </a:r>
            <a:r>
              <a:rPr lang="en-US" dirty="0"/>
              <a:t> </a:t>
            </a:r>
            <a:r>
              <a:rPr lang="en-US" dirty="0" err="1"/>
              <a:t>فيها</a:t>
            </a:r>
            <a:r>
              <a:rPr lang="en-US" dirty="0"/>
              <a:t> </a:t>
            </a:r>
            <a:r>
              <a:rPr lang="en-US" dirty="0" err="1"/>
              <a:t>الجسم</a:t>
            </a:r>
            <a:r>
              <a:rPr lang="en-US" dirty="0"/>
              <a:t> </a:t>
            </a:r>
            <a:r>
              <a:rPr lang="en-US" dirty="0" err="1"/>
              <a:t>أو</a:t>
            </a:r>
            <a:r>
              <a:rPr lang="en-US" dirty="0"/>
              <a:t> </a:t>
            </a:r>
            <a:r>
              <a:rPr lang="en-US" dirty="0" err="1"/>
              <a:t>أحد</a:t>
            </a:r>
            <a:r>
              <a:rPr lang="en-US" dirty="0"/>
              <a:t> </a:t>
            </a:r>
            <a:r>
              <a:rPr lang="en-US" dirty="0" err="1"/>
              <a:t>أجزائه</a:t>
            </a:r>
            <a:r>
              <a:rPr lang="en-US" dirty="0"/>
              <a:t> </a:t>
            </a:r>
            <a:r>
              <a:rPr lang="en-US" dirty="0" err="1"/>
              <a:t>مسافة</a:t>
            </a:r>
            <a:r>
              <a:rPr lang="en-US" dirty="0"/>
              <a:t> </a:t>
            </a:r>
            <a:r>
              <a:rPr lang="en-US" dirty="0" err="1"/>
              <a:t>معينة</a:t>
            </a:r>
            <a:r>
              <a:rPr lang="en-US" dirty="0"/>
              <a:t> </a:t>
            </a:r>
            <a:r>
              <a:rPr lang="en-US" dirty="0" err="1"/>
              <a:t>متساوية</a:t>
            </a:r>
            <a:r>
              <a:rPr lang="en-US" dirty="0"/>
              <a:t> </a:t>
            </a:r>
            <a:r>
              <a:rPr lang="en-US" dirty="0" err="1"/>
              <a:t>خلال</a:t>
            </a:r>
            <a:r>
              <a:rPr lang="en-US" dirty="0"/>
              <a:t> </a:t>
            </a:r>
            <a:r>
              <a:rPr lang="en-US" dirty="0" err="1"/>
              <a:t>زمن</a:t>
            </a:r>
            <a:r>
              <a:rPr lang="en-US" dirty="0"/>
              <a:t> </a:t>
            </a:r>
            <a:r>
              <a:rPr lang="en-US" dirty="0" err="1"/>
              <a:t>متساوى</a:t>
            </a:r>
            <a:r>
              <a:rPr lang="en-US" dirty="0"/>
              <a:t> </a:t>
            </a:r>
            <a:r>
              <a:rPr lang="en-US" dirty="0" err="1"/>
              <a:t>ومعدل</a:t>
            </a:r>
            <a:r>
              <a:rPr lang="en-US" dirty="0"/>
              <a:t> </a:t>
            </a:r>
            <a:r>
              <a:rPr lang="en-US" dirty="0" err="1"/>
              <a:t>التغير</a:t>
            </a:r>
            <a:r>
              <a:rPr lang="en-US" dirty="0"/>
              <a:t> </a:t>
            </a:r>
            <a:r>
              <a:rPr lang="en-US" dirty="0" err="1"/>
              <a:t>فى</a:t>
            </a:r>
            <a:r>
              <a:rPr lang="en-US" dirty="0"/>
              <a:t> </a:t>
            </a:r>
            <a:r>
              <a:rPr lang="en-US" dirty="0" err="1"/>
              <a:t>المسافة</a:t>
            </a:r>
            <a:r>
              <a:rPr lang="en-US" dirty="0"/>
              <a:t> </a:t>
            </a:r>
            <a:r>
              <a:rPr lang="en-US" dirty="0" err="1"/>
              <a:t>ثابت</a:t>
            </a:r>
            <a:r>
              <a:rPr lang="en-US" dirty="0"/>
              <a:t> </a:t>
            </a:r>
            <a:r>
              <a:rPr lang="en-US" dirty="0" err="1"/>
              <a:t>ويساوى</a:t>
            </a:r>
            <a:r>
              <a:rPr lang="en-US" dirty="0"/>
              <a:t> </a:t>
            </a:r>
            <a:r>
              <a:rPr lang="en-US" dirty="0" err="1"/>
              <a:t>صفر</a:t>
            </a:r>
            <a:r>
              <a:rPr lang="en-US" dirty="0"/>
              <a:t> </a:t>
            </a:r>
            <a:r>
              <a:rPr lang="en-US" dirty="0" err="1"/>
              <a:t>ومثال</a:t>
            </a:r>
            <a:r>
              <a:rPr lang="en-US" dirty="0"/>
              <a:t> </a:t>
            </a:r>
            <a:r>
              <a:rPr lang="en-US" dirty="0" err="1"/>
              <a:t>لذلك</a:t>
            </a:r>
            <a:r>
              <a:rPr lang="en-US" dirty="0"/>
              <a:t> </a:t>
            </a:r>
            <a:r>
              <a:rPr lang="en-US" dirty="0" err="1"/>
              <a:t>لاعب</a:t>
            </a:r>
            <a:r>
              <a:rPr lang="en-US" dirty="0"/>
              <a:t> </a:t>
            </a:r>
            <a:r>
              <a:rPr lang="en-US" dirty="0" err="1"/>
              <a:t>يقف</a:t>
            </a:r>
            <a:r>
              <a:rPr lang="en-US" dirty="0"/>
              <a:t> </a:t>
            </a:r>
            <a:r>
              <a:rPr lang="en-US" dirty="0" err="1"/>
              <a:t>فى</a:t>
            </a:r>
            <a:r>
              <a:rPr lang="en-US" dirty="0"/>
              <a:t> </a:t>
            </a:r>
            <a:r>
              <a:rPr lang="en-US" dirty="0" err="1"/>
              <a:t>منتصف</a:t>
            </a:r>
            <a:r>
              <a:rPr lang="en-US" dirty="0"/>
              <a:t> </a:t>
            </a:r>
            <a:r>
              <a:rPr lang="en-US" dirty="0" err="1"/>
              <a:t>ملعب</a:t>
            </a:r>
            <a:r>
              <a:rPr lang="en-US" dirty="0"/>
              <a:t> </a:t>
            </a:r>
            <a:r>
              <a:rPr lang="en-US" dirty="0" err="1"/>
              <a:t>كرة</a:t>
            </a:r>
            <a:r>
              <a:rPr lang="en-US" dirty="0"/>
              <a:t> </a:t>
            </a:r>
            <a:r>
              <a:rPr lang="en-US" dirty="0" err="1"/>
              <a:t>اليد</a:t>
            </a:r>
            <a:r>
              <a:rPr lang="en-US" dirty="0"/>
              <a:t> </a:t>
            </a:r>
            <a:r>
              <a:rPr lang="en-US" dirty="0" err="1"/>
              <a:t>ويبعد</a:t>
            </a:r>
            <a:r>
              <a:rPr lang="en-US" dirty="0"/>
              <a:t> </a:t>
            </a:r>
            <a:r>
              <a:rPr lang="en-US" dirty="0" err="1"/>
              <a:t>عن</a:t>
            </a:r>
            <a:r>
              <a:rPr lang="en-US" dirty="0"/>
              <a:t> </a:t>
            </a:r>
            <a:r>
              <a:rPr lang="en-US" dirty="0" err="1"/>
              <a:t>خط</a:t>
            </a:r>
            <a:r>
              <a:rPr lang="en-US" dirty="0"/>
              <a:t> </a:t>
            </a:r>
            <a:r>
              <a:rPr lang="en-US" dirty="0" err="1"/>
              <a:t>المرمى</a:t>
            </a:r>
            <a:r>
              <a:rPr lang="en-US" dirty="0"/>
              <a:t> </a:t>
            </a:r>
            <a:r>
              <a:rPr lang="en-US" dirty="0" err="1"/>
              <a:t>على</a:t>
            </a:r>
            <a:r>
              <a:rPr lang="en-US" dirty="0"/>
              <a:t> </a:t>
            </a:r>
            <a:r>
              <a:rPr lang="en-US" dirty="0" err="1"/>
              <a:t>كلا</a:t>
            </a:r>
            <a:r>
              <a:rPr lang="en-US" dirty="0"/>
              <a:t> </a:t>
            </a:r>
            <a:r>
              <a:rPr lang="en-US" dirty="0" err="1"/>
              <a:t>الجانبين</a:t>
            </a:r>
            <a:r>
              <a:rPr lang="en-US" dirty="0"/>
              <a:t> </a:t>
            </a:r>
            <a:r>
              <a:rPr lang="en-US" dirty="0" err="1"/>
              <a:t>مسافة</a:t>
            </a:r>
            <a:r>
              <a:rPr lang="en-US" dirty="0"/>
              <a:t> 20م </a:t>
            </a:r>
            <a:r>
              <a:rPr lang="en-US" dirty="0" err="1"/>
              <a:t>فهى</a:t>
            </a:r>
            <a:r>
              <a:rPr lang="en-US" dirty="0"/>
              <a:t> </a:t>
            </a:r>
            <a:r>
              <a:rPr lang="en-US" dirty="0" err="1"/>
              <a:t>متساوية</a:t>
            </a:r>
            <a:r>
              <a:rPr lang="en-US" dirty="0"/>
              <a:t> </a:t>
            </a:r>
            <a:r>
              <a:rPr lang="en-US" dirty="0" err="1"/>
              <a:t>ويطلب</a:t>
            </a:r>
            <a:r>
              <a:rPr lang="en-US" dirty="0"/>
              <a:t> </a:t>
            </a:r>
            <a:r>
              <a:rPr lang="en-US" dirty="0" err="1"/>
              <a:t>منه</a:t>
            </a:r>
            <a:r>
              <a:rPr lang="en-US" dirty="0"/>
              <a:t> </a:t>
            </a:r>
            <a:r>
              <a:rPr lang="en-US" dirty="0" err="1"/>
              <a:t>أن</a:t>
            </a:r>
            <a:r>
              <a:rPr lang="en-US" dirty="0"/>
              <a:t> </a:t>
            </a:r>
            <a:r>
              <a:rPr lang="en-US" dirty="0" err="1"/>
              <a:t>يصل</a:t>
            </a:r>
            <a:r>
              <a:rPr lang="en-US" dirty="0"/>
              <a:t> </a:t>
            </a:r>
            <a:r>
              <a:rPr lang="en-US" dirty="0" err="1"/>
              <a:t>إلى</a:t>
            </a:r>
            <a:r>
              <a:rPr lang="en-US" dirty="0"/>
              <a:t> </a:t>
            </a:r>
            <a:r>
              <a:rPr lang="en-US" dirty="0" err="1"/>
              <a:t>خط</a:t>
            </a:r>
            <a:r>
              <a:rPr lang="en-US" dirty="0"/>
              <a:t> </a:t>
            </a:r>
            <a:r>
              <a:rPr lang="en-US" dirty="0" err="1"/>
              <a:t>المرمى</a:t>
            </a:r>
            <a:r>
              <a:rPr lang="en-US" dirty="0"/>
              <a:t> </a:t>
            </a:r>
            <a:r>
              <a:rPr lang="en-US" dirty="0" err="1"/>
              <a:t>خلال</a:t>
            </a:r>
            <a:r>
              <a:rPr lang="en-US" dirty="0"/>
              <a:t> 15ث.</a:t>
            </a:r>
          </a:p>
          <a:p>
            <a:pPr rtl="0"/>
            <a:r>
              <a:rPr lang="en-US" dirty="0"/>
              <a:t> </a:t>
            </a:r>
            <a:r>
              <a:rPr lang="ar-SA" dirty="0"/>
              <a:t>وهنا يصل اللاعب والمدرب إلى عملية إدراك للمسافة بالنسبة للزمن فيصل إلى خط المرمى بالجهة اليمنى فى</a:t>
            </a:r>
            <a:r>
              <a:rPr lang="en-US" dirty="0"/>
              <a:t> 15</a:t>
            </a:r>
            <a:r>
              <a:rPr lang="ar-SA" dirty="0"/>
              <a:t>ث ويعود إلى المنتصف فى</a:t>
            </a:r>
            <a:r>
              <a:rPr lang="en-US" dirty="0"/>
              <a:t> 15 </a:t>
            </a:r>
            <a:r>
              <a:rPr lang="ar-SA" dirty="0"/>
              <a:t>ث ويكمل لخط المرمى بالجهة اليسرى فى</a:t>
            </a:r>
            <a:r>
              <a:rPr lang="en-US" dirty="0"/>
              <a:t> 15</a:t>
            </a:r>
            <a:r>
              <a:rPr lang="ar-SA" dirty="0"/>
              <a:t>ث ثم يعود إلى خط المنتصف فى</a:t>
            </a:r>
            <a:r>
              <a:rPr lang="en-US" dirty="0"/>
              <a:t> 15</a:t>
            </a:r>
            <a:r>
              <a:rPr lang="ar-SA" dirty="0"/>
              <a:t>ث </a:t>
            </a:r>
            <a:r>
              <a:rPr lang="en-US" dirty="0"/>
              <a:t>.</a:t>
            </a:r>
            <a:r>
              <a:rPr lang="ar-SA" dirty="0"/>
              <a:t>وهنا نجد أن مجمل المسافة التى قطعها اللاعب</a:t>
            </a:r>
            <a:r>
              <a:rPr lang="en-US" dirty="0"/>
              <a:t> 80</a:t>
            </a:r>
            <a:r>
              <a:rPr lang="ar-SA" dirty="0"/>
              <a:t>م</a:t>
            </a:r>
            <a:r>
              <a:rPr lang="en-US" dirty="0"/>
              <a:t> (4× 20</a:t>
            </a:r>
            <a:r>
              <a:rPr lang="ar-SA" dirty="0"/>
              <a:t>م</a:t>
            </a:r>
            <a:r>
              <a:rPr lang="en-US" dirty="0"/>
              <a:t>) </a:t>
            </a:r>
            <a:r>
              <a:rPr lang="ar-SA" dirty="0"/>
              <a:t>وهى مقسمة بالتساوى خلال زمن ثابت لكل مرحلة</a:t>
            </a:r>
            <a:r>
              <a:rPr lang="en-US" dirty="0"/>
              <a:t> (4× 15</a:t>
            </a:r>
            <a:r>
              <a:rPr lang="ar-SA" dirty="0"/>
              <a:t>ث</a:t>
            </a:r>
            <a:r>
              <a:rPr lang="en-US" dirty="0"/>
              <a:t>) 60</a:t>
            </a:r>
            <a:r>
              <a:rPr lang="ar-SA" dirty="0"/>
              <a:t>ث</a:t>
            </a:r>
            <a:r>
              <a:rPr lang="en-US" dirty="0"/>
              <a:t>.</a:t>
            </a:r>
          </a:p>
          <a:p>
            <a:endParaRPr lang="ar-SA"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143000"/>
            <a:ext cx="7848600" cy="3693319"/>
          </a:xfrm>
          <a:prstGeom prst="rect">
            <a:avLst/>
          </a:prstGeom>
          <a:noFill/>
        </p:spPr>
        <p:txBody>
          <a:bodyPr wrap="square" rtlCol="1">
            <a:spAutoFit/>
          </a:bodyPr>
          <a:lstStyle/>
          <a:p>
            <a:r>
              <a:rPr lang="ar-EG" b="1" dirty="0" smtClean="0"/>
              <a:t>(ب) </a:t>
            </a:r>
            <a:r>
              <a:rPr lang="ar-SA" b="1" dirty="0" smtClean="0"/>
              <a:t>العلاقة المتغيرة للمسافة بالنسبة للزمن</a:t>
            </a:r>
            <a:r>
              <a:rPr lang="en-US" b="1" dirty="0" smtClean="0"/>
              <a:t> :</a:t>
            </a:r>
          </a:p>
          <a:p>
            <a:pPr rtl="0"/>
            <a:r>
              <a:rPr lang="en-US" b="1" dirty="0" smtClean="0"/>
              <a:t>	</a:t>
            </a:r>
            <a:r>
              <a:rPr lang="en-US" dirty="0" err="1" smtClean="0"/>
              <a:t>وهنا</a:t>
            </a:r>
            <a:r>
              <a:rPr lang="en-US" dirty="0" smtClean="0"/>
              <a:t> </a:t>
            </a:r>
            <a:r>
              <a:rPr lang="en-US" dirty="0" err="1" smtClean="0"/>
              <a:t>نجد</a:t>
            </a:r>
            <a:r>
              <a:rPr lang="en-US" dirty="0" smtClean="0"/>
              <a:t> </a:t>
            </a:r>
            <a:r>
              <a:rPr lang="en-US" dirty="0" err="1" smtClean="0"/>
              <a:t>أن</a:t>
            </a:r>
            <a:r>
              <a:rPr lang="en-US" dirty="0" smtClean="0"/>
              <a:t> </a:t>
            </a:r>
            <a:r>
              <a:rPr lang="en-US" dirty="0" err="1" smtClean="0"/>
              <a:t>الزمن</a:t>
            </a:r>
            <a:r>
              <a:rPr lang="en-US" dirty="0" smtClean="0"/>
              <a:t> </a:t>
            </a:r>
            <a:r>
              <a:rPr lang="en-US" dirty="0" err="1" smtClean="0"/>
              <a:t>والمسافة</a:t>
            </a:r>
            <a:r>
              <a:rPr lang="en-US" dirty="0" smtClean="0"/>
              <a:t> </a:t>
            </a:r>
            <a:r>
              <a:rPr lang="en-US" dirty="0" err="1" smtClean="0"/>
              <a:t>تتغير</a:t>
            </a:r>
            <a:r>
              <a:rPr lang="en-US" dirty="0" smtClean="0"/>
              <a:t> </a:t>
            </a:r>
            <a:r>
              <a:rPr lang="en-US" dirty="0" err="1" smtClean="0"/>
              <a:t>العلاقة</a:t>
            </a:r>
            <a:r>
              <a:rPr lang="en-US" dirty="0" smtClean="0"/>
              <a:t> </a:t>
            </a:r>
            <a:r>
              <a:rPr lang="en-US" dirty="0" err="1" smtClean="0"/>
              <a:t>تسهم</a:t>
            </a:r>
            <a:r>
              <a:rPr lang="en-US" dirty="0" smtClean="0"/>
              <a:t> </a:t>
            </a:r>
            <a:r>
              <a:rPr lang="en-US" dirty="0" err="1" smtClean="0"/>
              <a:t>بزيادة</a:t>
            </a:r>
            <a:r>
              <a:rPr lang="en-US" dirty="0" smtClean="0"/>
              <a:t> </a:t>
            </a:r>
            <a:r>
              <a:rPr lang="en-US" dirty="0" err="1" smtClean="0"/>
              <a:t>أو</a:t>
            </a:r>
            <a:r>
              <a:rPr lang="en-US" dirty="0" smtClean="0"/>
              <a:t> </a:t>
            </a:r>
            <a:r>
              <a:rPr lang="en-US" dirty="0" err="1" smtClean="0"/>
              <a:t>نقصان</a:t>
            </a:r>
            <a:r>
              <a:rPr lang="en-US" dirty="0" smtClean="0"/>
              <a:t> </a:t>
            </a:r>
            <a:r>
              <a:rPr lang="en-US" dirty="0" err="1" smtClean="0"/>
              <a:t>أى</a:t>
            </a:r>
            <a:r>
              <a:rPr lang="en-US" dirty="0" smtClean="0"/>
              <a:t> </a:t>
            </a:r>
            <a:r>
              <a:rPr lang="en-US" dirty="0" err="1" smtClean="0"/>
              <a:t>منهم</a:t>
            </a:r>
            <a:r>
              <a:rPr lang="en-US" dirty="0" smtClean="0"/>
              <a:t> </a:t>
            </a:r>
            <a:r>
              <a:rPr lang="en-US" dirty="0" err="1" smtClean="0"/>
              <a:t>بالنسبة</a:t>
            </a:r>
            <a:r>
              <a:rPr lang="en-US" dirty="0" smtClean="0"/>
              <a:t> </a:t>
            </a:r>
            <a:r>
              <a:rPr lang="en-US" dirty="0" err="1" smtClean="0"/>
              <a:t>للآخر</a:t>
            </a:r>
            <a:r>
              <a:rPr lang="en-US" dirty="0" smtClean="0"/>
              <a:t> </a:t>
            </a:r>
            <a:r>
              <a:rPr lang="en-US" dirty="0" err="1" smtClean="0"/>
              <a:t>وتنقسم</a:t>
            </a:r>
            <a:r>
              <a:rPr lang="en-US" dirty="0" smtClean="0"/>
              <a:t> </a:t>
            </a:r>
            <a:r>
              <a:rPr lang="en-US" dirty="0" err="1" smtClean="0"/>
              <a:t>هذه</a:t>
            </a:r>
            <a:r>
              <a:rPr lang="en-US" dirty="0" smtClean="0"/>
              <a:t> </a:t>
            </a:r>
            <a:r>
              <a:rPr lang="en-US" dirty="0" err="1" smtClean="0"/>
              <a:t>العلاقة</a:t>
            </a:r>
            <a:r>
              <a:rPr lang="en-US" dirty="0" smtClean="0"/>
              <a:t> </a:t>
            </a:r>
            <a:r>
              <a:rPr lang="en-US" dirty="0" err="1" smtClean="0"/>
              <a:t>إلى</a:t>
            </a:r>
            <a:r>
              <a:rPr lang="en-US" dirty="0" smtClean="0"/>
              <a:t> </a:t>
            </a:r>
            <a:r>
              <a:rPr lang="en-US" dirty="0" err="1" smtClean="0"/>
              <a:t>أربعة</a:t>
            </a:r>
            <a:r>
              <a:rPr lang="en-US" dirty="0" smtClean="0"/>
              <a:t> </a:t>
            </a:r>
            <a:r>
              <a:rPr lang="en-US" dirty="0" err="1" smtClean="0"/>
              <a:t>علاقات</a:t>
            </a:r>
            <a:r>
              <a:rPr lang="en-US" dirty="0" smtClean="0"/>
              <a:t>:</a:t>
            </a:r>
          </a:p>
          <a:p>
            <a:pPr rtl="0"/>
            <a:r>
              <a:rPr lang="en-US" dirty="0" smtClean="0"/>
              <a:t> </a:t>
            </a:r>
          </a:p>
          <a:p>
            <a:r>
              <a:rPr lang="en-US" b="1" dirty="0" smtClean="0"/>
              <a:t>1- </a:t>
            </a:r>
            <a:r>
              <a:rPr lang="ar-SA" b="1" dirty="0" smtClean="0"/>
              <a:t>حركة منتظمة التغير فىالمسافة موجبة</a:t>
            </a:r>
            <a:r>
              <a:rPr lang="en-US" b="1" dirty="0" smtClean="0"/>
              <a:t>.</a:t>
            </a:r>
            <a:endParaRPr lang="en-US" dirty="0" smtClean="0"/>
          </a:p>
          <a:p>
            <a:pPr rtl="0"/>
            <a:r>
              <a:rPr lang="en-US" dirty="0" smtClean="0"/>
              <a:t>	</a:t>
            </a:r>
            <a:r>
              <a:rPr lang="en-US" dirty="0" err="1" smtClean="0"/>
              <a:t>معدل</a:t>
            </a:r>
            <a:r>
              <a:rPr lang="en-US" dirty="0" smtClean="0"/>
              <a:t> </a:t>
            </a:r>
            <a:r>
              <a:rPr lang="en-US" dirty="0" err="1" smtClean="0"/>
              <a:t>التغير</a:t>
            </a:r>
            <a:r>
              <a:rPr lang="en-US" dirty="0" smtClean="0"/>
              <a:t> </a:t>
            </a:r>
            <a:r>
              <a:rPr lang="en-US" dirty="0" err="1" smtClean="0"/>
              <a:t>فى</a:t>
            </a:r>
            <a:r>
              <a:rPr lang="en-US" dirty="0" smtClean="0"/>
              <a:t> </a:t>
            </a:r>
            <a:r>
              <a:rPr lang="en-US" dirty="0" err="1" smtClean="0"/>
              <a:t>المسافة</a:t>
            </a:r>
            <a:r>
              <a:rPr lang="en-US" dirty="0" smtClean="0"/>
              <a:t> </a:t>
            </a:r>
            <a:r>
              <a:rPr lang="en-US" dirty="0" err="1" smtClean="0"/>
              <a:t>بتزايد</a:t>
            </a:r>
            <a:r>
              <a:rPr lang="en-US" dirty="0" smtClean="0"/>
              <a:t> </a:t>
            </a:r>
            <a:r>
              <a:rPr lang="en-US" dirty="0" err="1" smtClean="0"/>
              <a:t>بمقدار</a:t>
            </a:r>
            <a:r>
              <a:rPr lang="en-US" dirty="0" smtClean="0"/>
              <a:t> </a:t>
            </a:r>
            <a:r>
              <a:rPr lang="en-US" dirty="0" err="1" smtClean="0"/>
              <a:t>ثابت</a:t>
            </a:r>
            <a:r>
              <a:rPr lang="en-US" dirty="0" smtClean="0"/>
              <a:t>.</a:t>
            </a:r>
          </a:p>
          <a:p>
            <a:r>
              <a:rPr lang="en-US" b="1" dirty="0" smtClean="0"/>
              <a:t>2- </a:t>
            </a:r>
            <a:r>
              <a:rPr lang="en-US" b="1" dirty="0" err="1" smtClean="0"/>
              <a:t>حركة</a:t>
            </a:r>
            <a:r>
              <a:rPr lang="en-US" b="1" dirty="0" smtClean="0"/>
              <a:t> </a:t>
            </a:r>
            <a:r>
              <a:rPr lang="en-US" b="1" dirty="0" err="1" smtClean="0"/>
              <a:t>منتظمة</a:t>
            </a:r>
            <a:r>
              <a:rPr lang="en-US" b="1" dirty="0" smtClean="0"/>
              <a:t> </a:t>
            </a:r>
            <a:r>
              <a:rPr lang="en-US" b="1" dirty="0" err="1" smtClean="0"/>
              <a:t>التغير</a:t>
            </a:r>
            <a:r>
              <a:rPr lang="en-US" b="1" dirty="0" smtClean="0"/>
              <a:t> </a:t>
            </a:r>
            <a:r>
              <a:rPr lang="en-US" b="1" dirty="0" err="1" smtClean="0"/>
              <a:t>فى</a:t>
            </a:r>
            <a:r>
              <a:rPr lang="en-US" b="1" dirty="0" smtClean="0"/>
              <a:t> </a:t>
            </a:r>
            <a:r>
              <a:rPr lang="en-US" b="1" dirty="0" err="1" smtClean="0"/>
              <a:t>المسافة</a:t>
            </a:r>
            <a:r>
              <a:rPr lang="en-US" b="1" dirty="0" smtClean="0"/>
              <a:t> </a:t>
            </a:r>
            <a:r>
              <a:rPr lang="en-US" b="1" dirty="0" err="1" smtClean="0"/>
              <a:t>سالبة</a:t>
            </a:r>
            <a:r>
              <a:rPr lang="en-US" b="1" dirty="0" smtClean="0"/>
              <a:t>.</a:t>
            </a:r>
            <a:endParaRPr lang="en-US" dirty="0" smtClean="0"/>
          </a:p>
          <a:p>
            <a:r>
              <a:rPr lang="en-US" dirty="0" smtClean="0"/>
              <a:t>	</a:t>
            </a:r>
            <a:r>
              <a:rPr lang="en-US" dirty="0" err="1" smtClean="0"/>
              <a:t>معدل</a:t>
            </a:r>
            <a:r>
              <a:rPr lang="en-US" dirty="0" smtClean="0"/>
              <a:t> </a:t>
            </a:r>
            <a:r>
              <a:rPr lang="en-US" dirty="0" err="1" smtClean="0"/>
              <a:t>التغير</a:t>
            </a:r>
            <a:r>
              <a:rPr lang="en-US" dirty="0" smtClean="0"/>
              <a:t> </a:t>
            </a:r>
            <a:r>
              <a:rPr lang="en-US" dirty="0" err="1" smtClean="0"/>
              <a:t>فى</a:t>
            </a:r>
            <a:r>
              <a:rPr lang="en-US" dirty="0" smtClean="0"/>
              <a:t> </a:t>
            </a:r>
            <a:r>
              <a:rPr lang="en-US" dirty="0" err="1" smtClean="0"/>
              <a:t>المسافة</a:t>
            </a:r>
            <a:r>
              <a:rPr lang="en-US" dirty="0" smtClean="0"/>
              <a:t> </a:t>
            </a:r>
            <a:r>
              <a:rPr lang="en-US" dirty="0" err="1" smtClean="0"/>
              <a:t>يتناقص</a:t>
            </a:r>
            <a:r>
              <a:rPr lang="en-US" dirty="0" smtClean="0"/>
              <a:t> </a:t>
            </a:r>
            <a:r>
              <a:rPr lang="en-US" dirty="0" err="1" smtClean="0"/>
              <a:t>بمقدار</a:t>
            </a:r>
            <a:r>
              <a:rPr lang="en-US" dirty="0" smtClean="0"/>
              <a:t> </a:t>
            </a:r>
            <a:r>
              <a:rPr lang="en-US" dirty="0" err="1" smtClean="0"/>
              <a:t>ثابت</a:t>
            </a:r>
            <a:r>
              <a:rPr lang="en-US" dirty="0" smtClean="0"/>
              <a:t>.</a:t>
            </a:r>
          </a:p>
          <a:p>
            <a:r>
              <a:rPr lang="en-US" b="1" dirty="0" smtClean="0"/>
              <a:t>3- </a:t>
            </a:r>
            <a:r>
              <a:rPr lang="en-US" b="1" dirty="0" err="1" smtClean="0"/>
              <a:t>حركة</a:t>
            </a:r>
            <a:r>
              <a:rPr lang="en-US" b="1" dirty="0" smtClean="0"/>
              <a:t> </a:t>
            </a:r>
            <a:r>
              <a:rPr lang="en-US" b="1" dirty="0" err="1" smtClean="0"/>
              <a:t>غير</a:t>
            </a:r>
            <a:r>
              <a:rPr lang="en-US" b="1" dirty="0" smtClean="0"/>
              <a:t> </a:t>
            </a:r>
            <a:r>
              <a:rPr lang="en-US" b="1" dirty="0" err="1" smtClean="0"/>
              <a:t>منتظمة</a:t>
            </a:r>
            <a:r>
              <a:rPr lang="en-US" b="1" dirty="0" smtClean="0"/>
              <a:t> </a:t>
            </a:r>
            <a:r>
              <a:rPr lang="en-US" b="1" dirty="0" err="1" smtClean="0"/>
              <a:t>التغير</a:t>
            </a:r>
            <a:r>
              <a:rPr lang="en-US" b="1" dirty="0" smtClean="0"/>
              <a:t> </a:t>
            </a:r>
            <a:r>
              <a:rPr lang="en-US" b="1" dirty="0" err="1" smtClean="0"/>
              <a:t>فى</a:t>
            </a:r>
            <a:r>
              <a:rPr lang="en-US" b="1" dirty="0" smtClean="0"/>
              <a:t> </a:t>
            </a:r>
            <a:r>
              <a:rPr lang="en-US" b="1" dirty="0" err="1" smtClean="0"/>
              <a:t>المسافة</a:t>
            </a:r>
            <a:r>
              <a:rPr lang="en-US" b="1" dirty="0" smtClean="0"/>
              <a:t> </a:t>
            </a:r>
            <a:r>
              <a:rPr lang="en-US" b="1" dirty="0" err="1" smtClean="0"/>
              <a:t>موجبة</a:t>
            </a:r>
            <a:r>
              <a:rPr lang="en-US" b="1" dirty="0" smtClean="0"/>
              <a:t>.</a:t>
            </a:r>
            <a:endParaRPr lang="en-US" dirty="0" smtClean="0"/>
          </a:p>
          <a:p>
            <a:r>
              <a:rPr lang="en-US" dirty="0" smtClean="0"/>
              <a:t>	</a:t>
            </a:r>
            <a:r>
              <a:rPr lang="en-US" dirty="0" err="1" smtClean="0"/>
              <a:t>معدل</a:t>
            </a:r>
            <a:r>
              <a:rPr lang="en-US" dirty="0" smtClean="0"/>
              <a:t> </a:t>
            </a:r>
            <a:r>
              <a:rPr lang="en-US" dirty="0" err="1" smtClean="0"/>
              <a:t>التغير</a:t>
            </a:r>
            <a:r>
              <a:rPr lang="en-US" dirty="0" smtClean="0"/>
              <a:t> </a:t>
            </a:r>
            <a:r>
              <a:rPr lang="en-US" dirty="0" err="1" smtClean="0"/>
              <a:t>فى</a:t>
            </a:r>
            <a:r>
              <a:rPr lang="en-US" dirty="0" smtClean="0"/>
              <a:t> </a:t>
            </a:r>
            <a:r>
              <a:rPr lang="en-US" dirty="0" err="1" smtClean="0"/>
              <a:t>المسافة</a:t>
            </a:r>
            <a:r>
              <a:rPr lang="en-US" dirty="0" smtClean="0"/>
              <a:t> </a:t>
            </a:r>
            <a:r>
              <a:rPr lang="en-US" dirty="0" err="1" smtClean="0"/>
              <a:t>بتزايد</a:t>
            </a:r>
            <a:r>
              <a:rPr lang="en-US" dirty="0" smtClean="0"/>
              <a:t> </a:t>
            </a:r>
            <a:r>
              <a:rPr lang="en-US" dirty="0" err="1" smtClean="0"/>
              <a:t>بمقدار</a:t>
            </a:r>
            <a:r>
              <a:rPr lang="en-US" dirty="0" smtClean="0"/>
              <a:t> </a:t>
            </a:r>
            <a:r>
              <a:rPr lang="en-US" dirty="0" err="1" smtClean="0"/>
              <a:t>غير</a:t>
            </a:r>
            <a:r>
              <a:rPr lang="en-US" dirty="0" smtClean="0"/>
              <a:t> </a:t>
            </a:r>
            <a:r>
              <a:rPr lang="en-US" dirty="0" err="1" smtClean="0"/>
              <a:t>ثابت</a:t>
            </a:r>
            <a:r>
              <a:rPr lang="en-US" dirty="0" smtClean="0"/>
              <a:t>.</a:t>
            </a:r>
          </a:p>
          <a:p>
            <a:r>
              <a:rPr lang="en-US" b="1" dirty="0" smtClean="0"/>
              <a:t>4- </a:t>
            </a:r>
            <a:r>
              <a:rPr lang="en-US" b="1" dirty="0" err="1" smtClean="0"/>
              <a:t>حركة</a:t>
            </a:r>
            <a:r>
              <a:rPr lang="en-US" b="1" dirty="0" smtClean="0"/>
              <a:t> </a:t>
            </a:r>
            <a:r>
              <a:rPr lang="en-US" b="1" dirty="0" err="1" smtClean="0"/>
              <a:t>غير</a:t>
            </a:r>
            <a:r>
              <a:rPr lang="en-US" b="1" dirty="0" smtClean="0"/>
              <a:t> </a:t>
            </a:r>
            <a:r>
              <a:rPr lang="en-US" b="1" dirty="0" err="1" smtClean="0"/>
              <a:t>منتظمة</a:t>
            </a:r>
            <a:r>
              <a:rPr lang="en-US" b="1" dirty="0" smtClean="0"/>
              <a:t> </a:t>
            </a:r>
            <a:r>
              <a:rPr lang="en-US" b="1" dirty="0" err="1" smtClean="0"/>
              <a:t>التغير</a:t>
            </a:r>
            <a:r>
              <a:rPr lang="en-US" b="1" dirty="0" smtClean="0"/>
              <a:t> </a:t>
            </a:r>
            <a:r>
              <a:rPr lang="en-US" b="1" dirty="0" err="1" smtClean="0"/>
              <a:t>فى</a:t>
            </a:r>
            <a:r>
              <a:rPr lang="en-US" b="1" dirty="0" smtClean="0"/>
              <a:t> </a:t>
            </a:r>
            <a:r>
              <a:rPr lang="en-US" b="1" dirty="0" err="1" smtClean="0"/>
              <a:t>المسافة</a:t>
            </a:r>
            <a:r>
              <a:rPr lang="en-US" b="1" dirty="0" smtClean="0"/>
              <a:t> </a:t>
            </a:r>
            <a:r>
              <a:rPr lang="en-US" b="1" dirty="0" err="1" smtClean="0"/>
              <a:t>سالبة</a:t>
            </a:r>
            <a:r>
              <a:rPr lang="en-US" b="1" dirty="0" smtClean="0"/>
              <a:t>.</a:t>
            </a:r>
            <a:endParaRPr lang="en-US" dirty="0" smtClean="0"/>
          </a:p>
          <a:p>
            <a:r>
              <a:rPr lang="en-US" dirty="0" smtClean="0"/>
              <a:t>	</a:t>
            </a:r>
            <a:r>
              <a:rPr lang="en-US" dirty="0" err="1" smtClean="0"/>
              <a:t>معدل</a:t>
            </a:r>
            <a:r>
              <a:rPr lang="en-US" dirty="0" smtClean="0"/>
              <a:t> </a:t>
            </a:r>
            <a:r>
              <a:rPr lang="en-US" dirty="0" err="1" smtClean="0"/>
              <a:t>التغير</a:t>
            </a:r>
            <a:r>
              <a:rPr lang="en-US" dirty="0" smtClean="0"/>
              <a:t> </a:t>
            </a:r>
            <a:r>
              <a:rPr lang="en-US" dirty="0" err="1" smtClean="0"/>
              <a:t>فى</a:t>
            </a:r>
            <a:r>
              <a:rPr lang="en-US" dirty="0" smtClean="0"/>
              <a:t> </a:t>
            </a:r>
            <a:r>
              <a:rPr lang="en-US" dirty="0" err="1" smtClean="0"/>
              <a:t>المسافة</a:t>
            </a:r>
            <a:r>
              <a:rPr lang="en-US" dirty="0" smtClean="0"/>
              <a:t> </a:t>
            </a:r>
            <a:r>
              <a:rPr lang="en-US" dirty="0" err="1" smtClean="0"/>
              <a:t>يتناقص</a:t>
            </a:r>
            <a:r>
              <a:rPr lang="en-US" dirty="0" smtClean="0"/>
              <a:t> </a:t>
            </a:r>
            <a:r>
              <a:rPr lang="en-US" dirty="0" err="1" smtClean="0"/>
              <a:t>بمقدار</a:t>
            </a:r>
            <a:r>
              <a:rPr lang="en-US" dirty="0" smtClean="0"/>
              <a:t> </a:t>
            </a:r>
            <a:r>
              <a:rPr lang="en-US" dirty="0" err="1" smtClean="0"/>
              <a:t>غير</a:t>
            </a:r>
            <a:r>
              <a:rPr lang="en-US" dirty="0" smtClean="0"/>
              <a:t> </a:t>
            </a:r>
            <a:r>
              <a:rPr lang="en-US" dirty="0" err="1" smtClean="0"/>
              <a:t>ثابت</a:t>
            </a:r>
            <a:r>
              <a:rPr lang="en-US" dirty="0" smtClean="0"/>
              <a:t>.</a:t>
            </a:r>
          </a:p>
          <a:p>
            <a:endParaRPr lang="ar-SA"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idx="1"/>
          </p:nvPr>
        </p:nvSpPr>
        <p:spPr>
          <a:xfrm>
            <a:off x="601663" y="2103438"/>
            <a:ext cx="8362950" cy="4710112"/>
          </a:xfrm>
        </p:spPr>
        <p:txBody>
          <a:bodyPr>
            <a:normAutofit/>
          </a:bodyPr>
          <a:lstStyle/>
          <a:p>
            <a:pPr marL="548640" indent="-411480" algn="just" rtl="1" fontAlgn="auto">
              <a:lnSpc>
                <a:spcPct val="90000"/>
              </a:lnSpc>
              <a:spcAft>
                <a:spcPts val="0"/>
              </a:spcAft>
              <a:buClr>
                <a:schemeClr val="tx1">
                  <a:shade val="95000"/>
                </a:schemeClr>
              </a:buClr>
              <a:buFont typeface="Wingdings 2"/>
              <a:buNone/>
              <a:defRPr/>
            </a:pPr>
            <a:r>
              <a:rPr lang="en-US" b="1" dirty="0" smtClean="0">
                <a:solidFill>
                  <a:schemeClr val="accent1">
                    <a:lumMod val="50000"/>
                  </a:schemeClr>
                </a:solidFill>
              </a:rPr>
              <a:t>	</a:t>
            </a:r>
            <a:r>
              <a:rPr lang="ar-SA" b="1" dirty="0" smtClean="0">
                <a:solidFill>
                  <a:schemeClr val="accent1">
                    <a:lumMod val="50000"/>
                  </a:schemeClr>
                </a:solidFill>
              </a:rPr>
              <a:t>وان نظرية الخصائص الأساسية تلعب دورا حيويا في التعليم أو التدريب المهارى أو عند إعطاء تمرين لتحسين اللياقة أو التأهيل أو عند إجراء الاختبارات البدنية والمهارية وذلك لما توفره من دقة في التعامل مع النقاط الفنية ومن هنا برزت بعض الأسئلة والتي بالإجابة عليها قد نتفهم ونعى أهمية وجود النظرية المقترحة:-</a:t>
            </a:r>
            <a:endParaRPr lang="en-US" b="1" dirty="0" smtClean="0">
              <a:solidFill>
                <a:schemeClr val="accent1">
                  <a:lumMod val="50000"/>
                </a:schemeClr>
              </a:solidFill>
            </a:endParaRPr>
          </a:p>
          <a:p>
            <a:pPr marL="548640" indent="-411480" algn="just" rtl="1" fontAlgn="auto">
              <a:lnSpc>
                <a:spcPct val="90000"/>
              </a:lnSpc>
              <a:spcAft>
                <a:spcPts val="0"/>
              </a:spcAft>
              <a:buClr>
                <a:schemeClr val="tx1">
                  <a:shade val="95000"/>
                </a:schemeClr>
              </a:buClr>
              <a:buFont typeface="Wingdings 2"/>
              <a:buNone/>
              <a:defRPr/>
            </a:pPr>
            <a:endParaRPr lang="ar-SA" b="1" dirty="0" smtClean="0">
              <a:solidFill>
                <a:schemeClr val="accent1">
                  <a:lumMod val="50000"/>
                </a:schemeClr>
              </a:solidFill>
            </a:endParaRPr>
          </a:p>
          <a:p>
            <a:pPr marL="548640" indent="-411480" algn="just" rtl="1" fontAlgn="auto">
              <a:lnSpc>
                <a:spcPct val="90000"/>
              </a:lnSpc>
              <a:spcAft>
                <a:spcPts val="0"/>
              </a:spcAft>
              <a:buClr>
                <a:schemeClr val="tx1">
                  <a:shade val="95000"/>
                </a:schemeClr>
              </a:buClr>
              <a:buFont typeface="Wingdings 2"/>
              <a:buChar char=""/>
              <a:defRPr/>
            </a:pPr>
            <a:r>
              <a:rPr lang="ar-SA" b="1" dirty="0" smtClean="0">
                <a:solidFill>
                  <a:schemeClr val="accent1">
                    <a:lumMod val="50000"/>
                  </a:schemeClr>
                </a:solidFill>
              </a:rPr>
              <a:t>ما النقاط الفنية ذات الصلة بالهدف الميكانيكي للأداء ؟</a:t>
            </a:r>
          </a:p>
          <a:p>
            <a:pPr marL="548640" indent="-411480" algn="just" rtl="1" fontAlgn="auto">
              <a:lnSpc>
                <a:spcPct val="90000"/>
              </a:lnSpc>
              <a:spcAft>
                <a:spcPts val="0"/>
              </a:spcAft>
              <a:buClr>
                <a:schemeClr val="tx1">
                  <a:shade val="95000"/>
                </a:schemeClr>
              </a:buClr>
              <a:buFont typeface="Wingdings 2"/>
              <a:buChar char=""/>
              <a:defRPr/>
            </a:pPr>
            <a:r>
              <a:rPr lang="ar-SA" b="1" dirty="0" smtClean="0">
                <a:solidFill>
                  <a:schemeClr val="accent1">
                    <a:lumMod val="50000"/>
                  </a:schemeClr>
                </a:solidFill>
              </a:rPr>
              <a:t>هل تحدد نقاط الأداء بصورة مرتبة مقصودة وفقا لأهميتها ؟</a:t>
            </a:r>
          </a:p>
          <a:p>
            <a:pPr marL="548640" indent="-411480" algn="just" rtl="1" fontAlgn="auto">
              <a:lnSpc>
                <a:spcPct val="90000"/>
              </a:lnSpc>
              <a:spcAft>
                <a:spcPts val="0"/>
              </a:spcAft>
              <a:buClr>
                <a:schemeClr val="tx1">
                  <a:shade val="95000"/>
                </a:schemeClr>
              </a:buClr>
              <a:buFont typeface="Wingdings 2"/>
              <a:buChar char=""/>
              <a:defRPr/>
            </a:pPr>
            <a:r>
              <a:rPr lang="ar-SA" b="1" dirty="0" smtClean="0">
                <a:solidFill>
                  <a:schemeClr val="accent1">
                    <a:lumMod val="50000"/>
                  </a:schemeClr>
                </a:solidFill>
              </a:rPr>
              <a:t>هل النقاط الفنية للأداء على درجة أهمية واحدة ؟</a:t>
            </a:r>
          </a:p>
          <a:p>
            <a:pPr marL="548640" indent="-411480" algn="just" rtl="1" fontAlgn="auto">
              <a:lnSpc>
                <a:spcPct val="90000"/>
              </a:lnSpc>
              <a:spcAft>
                <a:spcPts val="0"/>
              </a:spcAft>
              <a:buClr>
                <a:schemeClr val="tx1">
                  <a:shade val="95000"/>
                </a:schemeClr>
              </a:buClr>
              <a:buFont typeface="Wingdings 2"/>
              <a:buChar char=""/>
              <a:defRPr/>
            </a:pPr>
            <a:r>
              <a:rPr lang="ar-SA" b="1" dirty="0" smtClean="0">
                <a:solidFill>
                  <a:schemeClr val="accent1">
                    <a:lumMod val="50000"/>
                  </a:schemeClr>
                </a:solidFill>
              </a:rPr>
              <a:t>هل تعرف الفرق بين النقاط الفنية وما يضيفه اللاعب كأسلوب مميز له ؟</a:t>
            </a:r>
            <a:endParaRPr lang="en-US" b="1" dirty="0" smtClean="0">
              <a:solidFill>
                <a:schemeClr val="accent1">
                  <a:lumMod val="50000"/>
                </a:schemeClr>
              </a:solidFill>
            </a:endParaRPr>
          </a:p>
        </p:txBody>
      </p:sp>
      <p:sp>
        <p:nvSpPr>
          <p:cNvPr id="3" name="Rectangle 2"/>
          <p:cNvSpPr/>
          <p:nvPr/>
        </p:nvSpPr>
        <p:spPr>
          <a:xfrm>
            <a:off x="6588224" y="476672"/>
            <a:ext cx="1507144" cy="923330"/>
          </a:xfrm>
          <a:prstGeom prst="rect">
            <a:avLst/>
          </a:prstGeom>
          <a:noFill/>
        </p:spPr>
        <p:txBody>
          <a:bodyPr wrap="none">
            <a:spAutoFit/>
          </a:bodyPr>
          <a:lstStyle/>
          <a:p>
            <a:pPr algn="ctr">
              <a:defRPr/>
            </a:pPr>
            <a:r>
              <a:rPr lang="ar-EG"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charset="0"/>
                <a:cs typeface="Arial" charset="0"/>
              </a:rPr>
              <a:t>مقدمة</a:t>
            </a:r>
            <a:endParaRPr 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charset="0"/>
              <a:cs typeface="Arial"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33400"/>
            <a:ext cx="8229600" cy="4801314"/>
          </a:xfrm>
          <a:prstGeom prst="rect">
            <a:avLst/>
          </a:prstGeom>
          <a:noFill/>
        </p:spPr>
        <p:txBody>
          <a:bodyPr wrap="square" rtlCol="1">
            <a:spAutoFit/>
          </a:bodyPr>
          <a:lstStyle/>
          <a:p>
            <a:pPr rtl="0"/>
            <a:r>
              <a:rPr lang="en-US" b="1" dirty="0" err="1" smtClean="0"/>
              <a:t>تصنيف</a:t>
            </a:r>
            <a:r>
              <a:rPr lang="en-US" b="1" dirty="0" smtClean="0"/>
              <a:t> </a:t>
            </a:r>
            <a:r>
              <a:rPr lang="en-US" b="1" dirty="0" err="1"/>
              <a:t>الحركات</a:t>
            </a:r>
            <a:r>
              <a:rPr lang="en-US" b="1" dirty="0"/>
              <a:t> </a:t>
            </a:r>
            <a:r>
              <a:rPr lang="en-US" b="1" dirty="0" err="1"/>
              <a:t>فسيولوجياً</a:t>
            </a:r>
            <a:r>
              <a:rPr lang="en-US" b="1" dirty="0"/>
              <a:t> </a:t>
            </a:r>
            <a:r>
              <a:rPr lang="en-US" b="1" dirty="0" smtClean="0"/>
              <a:t>:(د)</a:t>
            </a:r>
            <a:endParaRPr lang="en-US" b="1" dirty="0"/>
          </a:p>
          <a:p>
            <a:r>
              <a:rPr lang="en-US" dirty="0"/>
              <a:t>	</a:t>
            </a:r>
            <a:r>
              <a:rPr lang="en-US" dirty="0" err="1"/>
              <a:t>تنقسم</a:t>
            </a:r>
            <a:r>
              <a:rPr lang="en-US" dirty="0"/>
              <a:t> </a:t>
            </a:r>
            <a:r>
              <a:rPr lang="en-US" dirty="0" err="1"/>
              <a:t>إلى</a:t>
            </a:r>
            <a:r>
              <a:rPr lang="en-US" dirty="0"/>
              <a:t> </a:t>
            </a:r>
            <a:r>
              <a:rPr lang="en-US" dirty="0" err="1"/>
              <a:t>قسمين</a:t>
            </a:r>
            <a:r>
              <a:rPr lang="en-US" dirty="0"/>
              <a:t> </a:t>
            </a:r>
            <a:r>
              <a:rPr lang="en-US" dirty="0" err="1"/>
              <a:t>الأول</a:t>
            </a:r>
            <a:r>
              <a:rPr lang="en-US" dirty="0"/>
              <a:t> </a:t>
            </a:r>
            <a:r>
              <a:rPr lang="en-US" dirty="0" err="1"/>
              <a:t>منها</a:t>
            </a:r>
            <a:r>
              <a:rPr lang="en-US" dirty="0"/>
              <a:t> </a:t>
            </a:r>
            <a:r>
              <a:rPr lang="en-US" dirty="0" err="1"/>
              <a:t>إرادياً</a:t>
            </a:r>
            <a:r>
              <a:rPr lang="en-US" dirty="0"/>
              <a:t> </a:t>
            </a:r>
            <a:r>
              <a:rPr lang="en-US" dirty="0" err="1"/>
              <a:t>وهى</a:t>
            </a:r>
            <a:r>
              <a:rPr lang="en-US" dirty="0"/>
              <a:t> </a:t>
            </a:r>
            <a:r>
              <a:rPr lang="en-US" dirty="0" err="1"/>
              <a:t>النابعة</a:t>
            </a:r>
            <a:r>
              <a:rPr lang="en-US" dirty="0"/>
              <a:t> </a:t>
            </a:r>
            <a:r>
              <a:rPr lang="en-US" dirty="0" err="1"/>
              <a:t>من</a:t>
            </a:r>
            <a:r>
              <a:rPr lang="en-US" dirty="0"/>
              <a:t> </a:t>
            </a:r>
            <a:r>
              <a:rPr lang="en-US" dirty="0" err="1"/>
              <a:t>رغبة</a:t>
            </a:r>
            <a:r>
              <a:rPr lang="en-US" dirty="0"/>
              <a:t> </a:t>
            </a:r>
            <a:r>
              <a:rPr lang="en-US" dirty="0" err="1"/>
              <a:t>الفرد</a:t>
            </a:r>
            <a:r>
              <a:rPr lang="en-US" dirty="0"/>
              <a:t> </a:t>
            </a:r>
            <a:r>
              <a:rPr lang="en-US" dirty="0" err="1"/>
              <a:t>نفسه</a:t>
            </a:r>
            <a:r>
              <a:rPr lang="en-US" dirty="0"/>
              <a:t> </a:t>
            </a:r>
            <a:r>
              <a:rPr lang="en-US" dirty="0" err="1"/>
              <a:t>كالتناول</a:t>
            </a:r>
            <a:r>
              <a:rPr lang="en-US" dirty="0"/>
              <a:t> </a:t>
            </a:r>
            <a:r>
              <a:rPr lang="en-US" dirty="0" err="1"/>
              <a:t>للأشياء</a:t>
            </a:r>
            <a:r>
              <a:rPr lang="en-US" dirty="0"/>
              <a:t> </a:t>
            </a:r>
            <a:r>
              <a:rPr lang="en-US" dirty="0" err="1"/>
              <a:t>والمشى</a:t>
            </a:r>
            <a:r>
              <a:rPr lang="en-US" dirty="0"/>
              <a:t> </a:t>
            </a:r>
            <a:r>
              <a:rPr lang="en-US" dirty="0" err="1"/>
              <a:t>والانتقال</a:t>
            </a:r>
            <a:r>
              <a:rPr lang="en-US" dirty="0"/>
              <a:t>، </a:t>
            </a:r>
            <a:r>
              <a:rPr lang="en-US" dirty="0" err="1"/>
              <a:t>إلى</a:t>
            </a:r>
            <a:r>
              <a:rPr lang="en-US" dirty="0"/>
              <a:t> </a:t>
            </a:r>
            <a:r>
              <a:rPr lang="en-US" dirty="0" err="1"/>
              <a:t>ما</a:t>
            </a:r>
            <a:r>
              <a:rPr lang="en-US" dirty="0"/>
              <a:t> </a:t>
            </a:r>
            <a:r>
              <a:rPr lang="en-US" dirty="0" err="1"/>
              <a:t>يصل</a:t>
            </a:r>
            <a:r>
              <a:rPr lang="en-US" dirty="0"/>
              <a:t> </a:t>
            </a:r>
            <a:r>
              <a:rPr lang="en-US" dirty="0" err="1"/>
              <a:t>لحد</a:t>
            </a:r>
            <a:r>
              <a:rPr lang="en-US" dirty="0"/>
              <a:t> </a:t>
            </a:r>
            <a:r>
              <a:rPr lang="en-US" dirty="0" err="1"/>
              <a:t>المهارة</a:t>
            </a:r>
            <a:r>
              <a:rPr lang="en-US" dirty="0"/>
              <a:t> </a:t>
            </a:r>
            <a:r>
              <a:rPr lang="en-US" dirty="0" err="1"/>
              <a:t>ومحاولة</a:t>
            </a:r>
            <a:r>
              <a:rPr lang="en-US" dirty="0"/>
              <a:t> </a:t>
            </a:r>
            <a:r>
              <a:rPr lang="en-US" dirty="0" err="1"/>
              <a:t>تطويع</a:t>
            </a:r>
            <a:r>
              <a:rPr lang="en-US" dirty="0"/>
              <a:t> </a:t>
            </a:r>
            <a:r>
              <a:rPr lang="en-US" dirty="0" err="1"/>
              <a:t>جسمه</a:t>
            </a:r>
            <a:r>
              <a:rPr lang="en-US" dirty="0"/>
              <a:t> </a:t>
            </a:r>
            <a:r>
              <a:rPr lang="en-US" dirty="0" err="1"/>
              <a:t>لأداء</a:t>
            </a:r>
            <a:r>
              <a:rPr lang="en-US" dirty="0"/>
              <a:t> </a:t>
            </a:r>
            <a:r>
              <a:rPr lang="en-US" dirty="0" err="1"/>
              <a:t>ذلك</a:t>
            </a:r>
            <a:r>
              <a:rPr lang="en-US" dirty="0"/>
              <a:t>، </a:t>
            </a:r>
            <a:r>
              <a:rPr lang="en-US" dirty="0" err="1"/>
              <a:t>والقسم</a:t>
            </a:r>
            <a:r>
              <a:rPr lang="en-US" dirty="0"/>
              <a:t> </a:t>
            </a:r>
            <a:r>
              <a:rPr lang="en-US" dirty="0" err="1"/>
              <a:t>الثانى</a:t>
            </a:r>
            <a:r>
              <a:rPr lang="en-US" dirty="0"/>
              <a:t> </a:t>
            </a:r>
            <a:r>
              <a:rPr lang="en-US" dirty="0" err="1"/>
              <a:t>حركات</a:t>
            </a:r>
            <a:r>
              <a:rPr lang="en-US" dirty="0"/>
              <a:t> </a:t>
            </a:r>
            <a:r>
              <a:rPr lang="en-US" dirty="0" err="1"/>
              <a:t>اللاإرادية</a:t>
            </a:r>
            <a:r>
              <a:rPr lang="en-US" dirty="0"/>
              <a:t> </a:t>
            </a:r>
            <a:r>
              <a:rPr lang="en-US" dirty="0" err="1"/>
              <a:t>مثال</a:t>
            </a:r>
            <a:r>
              <a:rPr lang="en-US" dirty="0"/>
              <a:t> </a:t>
            </a:r>
            <a:r>
              <a:rPr lang="en-US" dirty="0" err="1"/>
              <a:t>كحركة</a:t>
            </a:r>
            <a:r>
              <a:rPr lang="en-US" dirty="0"/>
              <a:t> </a:t>
            </a:r>
            <a:r>
              <a:rPr lang="en-US" dirty="0" err="1"/>
              <a:t>الأجهزة</a:t>
            </a:r>
            <a:r>
              <a:rPr lang="en-US" dirty="0"/>
              <a:t> </a:t>
            </a:r>
            <a:r>
              <a:rPr lang="en-US" dirty="0" err="1"/>
              <a:t>الحيوية</a:t>
            </a:r>
            <a:r>
              <a:rPr lang="en-US" dirty="0"/>
              <a:t> </a:t>
            </a:r>
            <a:r>
              <a:rPr lang="en-US" dirty="0" err="1"/>
              <a:t>كحركة</a:t>
            </a:r>
            <a:r>
              <a:rPr lang="en-US" dirty="0"/>
              <a:t> </a:t>
            </a:r>
            <a:r>
              <a:rPr lang="en-US" dirty="0" err="1"/>
              <a:t>القلب</a:t>
            </a:r>
            <a:r>
              <a:rPr lang="en-US" dirty="0"/>
              <a:t> </a:t>
            </a:r>
            <a:r>
              <a:rPr lang="en-US" dirty="0" err="1"/>
              <a:t>والرئتين</a:t>
            </a:r>
            <a:r>
              <a:rPr lang="en-US" dirty="0"/>
              <a:t> </a:t>
            </a:r>
            <a:r>
              <a:rPr lang="en-US" dirty="0" err="1"/>
              <a:t>والأمعاء</a:t>
            </a:r>
            <a:r>
              <a:rPr lang="en-US" dirty="0"/>
              <a:t> </a:t>
            </a:r>
            <a:r>
              <a:rPr lang="en-US" dirty="0" err="1"/>
              <a:t>دون</a:t>
            </a:r>
            <a:r>
              <a:rPr lang="en-US" dirty="0"/>
              <a:t> </a:t>
            </a:r>
            <a:r>
              <a:rPr lang="en-US" dirty="0" err="1"/>
              <a:t>تدخل</a:t>
            </a:r>
            <a:r>
              <a:rPr lang="en-US" dirty="0"/>
              <a:t> </a:t>
            </a:r>
            <a:r>
              <a:rPr lang="en-US" dirty="0" err="1"/>
              <a:t>من</a:t>
            </a:r>
            <a:r>
              <a:rPr lang="en-US" dirty="0"/>
              <a:t> </a:t>
            </a:r>
            <a:r>
              <a:rPr lang="en-US" dirty="0" err="1"/>
              <a:t>الإنسان</a:t>
            </a:r>
            <a:r>
              <a:rPr lang="en-US" dirty="0"/>
              <a:t> </a:t>
            </a:r>
            <a:r>
              <a:rPr lang="en-US" dirty="0" err="1"/>
              <a:t>لتوجيه</a:t>
            </a:r>
            <a:r>
              <a:rPr lang="en-US" dirty="0"/>
              <a:t> </a:t>
            </a:r>
            <a:r>
              <a:rPr lang="en-US" dirty="0" err="1"/>
              <a:t>حركتها</a:t>
            </a:r>
            <a:r>
              <a:rPr lang="en-US" dirty="0"/>
              <a:t>.</a:t>
            </a:r>
          </a:p>
          <a:p>
            <a:r>
              <a:rPr lang="en-US" dirty="0"/>
              <a:t> </a:t>
            </a:r>
          </a:p>
          <a:p>
            <a:r>
              <a:rPr lang="en-US" dirty="0"/>
              <a:t> </a:t>
            </a:r>
          </a:p>
          <a:p>
            <a:pPr rtl="0"/>
            <a:r>
              <a:rPr lang="en-US" b="1" dirty="0" err="1" smtClean="0"/>
              <a:t>تصنيف</a:t>
            </a:r>
            <a:r>
              <a:rPr lang="en-US" b="1" dirty="0" smtClean="0"/>
              <a:t> </a:t>
            </a:r>
            <a:r>
              <a:rPr lang="en-US" b="1" dirty="0" err="1"/>
              <a:t>الحركات</a:t>
            </a:r>
            <a:r>
              <a:rPr lang="en-US" b="1" dirty="0"/>
              <a:t> </a:t>
            </a:r>
            <a:r>
              <a:rPr lang="en-US" b="1" dirty="0" err="1"/>
              <a:t>تشريحياً</a:t>
            </a:r>
            <a:r>
              <a:rPr lang="en-US" b="1" dirty="0"/>
              <a:t> </a:t>
            </a:r>
            <a:r>
              <a:rPr lang="en-US" b="1" dirty="0" smtClean="0"/>
              <a:t>:(هـ) </a:t>
            </a:r>
            <a:endParaRPr lang="en-US" b="1" dirty="0"/>
          </a:p>
          <a:p>
            <a:r>
              <a:rPr lang="en-US" dirty="0" err="1"/>
              <a:t>تصنف</a:t>
            </a:r>
            <a:r>
              <a:rPr lang="en-US" dirty="0"/>
              <a:t> الحركة </a:t>
            </a:r>
            <a:r>
              <a:rPr lang="en-US" dirty="0" err="1"/>
              <a:t>تشريحياً</a:t>
            </a:r>
            <a:r>
              <a:rPr lang="en-US" dirty="0"/>
              <a:t> </a:t>
            </a:r>
            <a:r>
              <a:rPr lang="en-US" dirty="0" err="1"/>
              <a:t>فى</a:t>
            </a:r>
            <a:r>
              <a:rPr lang="en-US" dirty="0"/>
              <a:t> </a:t>
            </a:r>
            <a:r>
              <a:rPr lang="en-US" dirty="0" err="1"/>
              <a:t>ضوء</a:t>
            </a:r>
            <a:r>
              <a:rPr lang="en-US" dirty="0"/>
              <a:t> </a:t>
            </a:r>
            <a:r>
              <a:rPr lang="en-US" dirty="0" err="1"/>
              <a:t>العوامل</a:t>
            </a:r>
            <a:r>
              <a:rPr lang="en-US" dirty="0"/>
              <a:t> </a:t>
            </a:r>
            <a:r>
              <a:rPr lang="en-US" dirty="0" err="1"/>
              <a:t>التشريحية</a:t>
            </a:r>
            <a:r>
              <a:rPr lang="en-US" dirty="0"/>
              <a:t> </a:t>
            </a:r>
            <a:r>
              <a:rPr lang="en-US" dirty="0" err="1"/>
              <a:t>التى</a:t>
            </a:r>
            <a:r>
              <a:rPr lang="en-US" dirty="0"/>
              <a:t> </a:t>
            </a:r>
            <a:r>
              <a:rPr lang="en-US" dirty="0" err="1"/>
              <a:t>تساهم</a:t>
            </a:r>
            <a:r>
              <a:rPr lang="en-US" dirty="0"/>
              <a:t> </a:t>
            </a:r>
            <a:r>
              <a:rPr lang="en-US" dirty="0" err="1"/>
              <a:t>فى</a:t>
            </a:r>
            <a:r>
              <a:rPr lang="en-US" dirty="0"/>
              <a:t> </a:t>
            </a:r>
            <a:r>
              <a:rPr lang="en-US" dirty="0" err="1"/>
              <a:t>فهم</a:t>
            </a:r>
            <a:r>
              <a:rPr lang="en-US" dirty="0"/>
              <a:t> </a:t>
            </a:r>
            <a:r>
              <a:rPr lang="en-US" dirty="0" err="1"/>
              <a:t>طبيعة</a:t>
            </a:r>
            <a:r>
              <a:rPr lang="en-US" dirty="0"/>
              <a:t> </a:t>
            </a:r>
            <a:r>
              <a:rPr lang="en-US" dirty="0" err="1"/>
              <a:t>تكون</a:t>
            </a:r>
            <a:r>
              <a:rPr lang="en-US" dirty="0"/>
              <a:t> </a:t>
            </a:r>
            <a:r>
              <a:rPr lang="en-US" dirty="0" err="1"/>
              <a:t>جسم</a:t>
            </a:r>
            <a:r>
              <a:rPr lang="en-US" dirty="0"/>
              <a:t> </a:t>
            </a:r>
            <a:r>
              <a:rPr lang="en-US" dirty="0" err="1"/>
              <a:t>الإنسان</a:t>
            </a:r>
            <a:r>
              <a:rPr lang="en-US" dirty="0"/>
              <a:t> </a:t>
            </a:r>
            <a:r>
              <a:rPr lang="en-US" dirty="0" err="1"/>
              <a:t>وهى</a:t>
            </a:r>
            <a:r>
              <a:rPr lang="en-US" dirty="0"/>
              <a:t> </a:t>
            </a:r>
            <a:r>
              <a:rPr lang="en-US" dirty="0" err="1"/>
              <a:t>كالتالى</a:t>
            </a:r>
            <a:r>
              <a:rPr lang="en-US" dirty="0"/>
              <a:t>:</a:t>
            </a:r>
          </a:p>
          <a:p>
            <a:r>
              <a:rPr lang="en-US" b="1" dirty="0"/>
              <a:t>(1) </a:t>
            </a:r>
            <a:r>
              <a:rPr lang="en-US" b="1" dirty="0" err="1"/>
              <a:t>تصنيف</a:t>
            </a:r>
            <a:r>
              <a:rPr lang="en-US" b="1" dirty="0"/>
              <a:t> </a:t>
            </a:r>
            <a:r>
              <a:rPr lang="en-US" b="1" dirty="0" err="1"/>
              <a:t>الحركات</a:t>
            </a:r>
            <a:r>
              <a:rPr lang="en-US" b="1" dirty="0"/>
              <a:t> </a:t>
            </a:r>
            <a:r>
              <a:rPr lang="en-US" b="1" dirty="0" err="1"/>
              <a:t>فى</a:t>
            </a:r>
            <a:r>
              <a:rPr lang="en-US" b="1" dirty="0"/>
              <a:t> </a:t>
            </a:r>
            <a:r>
              <a:rPr lang="en-US" b="1" dirty="0" err="1"/>
              <a:t>ضوء</a:t>
            </a:r>
            <a:r>
              <a:rPr lang="en-US" b="1" dirty="0"/>
              <a:t> </a:t>
            </a:r>
            <a:r>
              <a:rPr lang="en-US" b="1" dirty="0" err="1"/>
              <a:t>طبيعة</a:t>
            </a:r>
            <a:r>
              <a:rPr lang="en-US" b="1" dirty="0"/>
              <a:t> </a:t>
            </a:r>
            <a:r>
              <a:rPr lang="en-US" b="1" dirty="0" err="1"/>
              <a:t>عمل</a:t>
            </a:r>
            <a:r>
              <a:rPr lang="en-US" b="1" dirty="0"/>
              <a:t> </a:t>
            </a:r>
            <a:r>
              <a:rPr lang="en-US" b="1" dirty="0" err="1"/>
              <a:t>المفاصل</a:t>
            </a:r>
            <a:r>
              <a:rPr lang="en-US" b="1" dirty="0"/>
              <a:t>.</a:t>
            </a:r>
          </a:p>
          <a:p>
            <a:r>
              <a:rPr lang="en-US" dirty="0"/>
              <a:t>	</a:t>
            </a:r>
            <a:r>
              <a:rPr lang="en-US" dirty="0" err="1"/>
              <a:t>وهى</a:t>
            </a:r>
            <a:r>
              <a:rPr lang="en-US" dirty="0"/>
              <a:t> </a:t>
            </a:r>
            <a:r>
              <a:rPr lang="en-US" dirty="0" err="1"/>
              <a:t>حركات</a:t>
            </a:r>
            <a:r>
              <a:rPr lang="en-US" dirty="0"/>
              <a:t> </a:t>
            </a:r>
            <a:r>
              <a:rPr lang="en-US" dirty="0" err="1"/>
              <a:t>محدودة</a:t>
            </a:r>
            <a:r>
              <a:rPr lang="en-US" dirty="0"/>
              <a:t> الحركة </a:t>
            </a:r>
            <a:r>
              <a:rPr lang="en-US" dirty="0" err="1"/>
              <a:t>كالحركات</a:t>
            </a:r>
            <a:r>
              <a:rPr lang="en-US" dirty="0"/>
              <a:t> </a:t>
            </a:r>
            <a:r>
              <a:rPr lang="en-US" dirty="0" err="1"/>
              <a:t>الخاصة</a:t>
            </a:r>
            <a:r>
              <a:rPr lang="en-US" dirty="0"/>
              <a:t> </a:t>
            </a:r>
            <a:r>
              <a:rPr lang="en-US" dirty="0" err="1"/>
              <a:t>بالمرفق</a:t>
            </a:r>
            <a:r>
              <a:rPr lang="en-US" dirty="0"/>
              <a:t> </a:t>
            </a:r>
            <a:r>
              <a:rPr lang="en-US" dirty="0" err="1"/>
              <a:t>أو</a:t>
            </a:r>
            <a:r>
              <a:rPr lang="en-US" dirty="0"/>
              <a:t> </a:t>
            </a:r>
            <a:r>
              <a:rPr lang="en-US" dirty="0" err="1"/>
              <a:t>الركبة</a:t>
            </a:r>
            <a:r>
              <a:rPr lang="en-US" dirty="0"/>
              <a:t> </a:t>
            </a:r>
            <a:r>
              <a:rPr lang="en-US" dirty="0" err="1"/>
              <a:t>وأخرى</a:t>
            </a:r>
            <a:r>
              <a:rPr lang="en-US" dirty="0"/>
              <a:t> </a:t>
            </a:r>
            <a:r>
              <a:rPr lang="en-US" dirty="0" err="1"/>
              <a:t>واسعة</a:t>
            </a:r>
            <a:r>
              <a:rPr lang="en-US" dirty="0"/>
              <a:t> الحركة </a:t>
            </a:r>
            <a:r>
              <a:rPr lang="en-US" dirty="0" err="1"/>
              <a:t>كالفخذ</a:t>
            </a:r>
            <a:r>
              <a:rPr lang="en-US" dirty="0"/>
              <a:t> </a:t>
            </a:r>
            <a:r>
              <a:rPr lang="en-US" dirty="0" err="1"/>
              <a:t>والكتف</a:t>
            </a:r>
            <a:r>
              <a:rPr lang="en-US" dirty="0"/>
              <a:t>.</a:t>
            </a:r>
          </a:p>
          <a:p>
            <a:r>
              <a:rPr lang="en-US" b="1" dirty="0"/>
              <a:t>(2) </a:t>
            </a:r>
            <a:r>
              <a:rPr lang="en-US" b="1" dirty="0" err="1"/>
              <a:t>تصنيف</a:t>
            </a:r>
            <a:r>
              <a:rPr lang="en-US" b="1" dirty="0"/>
              <a:t> </a:t>
            </a:r>
            <a:r>
              <a:rPr lang="en-US" b="1" dirty="0" err="1"/>
              <a:t>الحركات</a:t>
            </a:r>
            <a:r>
              <a:rPr lang="en-US" b="1" dirty="0"/>
              <a:t> </a:t>
            </a:r>
            <a:r>
              <a:rPr lang="en-US" b="1" dirty="0" err="1"/>
              <a:t>فى</a:t>
            </a:r>
            <a:r>
              <a:rPr lang="en-US" b="1" dirty="0"/>
              <a:t> </a:t>
            </a:r>
            <a:r>
              <a:rPr lang="en-US" b="1" dirty="0" err="1"/>
              <a:t>ضوء</a:t>
            </a:r>
            <a:r>
              <a:rPr lang="en-US" b="1" dirty="0"/>
              <a:t> </a:t>
            </a:r>
            <a:r>
              <a:rPr lang="en-US" b="1" dirty="0" err="1"/>
              <a:t>طبيعة</a:t>
            </a:r>
            <a:r>
              <a:rPr lang="en-US" b="1" dirty="0"/>
              <a:t> </a:t>
            </a:r>
            <a:r>
              <a:rPr lang="en-US" b="1" dirty="0" err="1"/>
              <a:t>حجم</a:t>
            </a:r>
            <a:r>
              <a:rPr lang="en-US" b="1" dirty="0"/>
              <a:t> </a:t>
            </a:r>
            <a:r>
              <a:rPr lang="en-US" b="1" dirty="0" err="1"/>
              <a:t>العضلات</a:t>
            </a:r>
            <a:r>
              <a:rPr lang="en-US" b="1" dirty="0"/>
              <a:t>.</a:t>
            </a:r>
          </a:p>
          <a:p>
            <a:r>
              <a:rPr lang="en-US" dirty="0"/>
              <a:t>	</a:t>
            </a:r>
            <a:r>
              <a:rPr lang="en-US" dirty="0" err="1"/>
              <a:t>تنقسم</a:t>
            </a:r>
            <a:r>
              <a:rPr lang="en-US" dirty="0"/>
              <a:t> </a:t>
            </a:r>
            <a:r>
              <a:rPr lang="en-US" dirty="0" err="1"/>
              <a:t>إلى</a:t>
            </a:r>
            <a:r>
              <a:rPr lang="en-US" dirty="0"/>
              <a:t> </a:t>
            </a:r>
            <a:r>
              <a:rPr lang="en-US" dirty="0" err="1"/>
              <a:t>قسمين</a:t>
            </a:r>
            <a:r>
              <a:rPr lang="en-US" dirty="0"/>
              <a:t> </a:t>
            </a:r>
            <a:r>
              <a:rPr lang="en-US" dirty="0" err="1"/>
              <a:t>القسم</a:t>
            </a:r>
            <a:r>
              <a:rPr lang="en-US" dirty="0"/>
              <a:t> </a:t>
            </a:r>
            <a:r>
              <a:rPr lang="en-US" dirty="0" err="1"/>
              <a:t>الاول</a:t>
            </a:r>
            <a:r>
              <a:rPr lang="en-US" dirty="0"/>
              <a:t> </a:t>
            </a:r>
            <a:r>
              <a:rPr lang="en-US" dirty="0" err="1"/>
              <a:t>حركات</a:t>
            </a:r>
            <a:r>
              <a:rPr lang="en-US" dirty="0"/>
              <a:t> </a:t>
            </a:r>
            <a:r>
              <a:rPr lang="en-US" dirty="0" err="1"/>
              <a:t>دقيقة</a:t>
            </a:r>
            <a:r>
              <a:rPr lang="en-US" dirty="0"/>
              <a:t> </a:t>
            </a:r>
            <a:r>
              <a:rPr lang="en-US" dirty="0" err="1"/>
              <a:t>تعتمد</a:t>
            </a:r>
            <a:r>
              <a:rPr lang="en-US" dirty="0"/>
              <a:t> </a:t>
            </a:r>
            <a:r>
              <a:rPr lang="en-US" dirty="0" err="1"/>
              <a:t>على</a:t>
            </a:r>
            <a:r>
              <a:rPr lang="en-US" dirty="0"/>
              <a:t> </a:t>
            </a:r>
            <a:r>
              <a:rPr lang="en-US" dirty="0" err="1"/>
              <a:t>عضلات</a:t>
            </a:r>
            <a:r>
              <a:rPr lang="en-US" dirty="0"/>
              <a:t> </a:t>
            </a:r>
            <a:r>
              <a:rPr lang="en-US" dirty="0" err="1"/>
              <a:t>دقيقة</a:t>
            </a:r>
            <a:r>
              <a:rPr lang="en-US" dirty="0"/>
              <a:t> </a:t>
            </a:r>
            <a:r>
              <a:rPr lang="en-US" dirty="0" err="1"/>
              <a:t>كسلاميات</a:t>
            </a:r>
            <a:r>
              <a:rPr lang="en-US" dirty="0"/>
              <a:t> </a:t>
            </a:r>
            <a:r>
              <a:rPr lang="en-US" dirty="0" err="1"/>
              <a:t>الأصابع</a:t>
            </a:r>
            <a:r>
              <a:rPr lang="en-US" dirty="0"/>
              <a:t> </a:t>
            </a:r>
            <a:r>
              <a:rPr lang="en-US" dirty="0" err="1"/>
              <a:t>وحركات</a:t>
            </a:r>
            <a:r>
              <a:rPr lang="en-US" dirty="0"/>
              <a:t> </a:t>
            </a:r>
            <a:r>
              <a:rPr lang="en-US" dirty="0" err="1"/>
              <a:t>العين</a:t>
            </a:r>
            <a:r>
              <a:rPr lang="en-US" dirty="0"/>
              <a:t> </a:t>
            </a:r>
            <a:r>
              <a:rPr lang="en-US" dirty="0" err="1"/>
              <a:t>وتوافق</a:t>
            </a:r>
            <a:r>
              <a:rPr lang="en-US" dirty="0"/>
              <a:t> </a:t>
            </a:r>
            <a:r>
              <a:rPr lang="en-US" dirty="0" err="1"/>
              <a:t>العين</a:t>
            </a:r>
            <a:r>
              <a:rPr lang="en-US" dirty="0"/>
              <a:t> </a:t>
            </a:r>
            <a:r>
              <a:rPr lang="en-US" dirty="0" err="1"/>
              <a:t>مع</a:t>
            </a:r>
            <a:r>
              <a:rPr lang="en-US" dirty="0"/>
              <a:t> </a:t>
            </a:r>
            <a:r>
              <a:rPr lang="en-US" dirty="0" err="1"/>
              <a:t>اليد</a:t>
            </a:r>
            <a:r>
              <a:rPr lang="en-US" dirty="0"/>
              <a:t> </a:t>
            </a:r>
            <a:r>
              <a:rPr lang="en-US" dirty="0" err="1"/>
              <a:t>ومع</a:t>
            </a:r>
            <a:r>
              <a:rPr lang="en-US" dirty="0"/>
              <a:t> </a:t>
            </a:r>
            <a:r>
              <a:rPr lang="en-US" dirty="0" err="1"/>
              <a:t>الرجل</a:t>
            </a:r>
            <a:r>
              <a:rPr lang="en-US" dirty="0"/>
              <a:t>.</a:t>
            </a:r>
          </a:p>
          <a:p>
            <a:r>
              <a:rPr lang="en-US" dirty="0" err="1"/>
              <a:t>والقسم</a:t>
            </a:r>
            <a:r>
              <a:rPr lang="en-US" dirty="0"/>
              <a:t> </a:t>
            </a:r>
            <a:r>
              <a:rPr lang="en-US" dirty="0" err="1"/>
              <a:t>الثانى</a:t>
            </a:r>
            <a:r>
              <a:rPr lang="en-US" dirty="0"/>
              <a:t> </a:t>
            </a:r>
            <a:r>
              <a:rPr lang="en-US" dirty="0" err="1"/>
              <a:t>الحركات</a:t>
            </a:r>
            <a:r>
              <a:rPr lang="en-US" dirty="0"/>
              <a:t> </a:t>
            </a:r>
            <a:r>
              <a:rPr lang="en-US" dirty="0" err="1"/>
              <a:t>التى</a:t>
            </a:r>
            <a:r>
              <a:rPr lang="en-US" dirty="0"/>
              <a:t> </a:t>
            </a:r>
            <a:r>
              <a:rPr lang="en-US" dirty="0" err="1"/>
              <a:t>تعتمد</a:t>
            </a:r>
            <a:r>
              <a:rPr lang="en-US" dirty="0"/>
              <a:t> </a:t>
            </a:r>
            <a:r>
              <a:rPr lang="en-US" dirty="0" err="1"/>
              <a:t>على</a:t>
            </a:r>
            <a:r>
              <a:rPr lang="en-US" dirty="0"/>
              <a:t> </a:t>
            </a:r>
            <a:r>
              <a:rPr lang="en-US" dirty="0" err="1"/>
              <a:t>العضلات</a:t>
            </a:r>
            <a:r>
              <a:rPr lang="en-US" dirty="0"/>
              <a:t> </a:t>
            </a:r>
            <a:r>
              <a:rPr lang="en-US" dirty="0" err="1"/>
              <a:t>الكبيرة</a:t>
            </a:r>
            <a:r>
              <a:rPr lang="en-US" dirty="0"/>
              <a:t> </a:t>
            </a:r>
            <a:r>
              <a:rPr lang="en-US" dirty="0" err="1"/>
              <a:t>مثل</a:t>
            </a:r>
            <a:r>
              <a:rPr lang="en-US" dirty="0"/>
              <a:t> </a:t>
            </a:r>
            <a:r>
              <a:rPr lang="en-US" dirty="0" err="1"/>
              <a:t>المشى</a:t>
            </a:r>
            <a:r>
              <a:rPr lang="en-US" dirty="0"/>
              <a:t> </a:t>
            </a:r>
            <a:r>
              <a:rPr lang="en-US" dirty="0" err="1"/>
              <a:t>والجرى</a:t>
            </a:r>
            <a:r>
              <a:rPr lang="en-US" dirty="0"/>
              <a:t> </a:t>
            </a:r>
            <a:r>
              <a:rPr lang="en-US" dirty="0" err="1"/>
              <a:t>والحجل</a:t>
            </a:r>
            <a:r>
              <a:rPr lang="en-US" dirty="0"/>
              <a:t> </a:t>
            </a:r>
            <a:r>
              <a:rPr lang="en-US" dirty="0" err="1"/>
              <a:t>وقبض</a:t>
            </a:r>
            <a:r>
              <a:rPr lang="en-US" dirty="0"/>
              <a:t> </a:t>
            </a:r>
            <a:r>
              <a:rPr lang="en-US" dirty="0" err="1"/>
              <a:t>وبسط</a:t>
            </a:r>
            <a:r>
              <a:rPr lang="en-US" dirty="0"/>
              <a:t> </a:t>
            </a:r>
            <a:r>
              <a:rPr lang="en-US" dirty="0" err="1"/>
              <a:t>الركبة</a:t>
            </a:r>
            <a:r>
              <a:rPr lang="en-US" dirty="0"/>
              <a:t> </a:t>
            </a:r>
            <a:r>
              <a:rPr lang="en-US" dirty="0" err="1"/>
              <a:t>وتدوير</a:t>
            </a:r>
            <a:r>
              <a:rPr lang="en-US" dirty="0"/>
              <a:t> </a:t>
            </a:r>
            <a:r>
              <a:rPr lang="en-US" dirty="0" err="1"/>
              <a:t>الجذع</a:t>
            </a:r>
            <a:r>
              <a:rPr lang="en-US" dirty="0"/>
              <a:t> </a:t>
            </a:r>
            <a:r>
              <a:rPr lang="en-US" dirty="0" err="1"/>
              <a:t>وهنا</a:t>
            </a:r>
            <a:r>
              <a:rPr lang="en-US" dirty="0"/>
              <a:t> </a:t>
            </a:r>
            <a:r>
              <a:rPr lang="en-US" dirty="0" err="1"/>
              <a:t>فإن</a:t>
            </a:r>
            <a:r>
              <a:rPr lang="en-US" dirty="0"/>
              <a:t> </a:t>
            </a:r>
            <a:r>
              <a:rPr lang="en-US" dirty="0" err="1"/>
              <a:t>نوع</a:t>
            </a:r>
            <a:r>
              <a:rPr lang="en-US" dirty="0"/>
              <a:t> الحركة </a:t>
            </a:r>
            <a:r>
              <a:rPr lang="en-US" dirty="0" err="1"/>
              <a:t>تصنيفه</a:t>
            </a:r>
            <a:r>
              <a:rPr lang="en-US" dirty="0"/>
              <a:t> </a:t>
            </a:r>
            <a:r>
              <a:rPr lang="en-US" dirty="0" err="1"/>
              <a:t>يتوقف</a:t>
            </a:r>
            <a:r>
              <a:rPr lang="en-US" dirty="0"/>
              <a:t> </a:t>
            </a:r>
            <a:r>
              <a:rPr lang="en-US" dirty="0" err="1"/>
              <a:t>على</a:t>
            </a:r>
            <a:r>
              <a:rPr lang="en-US" dirty="0"/>
              <a:t> </a:t>
            </a:r>
            <a:r>
              <a:rPr lang="en-US" dirty="0" err="1"/>
              <a:t>حجم</a:t>
            </a:r>
            <a:r>
              <a:rPr lang="en-US" dirty="0"/>
              <a:t> </a:t>
            </a:r>
            <a:r>
              <a:rPr lang="en-US" dirty="0" err="1"/>
              <a:t>العضلة</a:t>
            </a:r>
            <a:r>
              <a:rPr lang="en-US" dirty="0"/>
              <a:t> </a:t>
            </a:r>
            <a:r>
              <a:rPr lang="en-US" dirty="0" err="1"/>
              <a:t>العاملة</a:t>
            </a:r>
            <a:r>
              <a:rPr lang="en-US" dirty="0"/>
              <a:t>.</a:t>
            </a:r>
          </a:p>
          <a:p>
            <a:endParaRPr lang="ar-SA"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85800"/>
            <a:ext cx="8305800" cy="2031325"/>
          </a:xfrm>
          <a:prstGeom prst="rect">
            <a:avLst/>
          </a:prstGeom>
          <a:noFill/>
        </p:spPr>
        <p:txBody>
          <a:bodyPr wrap="square" rtlCol="1">
            <a:spAutoFit/>
          </a:bodyPr>
          <a:lstStyle/>
          <a:p>
            <a:r>
              <a:rPr lang="en-US" b="1" dirty="0"/>
              <a:t>(3) </a:t>
            </a:r>
            <a:r>
              <a:rPr lang="ar-SA" b="1" dirty="0"/>
              <a:t>تصنيف الحركات فى ضوء طبيعة محاور ومسطحات الجسم</a:t>
            </a:r>
            <a:r>
              <a:rPr lang="en-US" b="1" dirty="0"/>
              <a:t>.( </a:t>
            </a:r>
            <a:r>
              <a:rPr lang="ar-SA" b="1" dirty="0"/>
              <a:t>وهى ذات تأثير على</a:t>
            </a:r>
            <a:r>
              <a:rPr lang="ar-SA" dirty="0"/>
              <a:t> </a:t>
            </a:r>
            <a:r>
              <a:rPr lang="ar-SA" b="1" dirty="0"/>
              <a:t>مستوى </a:t>
            </a:r>
            <a:r>
              <a:rPr lang="ar-SA" b="1" dirty="0" smtClean="0"/>
              <a:t>الفاعلية</a:t>
            </a:r>
            <a:endParaRPr lang="ar-EG" b="1" dirty="0" smtClean="0"/>
          </a:p>
          <a:p>
            <a:endParaRPr lang="en-US" b="1" dirty="0"/>
          </a:p>
          <a:p>
            <a:r>
              <a:rPr lang="en-US" dirty="0"/>
              <a:t>	</a:t>
            </a:r>
            <a:r>
              <a:rPr lang="en-US" dirty="0" err="1"/>
              <a:t>وهنا</a:t>
            </a:r>
            <a:r>
              <a:rPr lang="en-US" dirty="0"/>
              <a:t> </a:t>
            </a:r>
            <a:r>
              <a:rPr lang="en-US" dirty="0" err="1"/>
              <a:t>فى</a:t>
            </a:r>
            <a:r>
              <a:rPr lang="en-US" dirty="0"/>
              <a:t> </a:t>
            </a:r>
            <a:r>
              <a:rPr lang="en-US" dirty="0" err="1"/>
              <a:t>ضوء</a:t>
            </a:r>
            <a:r>
              <a:rPr lang="en-US" dirty="0"/>
              <a:t> </a:t>
            </a:r>
            <a:r>
              <a:rPr lang="en-US" dirty="0" err="1"/>
              <a:t>طبيعة</a:t>
            </a:r>
            <a:r>
              <a:rPr lang="en-US" dirty="0"/>
              <a:t> </a:t>
            </a:r>
            <a:r>
              <a:rPr lang="en-US" dirty="0" err="1"/>
              <a:t>عمل</a:t>
            </a:r>
            <a:r>
              <a:rPr lang="en-US" dirty="0"/>
              <a:t> </a:t>
            </a:r>
            <a:r>
              <a:rPr lang="en-US" dirty="0" err="1"/>
              <a:t>المحاور</a:t>
            </a:r>
            <a:r>
              <a:rPr lang="en-US" dirty="0"/>
              <a:t> </a:t>
            </a:r>
            <a:r>
              <a:rPr lang="en-US" dirty="0" err="1"/>
              <a:t>والمسطحات</a:t>
            </a:r>
            <a:r>
              <a:rPr lang="en-US" dirty="0"/>
              <a:t> </a:t>
            </a:r>
            <a:r>
              <a:rPr lang="en-US" dirty="0" err="1"/>
              <a:t>أما</a:t>
            </a:r>
            <a:r>
              <a:rPr lang="en-US" dirty="0"/>
              <a:t> </a:t>
            </a:r>
            <a:r>
              <a:rPr lang="en-US" dirty="0" err="1"/>
              <a:t>أن</a:t>
            </a:r>
            <a:r>
              <a:rPr lang="en-US" dirty="0"/>
              <a:t> </a:t>
            </a:r>
            <a:r>
              <a:rPr lang="en-US" dirty="0" err="1"/>
              <a:t>تكون</a:t>
            </a:r>
            <a:r>
              <a:rPr lang="en-US" dirty="0"/>
              <a:t> الحركة </a:t>
            </a:r>
            <a:r>
              <a:rPr lang="en-US" dirty="0" err="1"/>
              <a:t>تعتمد</a:t>
            </a:r>
            <a:r>
              <a:rPr lang="en-US" dirty="0"/>
              <a:t> </a:t>
            </a:r>
            <a:r>
              <a:rPr lang="en-US" dirty="0" err="1"/>
              <a:t>على</a:t>
            </a:r>
            <a:r>
              <a:rPr lang="en-US" dirty="0"/>
              <a:t> </a:t>
            </a:r>
            <a:r>
              <a:rPr lang="en-US" dirty="0" err="1"/>
              <a:t>أحد</a:t>
            </a:r>
            <a:r>
              <a:rPr lang="en-US" dirty="0"/>
              <a:t> </a:t>
            </a:r>
            <a:r>
              <a:rPr lang="en-US" dirty="0" err="1"/>
              <a:t>المحاور</a:t>
            </a:r>
            <a:r>
              <a:rPr lang="en-US" dirty="0"/>
              <a:t> </a:t>
            </a:r>
            <a:r>
              <a:rPr lang="en-US" dirty="0" err="1"/>
              <a:t>أو</a:t>
            </a:r>
            <a:r>
              <a:rPr lang="en-US" dirty="0"/>
              <a:t> </a:t>
            </a:r>
            <a:r>
              <a:rPr lang="en-US" dirty="0" err="1"/>
              <a:t>مزج</a:t>
            </a:r>
            <a:r>
              <a:rPr lang="en-US" dirty="0"/>
              <a:t> </a:t>
            </a:r>
            <a:r>
              <a:rPr lang="en-US" dirty="0" err="1"/>
              <a:t>بين</a:t>
            </a:r>
            <a:r>
              <a:rPr lang="en-US" dirty="0"/>
              <a:t> </a:t>
            </a:r>
            <a:r>
              <a:rPr lang="en-US" dirty="0" err="1"/>
              <a:t>أكثر</a:t>
            </a:r>
            <a:r>
              <a:rPr lang="en-US" dirty="0"/>
              <a:t> </a:t>
            </a:r>
            <a:r>
              <a:rPr lang="en-US" dirty="0" err="1"/>
              <a:t>من</a:t>
            </a:r>
            <a:r>
              <a:rPr lang="en-US" dirty="0"/>
              <a:t> </a:t>
            </a:r>
            <a:r>
              <a:rPr lang="en-US" dirty="0" err="1"/>
              <a:t>محور</a:t>
            </a:r>
            <a:r>
              <a:rPr lang="en-US" dirty="0"/>
              <a:t> (</a:t>
            </a:r>
            <a:r>
              <a:rPr lang="en-US" dirty="0" err="1"/>
              <a:t>zyx</a:t>
            </a:r>
            <a:r>
              <a:rPr lang="en-US" dirty="0"/>
              <a:t>) </a:t>
            </a:r>
            <a:r>
              <a:rPr lang="en-US" dirty="0" err="1"/>
              <a:t>وكذلك</a:t>
            </a:r>
            <a:r>
              <a:rPr lang="en-US" dirty="0"/>
              <a:t> </a:t>
            </a:r>
            <a:r>
              <a:rPr lang="en-US" dirty="0" err="1"/>
              <a:t>المسطحات</a:t>
            </a:r>
            <a:r>
              <a:rPr lang="en-US" dirty="0"/>
              <a:t> </a:t>
            </a:r>
            <a:r>
              <a:rPr lang="en-US" dirty="0" err="1"/>
              <a:t>وهنا</a:t>
            </a:r>
            <a:r>
              <a:rPr lang="en-US" dirty="0"/>
              <a:t> </a:t>
            </a:r>
            <a:r>
              <a:rPr lang="en-US" dirty="0" err="1"/>
              <a:t>يجدر</a:t>
            </a:r>
            <a:r>
              <a:rPr lang="en-US" dirty="0"/>
              <a:t> </a:t>
            </a:r>
            <a:r>
              <a:rPr lang="en-US" dirty="0" err="1"/>
              <a:t>الإشارة</a:t>
            </a:r>
            <a:r>
              <a:rPr lang="en-US" dirty="0"/>
              <a:t> </a:t>
            </a:r>
            <a:r>
              <a:rPr lang="en-US" dirty="0" err="1"/>
              <a:t>إلى</a:t>
            </a:r>
            <a:r>
              <a:rPr lang="en-US" dirty="0"/>
              <a:t> </a:t>
            </a:r>
            <a:r>
              <a:rPr lang="en-US" dirty="0" err="1"/>
              <a:t>محاور</a:t>
            </a:r>
            <a:r>
              <a:rPr lang="en-US" dirty="0"/>
              <a:t> </a:t>
            </a:r>
            <a:r>
              <a:rPr lang="en-US" dirty="0" err="1"/>
              <a:t>ومسطحات</a:t>
            </a:r>
            <a:r>
              <a:rPr lang="en-US" dirty="0"/>
              <a:t> </a:t>
            </a:r>
            <a:r>
              <a:rPr lang="en-US" dirty="0" err="1"/>
              <a:t>الجسم</a:t>
            </a:r>
            <a:r>
              <a:rPr lang="en-US" dirty="0"/>
              <a:t> </a:t>
            </a:r>
            <a:r>
              <a:rPr lang="en-US" dirty="0" err="1"/>
              <a:t>وهى</a:t>
            </a:r>
            <a:r>
              <a:rPr lang="en-US" dirty="0"/>
              <a:t> </a:t>
            </a:r>
            <a:r>
              <a:rPr lang="en-US" dirty="0" err="1"/>
              <a:t>تنقسم</a:t>
            </a:r>
            <a:r>
              <a:rPr lang="en-US" dirty="0"/>
              <a:t> </a:t>
            </a:r>
            <a:r>
              <a:rPr lang="en-US" dirty="0" err="1"/>
              <a:t>إلى</a:t>
            </a:r>
            <a:r>
              <a:rPr lang="en-US" dirty="0"/>
              <a:t> </a:t>
            </a:r>
            <a:r>
              <a:rPr lang="en-US" dirty="0" err="1"/>
              <a:t>ثلاثة</a:t>
            </a:r>
            <a:r>
              <a:rPr lang="en-US" dirty="0"/>
              <a:t> </a:t>
            </a:r>
            <a:r>
              <a:rPr lang="en-US" dirty="0" err="1"/>
              <a:t>محاور</a:t>
            </a:r>
            <a:r>
              <a:rPr lang="en-US" dirty="0"/>
              <a:t> </a:t>
            </a:r>
            <a:r>
              <a:rPr lang="en-US" dirty="0" err="1"/>
              <a:t>وثلاثة</a:t>
            </a:r>
            <a:r>
              <a:rPr lang="en-US" dirty="0"/>
              <a:t> </a:t>
            </a:r>
            <a:r>
              <a:rPr lang="en-US" dirty="0" err="1"/>
              <a:t>مسطحات</a:t>
            </a:r>
            <a:r>
              <a:rPr lang="en-US" dirty="0"/>
              <a:t> </a:t>
            </a:r>
            <a:r>
              <a:rPr lang="en-US" dirty="0" err="1"/>
              <a:t>يمكن</a:t>
            </a:r>
            <a:r>
              <a:rPr lang="en-US" dirty="0"/>
              <a:t> </a:t>
            </a:r>
            <a:r>
              <a:rPr lang="en-US" dirty="0" err="1"/>
              <a:t>تناولها</a:t>
            </a:r>
            <a:r>
              <a:rPr lang="en-US" dirty="0"/>
              <a:t> </a:t>
            </a:r>
            <a:r>
              <a:rPr lang="en-US" dirty="0" err="1"/>
              <a:t>وهى</a:t>
            </a:r>
            <a:r>
              <a:rPr lang="en-US" dirty="0"/>
              <a:t> </a:t>
            </a:r>
            <a:r>
              <a:rPr lang="en-US" dirty="0" err="1"/>
              <a:t>الدليل</a:t>
            </a:r>
            <a:r>
              <a:rPr lang="en-US" dirty="0"/>
              <a:t> </a:t>
            </a:r>
            <a:r>
              <a:rPr lang="en-US" dirty="0" err="1"/>
              <a:t>الاساسي</a:t>
            </a:r>
            <a:r>
              <a:rPr lang="en-US" dirty="0"/>
              <a:t> </a:t>
            </a:r>
            <a:r>
              <a:rPr lang="en-US" dirty="0" err="1"/>
              <a:t>لدقة</a:t>
            </a:r>
            <a:r>
              <a:rPr lang="en-US" dirty="0"/>
              <a:t> </a:t>
            </a:r>
            <a:r>
              <a:rPr lang="en-US" dirty="0" err="1"/>
              <a:t>تنفيذ</a:t>
            </a:r>
            <a:r>
              <a:rPr lang="en-US" dirty="0"/>
              <a:t> </a:t>
            </a:r>
            <a:r>
              <a:rPr lang="en-US" dirty="0" err="1"/>
              <a:t>الاوضاع</a:t>
            </a:r>
            <a:r>
              <a:rPr lang="en-US" dirty="0"/>
              <a:t> </a:t>
            </a:r>
            <a:r>
              <a:rPr lang="en-US" dirty="0" err="1"/>
              <a:t>البدنية</a:t>
            </a:r>
            <a:r>
              <a:rPr lang="en-US" dirty="0"/>
              <a:t> </a:t>
            </a:r>
            <a:r>
              <a:rPr lang="en-US" dirty="0" err="1"/>
              <a:t>واى</a:t>
            </a:r>
            <a:r>
              <a:rPr lang="en-US" dirty="0"/>
              <a:t> </a:t>
            </a:r>
            <a:r>
              <a:rPr lang="en-US" dirty="0" err="1"/>
              <a:t>خلل</a:t>
            </a:r>
            <a:r>
              <a:rPr lang="en-US" dirty="0"/>
              <a:t> </a:t>
            </a:r>
            <a:r>
              <a:rPr lang="en-US" dirty="0" err="1"/>
              <a:t>فى</a:t>
            </a:r>
            <a:r>
              <a:rPr lang="en-US" dirty="0"/>
              <a:t> </a:t>
            </a:r>
            <a:r>
              <a:rPr lang="en-US" dirty="0" err="1"/>
              <a:t>ذلك</a:t>
            </a:r>
            <a:r>
              <a:rPr lang="en-US" dirty="0"/>
              <a:t> </a:t>
            </a:r>
            <a:r>
              <a:rPr lang="en-US" dirty="0" err="1"/>
              <a:t>يقلل</a:t>
            </a:r>
            <a:r>
              <a:rPr lang="en-US" dirty="0"/>
              <a:t> </a:t>
            </a:r>
            <a:r>
              <a:rPr lang="en-US" dirty="0" err="1"/>
              <a:t>من</a:t>
            </a:r>
            <a:r>
              <a:rPr lang="en-US" dirty="0"/>
              <a:t> </a:t>
            </a:r>
            <a:r>
              <a:rPr lang="en-US" dirty="0" err="1"/>
              <a:t>فاعلية</a:t>
            </a:r>
            <a:r>
              <a:rPr lang="en-US" dirty="0"/>
              <a:t> </a:t>
            </a:r>
            <a:r>
              <a:rPr lang="en-US" dirty="0" err="1"/>
              <a:t>التمرين</a:t>
            </a:r>
            <a:r>
              <a:rPr lang="en-US" dirty="0"/>
              <a:t> (</a:t>
            </a:r>
            <a:r>
              <a:rPr lang="en-US" dirty="0" err="1"/>
              <a:t>الوضع</a:t>
            </a:r>
            <a:r>
              <a:rPr lang="en-US" dirty="0"/>
              <a:t> </a:t>
            </a:r>
            <a:r>
              <a:rPr lang="en-US" dirty="0" err="1"/>
              <a:t>البدني</a:t>
            </a:r>
            <a:r>
              <a:rPr lang="en-US" dirty="0"/>
              <a:t>) </a:t>
            </a:r>
            <a:r>
              <a:rPr lang="en-US" dirty="0" err="1"/>
              <a:t>كالتالى</a:t>
            </a:r>
            <a:r>
              <a:rPr lang="en-US" dirty="0"/>
              <a:t>:</a:t>
            </a:r>
          </a:p>
          <a:p>
            <a:endParaRPr lang="ar-SA" dirty="0"/>
          </a:p>
        </p:txBody>
      </p:sp>
      <p:pic>
        <p:nvPicPr>
          <p:cNvPr id="3" name="Picture 2" descr="17art1_display.png"/>
          <p:cNvPicPr>
            <a:picLocks noChangeAspect="1"/>
          </p:cNvPicPr>
          <p:nvPr/>
        </p:nvPicPr>
        <p:blipFill>
          <a:blip r:embed="rId2" cstate="print"/>
          <a:stretch>
            <a:fillRect/>
          </a:stretch>
        </p:blipFill>
        <p:spPr>
          <a:xfrm>
            <a:off x="457200" y="2819400"/>
            <a:ext cx="4138796" cy="3581400"/>
          </a:xfrm>
          <a:prstGeom prst="rect">
            <a:avLst/>
          </a:prstGeom>
        </p:spPr>
      </p:pic>
      <p:pic>
        <p:nvPicPr>
          <p:cNvPr id="4" name="Picture 3" descr="17art211_display.png"/>
          <p:cNvPicPr>
            <a:picLocks noChangeAspect="1"/>
          </p:cNvPicPr>
          <p:nvPr/>
        </p:nvPicPr>
        <p:blipFill>
          <a:blip r:embed="rId3" cstate="print"/>
          <a:stretch>
            <a:fillRect/>
          </a:stretch>
        </p:blipFill>
        <p:spPr>
          <a:xfrm>
            <a:off x="4648200" y="2743200"/>
            <a:ext cx="4162425" cy="37338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789087"/>
            <a:ext cx="8229600" cy="5078313"/>
          </a:xfrm>
          <a:prstGeom prst="rect">
            <a:avLst/>
          </a:prstGeom>
          <a:noFill/>
        </p:spPr>
        <p:txBody>
          <a:bodyPr wrap="square" rtlCol="1">
            <a:spAutoFit/>
          </a:bodyPr>
          <a:lstStyle/>
          <a:p>
            <a:r>
              <a:rPr lang="en-US" b="1" dirty="0" err="1"/>
              <a:t>المحور</a:t>
            </a:r>
            <a:r>
              <a:rPr lang="en-US" b="1" dirty="0"/>
              <a:t> </a:t>
            </a:r>
            <a:r>
              <a:rPr lang="en-US" b="1" dirty="0" err="1"/>
              <a:t>الطولى</a:t>
            </a:r>
            <a:r>
              <a:rPr lang="en-US" b="1" dirty="0"/>
              <a:t> :</a:t>
            </a:r>
            <a:endParaRPr lang="en-US" dirty="0"/>
          </a:p>
          <a:p>
            <a:r>
              <a:rPr lang="en-US" dirty="0"/>
              <a:t>	</a:t>
            </a:r>
            <a:r>
              <a:rPr lang="en-US" dirty="0" err="1"/>
              <a:t>ينظر</a:t>
            </a:r>
            <a:r>
              <a:rPr lang="en-US" dirty="0"/>
              <a:t> </a:t>
            </a:r>
            <a:r>
              <a:rPr lang="en-US" dirty="0" err="1"/>
              <a:t>إليه</a:t>
            </a:r>
            <a:r>
              <a:rPr lang="en-US" dirty="0"/>
              <a:t> </a:t>
            </a:r>
            <a:r>
              <a:rPr lang="en-US" dirty="0" err="1"/>
              <a:t>على</a:t>
            </a:r>
            <a:r>
              <a:rPr lang="en-US" dirty="0"/>
              <a:t> </a:t>
            </a:r>
            <a:r>
              <a:rPr lang="en-US" dirty="0" err="1"/>
              <a:t>أنه</a:t>
            </a:r>
            <a:r>
              <a:rPr lang="en-US" dirty="0"/>
              <a:t> </a:t>
            </a:r>
            <a:r>
              <a:rPr lang="en-US" dirty="0" err="1"/>
              <a:t>محور</a:t>
            </a:r>
            <a:r>
              <a:rPr lang="en-US" dirty="0"/>
              <a:t> </a:t>
            </a:r>
            <a:r>
              <a:rPr lang="en-US" dirty="0" err="1"/>
              <a:t>بطول</a:t>
            </a:r>
            <a:r>
              <a:rPr lang="en-US" dirty="0"/>
              <a:t> </a:t>
            </a:r>
            <a:r>
              <a:rPr lang="en-US" dirty="0" err="1"/>
              <a:t>الجسم</a:t>
            </a:r>
            <a:r>
              <a:rPr lang="en-US" dirty="0"/>
              <a:t> </a:t>
            </a:r>
            <a:r>
              <a:rPr lang="en-US" dirty="0" err="1"/>
              <a:t>يخترقه</a:t>
            </a:r>
            <a:r>
              <a:rPr lang="en-US" dirty="0"/>
              <a:t> </a:t>
            </a:r>
            <a:r>
              <a:rPr lang="en-US" dirty="0" err="1"/>
              <a:t>من</a:t>
            </a:r>
            <a:r>
              <a:rPr lang="en-US" dirty="0"/>
              <a:t> </a:t>
            </a:r>
            <a:r>
              <a:rPr lang="en-US" dirty="0" err="1"/>
              <a:t>أعلى</a:t>
            </a:r>
            <a:r>
              <a:rPr lang="en-US" dirty="0"/>
              <a:t> </a:t>
            </a:r>
            <a:r>
              <a:rPr lang="en-US" dirty="0" err="1"/>
              <a:t>إلى</a:t>
            </a:r>
            <a:r>
              <a:rPr lang="en-US" dirty="0"/>
              <a:t> </a:t>
            </a:r>
            <a:r>
              <a:rPr lang="en-US" dirty="0" err="1"/>
              <a:t>أسفل</a:t>
            </a:r>
            <a:r>
              <a:rPr lang="en-US" dirty="0"/>
              <a:t> </a:t>
            </a:r>
            <a:r>
              <a:rPr lang="en-US" dirty="0" err="1"/>
              <a:t>من</a:t>
            </a:r>
            <a:r>
              <a:rPr lang="en-US" dirty="0"/>
              <a:t> </a:t>
            </a:r>
            <a:r>
              <a:rPr lang="en-US" dirty="0" err="1"/>
              <a:t>قمة</a:t>
            </a:r>
            <a:r>
              <a:rPr lang="en-US" dirty="0"/>
              <a:t> </a:t>
            </a:r>
            <a:r>
              <a:rPr lang="en-US" dirty="0" err="1"/>
              <a:t>الرأس</a:t>
            </a:r>
            <a:r>
              <a:rPr lang="en-US" dirty="0"/>
              <a:t> </a:t>
            </a:r>
            <a:r>
              <a:rPr lang="en-US" dirty="0" err="1"/>
              <a:t>إلى</a:t>
            </a:r>
            <a:r>
              <a:rPr lang="en-US" dirty="0"/>
              <a:t> </a:t>
            </a:r>
            <a:r>
              <a:rPr lang="en-US" dirty="0" err="1"/>
              <a:t>ما</a:t>
            </a:r>
            <a:r>
              <a:rPr lang="en-US" dirty="0"/>
              <a:t> </a:t>
            </a:r>
            <a:r>
              <a:rPr lang="en-US" dirty="0" err="1"/>
              <a:t>بين</a:t>
            </a:r>
            <a:r>
              <a:rPr lang="en-US" dirty="0"/>
              <a:t> </a:t>
            </a:r>
            <a:r>
              <a:rPr lang="en-US" dirty="0" err="1"/>
              <a:t>الكعبين</a:t>
            </a:r>
            <a:r>
              <a:rPr lang="en-US" dirty="0"/>
              <a:t>.</a:t>
            </a:r>
          </a:p>
          <a:p>
            <a:r>
              <a:rPr lang="en-US" b="1" dirty="0" err="1"/>
              <a:t>المحور</a:t>
            </a:r>
            <a:r>
              <a:rPr lang="en-US" b="1" dirty="0"/>
              <a:t> </a:t>
            </a:r>
            <a:r>
              <a:rPr lang="en-US" b="1" dirty="0" err="1"/>
              <a:t>العرضى</a:t>
            </a:r>
            <a:r>
              <a:rPr lang="en-US" b="1" dirty="0"/>
              <a:t> :</a:t>
            </a:r>
            <a:endParaRPr lang="en-US" dirty="0"/>
          </a:p>
          <a:p>
            <a:r>
              <a:rPr lang="en-US" dirty="0"/>
              <a:t>	</a:t>
            </a:r>
            <a:r>
              <a:rPr lang="en-US" dirty="0" err="1"/>
              <a:t>ينظر</a:t>
            </a:r>
            <a:r>
              <a:rPr lang="en-US" dirty="0"/>
              <a:t> </a:t>
            </a:r>
            <a:r>
              <a:rPr lang="en-US" dirty="0" err="1"/>
              <a:t>إليه</a:t>
            </a:r>
            <a:r>
              <a:rPr lang="en-US" dirty="0"/>
              <a:t> </a:t>
            </a:r>
            <a:r>
              <a:rPr lang="en-US" dirty="0" err="1"/>
              <a:t>على</a:t>
            </a:r>
            <a:r>
              <a:rPr lang="en-US" dirty="0"/>
              <a:t> </a:t>
            </a:r>
            <a:r>
              <a:rPr lang="en-US" dirty="0" err="1"/>
              <a:t>أنه</a:t>
            </a:r>
            <a:r>
              <a:rPr lang="en-US" dirty="0"/>
              <a:t> </a:t>
            </a:r>
            <a:r>
              <a:rPr lang="en-US" dirty="0" err="1"/>
              <a:t>محور</a:t>
            </a:r>
            <a:r>
              <a:rPr lang="en-US" dirty="0"/>
              <a:t> </a:t>
            </a:r>
            <a:r>
              <a:rPr lang="en-US" dirty="0" err="1"/>
              <a:t>بعرض</a:t>
            </a:r>
            <a:r>
              <a:rPr lang="en-US" dirty="0"/>
              <a:t> </a:t>
            </a:r>
            <a:r>
              <a:rPr lang="en-US" dirty="0" err="1"/>
              <a:t>الجسم</a:t>
            </a:r>
            <a:r>
              <a:rPr lang="en-US" dirty="0"/>
              <a:t> </a:t>
            </a:r>
            <a:r>
              <a:rPr lang="en-US" dirty="0" err="1"/>
              <a:t>يخترقه</a:t>
            </a:r>
            <a:r>
              <a:rPr lang="en-US" dirty="0"/>
              <a:t> </a:t>
            </a:r>
            <a:r>
              <a:rPr lang="en-US" dirty="0" err="1"/>
              <a:t>من</a:t>
            </a:r>
            <a:r>
              <a:rPr lang="en-US" dirty="0"/>
              <a:t> </a:t>
            </a:r>
            <a:r>
              <a:rPr lang="en-US" dirty="0" err="1"/>
              <a:t>أحد</a:t>
            </a:r>
            <a:r>
              <a:rPr lang="en-US" dirty="0"/>
              <a:t> </a:t>
            </a:r>
            <a:r>
              <a:rPr lang="en-US" dirty="0" err="1"/>
              <a:t>الأجناب</a:t>
            </a:r>
            <a:r>
              <a:rPr lang="en-US" dirty="0"/>
              <a:t> </a:t>
            </a:r>
            <a:r>
              <a:rPr lang="en-US" dirty="0" err="1"/>
              <a:t>إلى</a:t>
            </a:r>
            <a:r>
              <a:rPr lang="en-US" dirty="0"/>
              <a:t> </a:t>
            </a:r>
            <a:r>
              <a:rPr lang="en-US" dirty="0" err="1"/>
              <a:t>الآخر</a:t>
            </a:r>
            <a:r>
              <a:rPr lang="en-US" dirty="0"/>
              <a:t> </a:t>
            </a:r>
            <a:r>
              <a:rPr lang="en-US" dirty="0" err="1"/>
              <a:t>من</a:t>
            </a:r>
            <a:r>
              <a:rPr lang="en-US" dirty="0"/>
              <a:t> </a:t>
            </a:r>
            <a:r>
              <a:rPr lang="en-US" dirty="0" err="1"/>
              <a:t>اليمين</a:t>
            </a:r>
            <a:r>
              <a:rPr lang="en-US" dirty="0"/>
              <a:t> </a:t>
            </a:r>
            <a:r>
              <a:rPr lang="en-US" dirty="0" err="1"/>
              <a:t>إلى</a:t>
            </a:r>
            <a:r>
              <a:rPr lang="en-US" dirty="0"/>
              <a:t> </a:t>
            </a:r>
            <a:r>
              <a:rPr lang="en-US" dirty="0" err="1"/>
              <a:t>اليسار</a:t>
            </a:r>
            <a:r>
              <a:rPr lang="en-US" dirty="0"/>
              <a:t> </a:t>
            </a:r>
            <a:r>
              <a:rPr lang="en-US" dirty="0" err="1"/>
              <a:t>أو</a:t>
            </a:r>
            <a:r>
              <a:rPr lang="en-US" dirty="0"/>
              <a:t> </a:t>
            </a:r>
            <a:r>
              <a:rPr lang="en-US" dirty="0" err="1"/>
              <a:t>العكس</a:t>
            </a:r>
            <a:r>
              <a:rPr lang="en-US" dirty="0"/>
              <a:t> </a:t>
            </a:r>
            <a:r>
              <a:rPr lang="en-US" dirty="0" err="1"/>
              <a:t>وهو</a:t>
            </a:r>
            <a:r>
              <a:rPr lang="en-US" dirty="0"/>
              <a:t> </a:t>
            </a:r>
            <a:r>
              <a:rPr lang="en-US" dirty="0" err="1"/>
              <a:t>موازى</a:t>
            </a:r>
            <a:r>
              <a:rPr lang="en-US" dirty="0"/>
              <a:t> </a:t>
            </a:r>
            <a:r>
              <a:rPr lang="en-US" dirty="0" err="1"/>
              <a:t>للأرض</a:t>
            </a:r>
            <a:r>
              <a:rPr lang="en-US" dirty="0"/>
              <a:t>.</a:t>
            </a:r>
          </a:p>
          <a:p>
            <a:r>
              <a:rPr lang="en-US" b="1" dirty="0" err="1"/>
              <a:t>المحور</a:t>
            </a:r>
            <a:r>
              <a:rPr lang="en-US" b="1" dirty="0"/>
              <a:t> </a:t>
            </a:r>
            <a:r>
              <a:rPr lang="en-US" b="1" dirty="0" err="1"/>
              <a:t>السهمى</a:t>
            </a:r>
            <a:r>
              <a:rPr lang="en-US" b="1" dirty="0"/>
              <a:t> :</a:t>
            </a:r>
            <a:endParaRPr lang="en-US" dirty="0"/>
          </a:p>
          <a:p>
            <a:r>
              <a:rPr lang="en-US" dirty="0"/>
              <a:t>	</a:t>
            </a:r>
            <a:r>
              <a:rPr lang="en-US" dirty="0" err="1"/>
              <a:t>ينظر</a:t>
            </a:r>
            <a:r>
              <a:rPr lang="en-US" dirty="0"/>
              <a:t> </a:t>
            </a:r>
            <a:r>
              <a:rPr lang="en-US" dirty="0" err="1"/>
              <a:t>إليه</a:t>
            </a:r>
            <a:r>
              <a:rPr lang="en-US" dirty="0"/>
              <a:t> </a:t>
            </a:r>
            <a:r>
              <a:rPr lang="en-US" dirty="0" err="1"/>
              <a:t>على</a:t>
            </a:r>
            <a:r>
              <a:rPr lang="en-US" dirty="0"/>
              <a:t> </a:t>
            </a:r>
            <a:r>
              <a:rPr lang="en-US" dirty="0" err="1"/>
              <a:t>أنه</a:t>
            </a:r>
            <a:r>
              <a:rPr lang="en-US" dirty="0"/>
              <a:t> </a:t>
            </a:r>
            <a:r>
              <a:rPr lang="en-US" dirty="0" err="1"/>
              <a:t>محور</a:t>
            </a:r>
            <a:r>
              <a:rPr lang="en-US" dirty="0"/>
              <a:t> </a:t>
            </a:r>
            <a:r>
              <a:rPr lang="en-US" dirty="0" err="1"/>
              <a:t>عمودى</a:t>
            </a:r>
            <a:r>
              <a:rPr lang="en-US" dirty="0"/>
              <a:t> </a:t>
            </a:r>
            <a:r>
              <a:rPr lang="en-US" dirty="0" err="1"/>
              <a:t>على</a:t>
            </a:r>
            <a:r>
              <a:rPr lang="en-US" dirty="0"/>
              <a:t> </a:t>
            </a:r>
            <a:r>
              <a:rPr lang="en-US" dirty="0" err="1"/>
              <a:t>الجسم</a:t>
            </a:r>
            <a:r>
              <a:rPr lang="en-US" dirty="0"/>
              <a:t> </a:t>
            </a:r>
            <a:r>
              <a:rPr lang="en-US" dirty="0" err="1"/>
              <a:t>يخترقه</a:t>
            </a:r>
            <a:r>
              <a:rPr lang="en-US" dirty="0"/>
              <a:t> </a:t>
            </a:r>
            <a:r>
              <a:rPr lang="en-US" dirty="0" err="1"/>
              <a:t>من</a:t>
            </a:r>
            <a:r>
              <a:rPr lang="en-US" dirty="0"/>
              <a:t> </a:t>
            </a:r>
            <a:r>
              <a:rPr lang="en-US" dirty="0" err="1"/>
              <a:t>الأمام</a:t>
            </a:r>
            <a:r>
              <a:rPr lang="en-US" dirty="0"/>
              <a:t> </a:t>
            </a:r>
            <a:r>
              <a:rPr lang="en-US" dirty="0" err="1"/>
              <a:t>إلى</a:t>
            </a:r>
            <a:r>
              <a:rPr lang="en-US" dirty="0"/>
              <a:t> </a:t>
            </a:r>
            <a:r>
              <a:rPr lang="en-US" dirty="0" err="1"/>
              <a:t>الخلف</a:t>
            </a:r>
            <a:r>
              <a:rPr lang="en-US" dirty="0"/>
              <a:t> </a:t>
            </a:r>
            <a:r>
              <a:rPr lang="en-US" dirty="0" err="1"/>
              <a:t>أو</a:t>
            </a:r>
            <a:r>
              <a:rPr lang="en-US" dirty="0"/>
              <a:t> </a:t>
            </a:r>
            <a:r>
              <a:rPr lang="en-US" dirty="0" err="1"/>
              <a:t>العكس</a:t>
            </a:r>
            <a:r>
              <a:rPr lang="en-US" dirty="0"/>
              <a:t> </a:t>
            </a:r>
            <a:r>
              <a:rPr lang="en-US" dirty="0" err="1"/>
              <a:t>وموازى</a:t>
            </a:r>
            <a:r>
              <a:rPr lang="en-US" dirty="0"/>
              <a:t> </a:t>
            </a:r>
            <a:r>
              <a:rPr lang="en-US" dirty="0" err="1"/>
              <a:t>للأرض</a:t>
            </a:r>
            <a:r>
              <a:rPr lang="en-US" dirty="0"/>
              <a:t> </a:t>
            </a:r>
            <a:r>
              <a:rPr lang="en-US" dirty="0" err="1"/>
              <a:t>متقاطع</a:t>
            </a:r>
            <a:r>
              <a:rPr lang="en-US" dirty="0"/>
              <a:t> </a:t>
            </a:r>
            <a:r>
              <a:rPr lang="en-US" dirty="0" err="1"/>
              <a:t>مع</a:t>
            </a:r>
            <a:r>
              <a:rPr lang="en-US" dirty="0"/>
              <a:t> </a:t>
            </a:r>
            <a:r>
              <a:rPr lang="en-US" dirty="0" err="1"/>
              <a:t>المحور</a:t>
            </a:r>
            <a:r>
              <a:rPr lang="en-US" dirty="0"/>
              <a:t> </a:t>
            </a:r>
            <a:r>
              <a:rPr lang="en-US" dirty="0" err="1"/>
              <a:t>العرضى</a:t>
            </a:r>
            <a:r>
              <a:rPr lang="en-US" dirty="0"/>
              <a:t> </a:t>
            </a:r>
            <a:r>
              <a:rPr lang="en-US" dirty="0" err="1"/>
              <a:t>وتتلاقى</a:t>
            </a:r>
            <a:r>
              <a:rPr lang="en-US" dirty="0"/>
              <a:t> </a:t>
            </a:r>
            <a:r>
              <a:rPr lang="en-US" dirty="0" err="1"/>
              <a:t>المحاور</a:t>
            </a:r>
            <a:r>
              <a:rPr lang="en-US" dirty="0"/>
              <a:t> </a:t>
            </a:r>
            <a:r>
              <a:rPr lang="en-US" dirty="0" err="1"/>
              <a:t>الثلاث</a:t>
            </a:r>
            <a:r>
              <a:rPr lang="en-US" dirty="0"/>
              <a:t> </a:t>
            </a:r>
            <a:r>
              <a:rPr lang="en-US" dirty="0" err="1"/>
              <a:t>فى</a:t>
            </a:r>
            <a:r>
              <a:rPr lang="en-US" dirty="0"/>
              <a:t> </a:t>
            </a:r>
            <a:r>
              <a:rPr lang="en-US" dirty="0" err="1"/>
              <a:t>نقطة</a:t>
            </a:r>
            <a:r>
              <a:rPr lang="en-US" dirty="0"/>
              <a:t> </a:t>
            </a:r>
            <a:r>
              <a:rPr lang="en-US" dirty="0" err="1"/>
              <a:t>متخيلة</a:t>
            </a:r>
            <a:r>
              <a:rPr lang="en-US" dirty="0"/>
              <a:t> </a:t>
            </a:r>
            <a:r>
              <a:rPr lang="en-US" dirty="0" err="1"/>
              <a:t>ينظر</a:t>
            </a:r>
            <a:r>
              <a:rPr lang="en-US" dirty="0"/>
              <a:t> </a:t>
            </a:r>
            <a:r>
              <a:rPr lang="en-US" dirty="0" err="1"/>
              <a:t>إليها</a:t>
            </a:r>
            <a:r>
              <a:rPr lang="en-US" dirty="0"/>
              <a:t> </a:t>
            </a:r>
            <a:r>
              <a:rPr lang="en-US" dirty="0" err="1"/>
              <a:t>على</a:t>
            </a:r>
            <a:r>
              <a:rPr lang="en-US" dirty="0"/>
              <a:t> </a:t>
            </a:r>
            <a:r>
              <a:rPr lang="en-US" dirty="0" err="1"/>
              <a:t>أنها</a:t>
            </a:r>
            <a:r>
              <a:rPr lang="en-US" dirty="0"/>
              <a:t> </a:t>
            </a:r>
            <a:r>
              <a:rPr lang="en-US" dirty="0" err="1"/>
              <a:t>مركز</a:t>
            </a:r>
            <a:r>
              <a:rPr lang="en-US" dirty="0"/>
              <a:t> </a:t>
            </a:r>
            <a:r>
              <a:rPr lang="en-US" dirty="0" err="1"/>
              <a:t>ثقل</a:t>
            </a:r>
            <a:r>
              <a:rPr lang="en-US" dirty="0"/>
              <a:t> </a:t>
            </a:r>
            <a:r>
              <a:rPr lang="en-US" dirty="0" err="1"/>
              <a:t>الجسم</a:t>
            </a:r>
            <a:r>
              <a:rPr lang="en-US" dirty="0"/>
              <a:t> </a:t>
            </a:r>
            <a:r>
              <a:rPr lang="en-US" dirty="0" err="1"/>
              <a:t>وما</a:t>
            </a:r>
            <a:r>
              <a:rPr lang="en-US" dirty="0"/>
              <a:t> </a:t>
            </a:r>
            <a:r>
              <a:rPr lang="en-US" dirty="0" err="1"/>
              <a:t>ينطبق</a:t>
            </a:r>
            <a:r>
              <a:rPr lang="en-US" dirty="0"/>
              <a:t> </a:t>
            </a:r>
            <a:r>
              <a:rPr lang="en-US" dirty="0" err="1"/>
              <a:t>على</a:t>
            </a:r>
            <a:r>
              <a:rPr lang="en-US" dirty="0"/>
              <a:t> </a:t>
            </a:r>
            <a:r>
              <a:rPr lang="en-US" dirty="0" err="1"/>
              <a:t>الجسم</a:t>
            </a:r>
            <a:r>
              <a:rPr lang="en-US" dirty="0"/>
              <a:t> </a:t>
            </a:r>
            <a:r>
              <a:rPr lang="en-US" dirty="0" err="1"/>
              <a:t>ككل</a:t>
            </a:r>
            <a:r>
              <a:rPr lang="en-US" dirty="0"/>
              <a:t> </a:t>
            </a:r>
            <a:r>
              <a:rPr lang="en-US" dirty="0" err="1"/>
              <a:t>ينطبق</a:t>
            </a:r>
            <a:r>
              <a:rPr lang="en-US" dirty="0"/>
              <a:t> </a:t>
            </a:r>
            <a:r>
              <a:rPr lang="en-US" dirty="0" err="1"/>
              <a:t>على</a:t>
            </a:r>
            <a:r>
              <a:rPr lang="en-US" dirty="0"/>
              <a:t> </a:t>
            </a:r>
            <a:r>
              <a:rPr lang="en-US" dirty="0" err="1"/>
              <a:t>المفاصل</a:t>
            </a:r>
            <a:r>
              <a:rPr lang="en-US" dirty="0"/>
              <a:t> </a:t>
            </a:r>
            <a:r>
              <a:rPr lang="en-US" dirty="0" err="1"/>
              <a:t>فلكل</a:t>
            </a:r>
            <a:r>
              <a:rPr lang="en-US" dirty="0"/>
              <a:t> </a:t>
            </a:r>
            <a:r>
              <a:rPr lang="en-US" dirty="0" err="1"/>
              <a:t>مفصل</a:t>
            </a:r>
            <a:r>
              <a:rPr lang="en-US" dirty="0"/>
              <a:t> </a:t>
            </a:r>
            <a:r>
              <a:rPr lang="en-US" dirty="0" err="1"/>
              <a:t>ثلاثة</a:t>
            </a:r>
            <a:r>
              <a:rPr lang="en-US" dirty="0"/>
              <a:t> </a:t>
            </a:r>
            <a:r>
              <a:rPr lang="en-US" dirty="0" err="1"/>
              <a:t>محاور</a:t>
            </a:r>
            <a:r>
              <a:rPr lang="en-US" dirty="0"/>
              <a:t> </a:t>
            </a:r>
            <a:r>
              <a:rPr lang="en-US" dirty="0" err="1"/>
              <a:t>ينظر</a:t>
            </a:r>
            <a:r>
              <a:rPr lang="en-US" dirty="0"/>
              <a:t> </a:t>
            </a:r>
            <a:r>
              <a:rPr lang="en-US" dirty="0" err="1"/>
              <a:t>إليها</a:t>
            </a:r>
            <a:r>
              <a:rPr lang="en-US" dirty="0"/>
              <a:t> </a:t>
            </a:r>
            <a:r>
              <a:rPr lang="en-US" dirty="0" err="1"/>
              <a:t>على</a:t>
            </a:r>
            <a:r>
              <a:rPr lang="en-US" dirty="0"/>
              <a:t> </a:t>
            </a:r>
            <a:r>
              <a:rPr lang="en-US" dirty="0" err="1"/>
              <a:t>أنها</a:t>
            </a:r>
            <a:r>
              <a:rPr lang="en-US" dirty="0"/>
              <a:t> </a:t>
            </a:r>
            <a:r>
              <a:rPr lang="en-US" dirty="0" err="1"/>
              <a:t>محاور</a:t>
            </a:r>
            <a:r>
              <a:rPr lang="en-US" dirty="0"/>
              <a:t> </a:t>
            </a:r>
            <a:r>
              <a:rPr lang="en-US" dirty="0" err="1"/>
              <a:t>فرعية</a:t>
            </a:r>
            <a:r>
              <a:rPr lang="en-US" dirty="0"/>
              <a:t>.</a:t>
            </a:r>
          </a:p>
          <a:p>
            <a:r>
              <a:rPr lang="en-US" b="1" dirty="0" err="1"/>
              <a:t>مسطحات</a:t>
            </a:r>
            <a:r>
              <a:rPr lang="en-US" b="1" dirty="0"/>
              <a:t> </a:t>
            </a:r>
            <a:r>
              <a:rPr lang="en-US" b="1" dirty="0" err="1"/>
              <a:t>الجسم</a:t>
            </a:r>
            <a:r>
              <a:rPr lang="en-US" b="1" dirty="0"/>
              <a:t> :</a:t>
            </a:r>
            <a:endParaRPr lang="en-US" dirty="0"/>
          </a:p>
          <a:p>
            <a:r>
              <a:rPr lang="en-US" b="1" dirty="0" err="1"/>
              <a:t>المسطح</a:t>
            </a:r>
            <a:r>
              <a:rPr lang="en-US" b="1" dirty="0"/>
              <a:t> </a:t>
            </a:r>
            <a:r>
              <a:rPr lang="en-US" b="1" dirty="0" err="1"/>
              <a:t>السهمى</a:t>
            </a:r>
            <a:endParaRPr lang="en-US" dirty="0"/>
          </a:p>
          <a:p>
            <a:r>
              <a:rPr lang="en-US" dirty="0" err="1"/>
              <a:t>وهو</a:t>
            </a:r>
            <a:r>
              <a:rPr lang="en-US" dirty="0"/>
              <a:t> </a:t>
            </a:r>
            <a:r>
              <a:rPr lang="en-US" dirty="0" err="1"/>
              <a:t>يمر</a:t>
            </a:r>
            <a:r>
              <a:rPr lang="en-US" dirty="0"/>
              <a:t> </a:t>
            </a:r>
            <a:r>
              <a:rPr lang="en-US" dirty="0" err="1"/>
              <a:t>بالجسم</a:t>
            </a:r>
            <a:r>
              <a:rPr lang="en-US" dirty="0"/>
              <a:t> </a:t>
            </a:r>
            <a:r>
              <a:rPr lang="en-US" dirty="0" err="1"/>
              <a:t>من</a:t>
            </a:r>
            <a:r>
              <a:rPr lang="en-US" dirty="0"/>
              <a:t> </a:t>
            </a:r>
            <a:r>
              <a:rPr lang="en-US" dirty="0" err="1"/>
              <a:t>الأمام</a:t>
            </a:r>
            <a:r>
              <a:rPr lang="en-US" dirty="0"/>
              <a:t> </a:t>
            </a:r>
            <a:r>
              <a:rPr lang="en-US" dirty="0" err="1"/>
              <a:t>إلى</a:t>
            </a:r>
            <a:r>
              <a:rPr lang="en-US" dirty="0"/>
              <a:t> </a:t>
            </a:r>
            <a:r>
              <a:rPr lang="en-US" dirty="0" err="1"/>
              <a:t>الخلف</a:t>
            </a:r>
            <a:r>
              <a:rPr lang="en-US" dirty="0"/>
              <a:t> </a:t>
            </a:r>
            <a:r>
              <a:rPr lang="en-US" dirty="0" err="1"/>
              <a:t>ويقسم</a:t>
            </a:r>
            <a:r>
              <a:rPr lang="en-US" dirty="0"/>
              <a:t> </a:t>
            </a:r>
            <a:r>
              <a:rPr lang="en-US" dirty="0" err="1"/>
              <a:t>الجسم</a:t>
            </a:r>
            <a:r>
              <a:rPr lang="en-US" dirty="0"/>
              <a:t> </a:t>
            </a:r>
            <a:r>
              <a:rPr lang="en-US" dirty="0" err="1"/>
              <a:t>إلى</a:t>
            </a:r>
            <a:r>
              <a:rPr lang="en-US" dirty="0"/>
              <a:t> </a:t>
            </a:r>
            <a:r>
              <a:rPr lang="en-US" dirty="0" err="1"/>
              <a:t>قسمين</a:t>
            </a:r>
            <a:r>
              <a:rPr lang="en-US" dirty="0"/>
              <a:t> </a:t>
            </a:r>
            <a:r>
              <a:rPr lang="en-US" dirty="0" err="1"/>
              <a:t>أيمن</a:t>
            </a:r>
            <a:r>
              <a:rPr lang="en-US" dirty="0"/>
              <a:t> </a:t>
            </a:r>
            <a:r>
              <a:rPr lang="en-US" dirty="0" err="1"/>
              <a:t>وأيسر</a:t>
            </a:r>
            <a:r>
              <a:rPr lang="en-US" dirty="0"/>
              <a:t>.</a:t>
            </a:r>
          </a:p>
          <a:p>
            <a:r>
              <a:rPr lang="en-US" b="1" dirty="0" err="1"/>
              <a:t>المسطح</a:t>
            </a:r>
            <a:r>
              <a:rPr lang="en-US" b="1" dirty="0"/>
              <a:t> </a:t>
            </a:r>
            <a:r>
              <a:rPr lang="en-US" b="1" dirty="0" err="1"/>
              <a:t>الجانبى</a:t>
            </a:r>
            <a:endParaRPr lang="en-US" dirty="0"/>
          </a:p>
          <a:p>
            <a:r>
              <a:rPr lang="en-US" dirty="0" err="1"/>
              <a:t>وهو</a:t>
            </a:r>
            <a:r>
              <a:rPr lang="en-US" dirty="0"/>
              <a:t> </a:t>
            </a:r>
            <a:r>
              <a:rPr lang="en-US" dirty="0" err="1"/>
              <a:t>يمر</a:t>
            </a:r>
            <a:r>
              <a:rPr lang="en-US" dirty="0"/>
              <a:t> </a:t>
            </a:r>
            <a:r>
              <a:rPr lang="en-US" dirty="0" err="1"/>
              <a:t>بالجسم</a:t>
            </a:r>
            <a:r>
              <a:rPr lang="en-US" dirty="0"/>
              <a:t> </a:t>
            </a:r>
            <a:r>
              <a:rPr lang="en-US" dirty="0" err="1"/>
              <a:t>من</a:t>
            </a:r>
            <a:r>
              <a:rPr lang="en-US" dirty="0"/>
              <a:t> </a:t>
            </a:r>
            <a:r>
              <a:rPr lang="en-US" dirty="0" err="1"/>
              <a:t>جانب</a:t>
            </a:r>
            <a:r>
              <a:rPr lang="en-US" dirty="0"/>
              <a:t> </a:t>
            </a:r>
            <a:r>
              <a:rPr lang="en-US" dirty="0" err="1"/>
              <a:t>إلى</a:t>
            </a:r>
            <a:r>
              <a:rPr lang="en-US" dirty="0"/>
              <a:t> </a:t>
            </a:r>
            <a:r>
              <a:rPr lang="en-US" dirty="0" err="1"/>
              <a:t>الآخر</a:t>
            </a:r>
            <a:r>
              <a:rPr lang="en-US" dirty="0"/>
              <a:t> </a:t>
            </a:r>
            <a:r>
              <a:rPr lang="en-US" dirty="0" err="1"/>
              <a:t>يمين</a:t>
            </a:r>
            <a:r>
              <a:rPr lang="en-US" dirty="0"/>
              <a:t> </a:t>
            </a:r>
            <a:r>
              <a:rPr lang="en-US" dirty="0" err="1"/>
              <a:t>إلى</a:t>
            </a:r>
            <a:r>
              <a:rPr lang="en-US" dirty="0"/>
              <a:t> </a:t>
            </a:r>
            <a:r>
              <a:rPr lang="en-US" dirty="0" err="1"/>
              <a:t>يسار</a:t>
            </a:r>
            <a:r>
              <a:rPr lang="en-US" dirty="0"/>
              <a:t> </a:t>
            </a:r>
            <a:r>
              <a:rPr lang="en-US" dirty="0" err="1"/>
              <a:t>أو</a:t>
            </a:r>
            <a:r>
              <a:rPr lang="en-US" dirty="0"/>
              <a:t> </a:t>
            </a:r>
            <a:r>
              <a:rPr lang="en-US" dirty="0" err="1"/>
              <a:t>العكس</a:t>
            </a:r>
            <a:r>
              <a:rPr lang="en-US" dirty="0"/>
              <a:t> </a:t>
            </a:r>
            <a:r>
              <a:rPr lang="en-US" dirty="0" err="1"/>
              <a:t>ويقسم</a:t>
            </a:r>
            <a:r>
              <a:rPr lang="en-US" dirty="0"/>
              <a:t> </a:t>
            </a:r>
            <a:r>
              <a:rPr lang="en-US" dirty="0" err="1"/>
              <a:t>الجسم</a:t>
            </a:r>
            <a:r>
              <a:rPr lang="en-US" dirty="0"/>
              <a:t> </a:t>
            </a:r>
            <a:r>
              <a:rPr lang="en-US" dirty="0" err="1"/>
              <a:t>إلى</a:t>
            </a:r>
            <a:r>
              <a:rPr lang="en-US" dirty="0"/>
              <a:t> </a:t>
            </a:r>
            <a:r>
              <a:rPr lang="en-US" dirty="0" err="1"/>
              <a:t>قسمين</a:t>
            </a:r>
            <a:r>
              <a:rPr lang="en-US" dirty="0"/>
              <a:t> </a:t>
            </a:r>
            <a:r>
              <a:rPr lang="en-US" dirty="0" err="1"/>
              <a:t>أمامى</a:t>
            </a:r>
            <a:r>
              <a:rPr lang="en-US" dirty="0"/>
              <a:t> </a:t>
            </a:r>
            <a:r>
              <a:rPr lang="en-US" dirty="0" err="1"/>
              <a:t>وخلفى</a:t>
            </a:r>
            <a:r>
              <a:rPr lang="en-US" dirty="0"/>
              <a:t>.</a:t>
            </a:r>
          </a:p>
          <a:p>
            <a:r>
              <a:rPr lang="en-US" b="1" dirty="0" err="1"/>
              <a:t>المسطح</a:t>
            </a:r>
            <a:r>
              <a:rPr lang="en-US" b="1" dirty="0"/>
              <a:t> </a:t>
            </a:r>
            <a:r>
              <a:rPr lang="en-US" b="1" dirty="0" err="1"/>
              <a:t>العرضى</a:t>
            </a:r>
            <a:r>
              <a:rPr lang="en-US" b="1" dirty="0"/>
              <a:t> :</a:t>
            </a:r>
            <a:endParaRPr lang="en-US" dirty="0"/>
          </a:p>
          <a:p>
            <a:r>
              <a:rPr lang="en-US" dirty="0"/>
              <a:t>	</a:t>
            </a:r>
            <a:r>
              <a:rPr lang="en-US" dirty="0" err="1"/>
              <a:t>وهو</a:t>
            </a:r>
            <a:r>
              <a:rPr lang="en-US" dirty="0"/>
              <a:t> </a:t>
            </a:r>
            <a:r>
              <a:rPr lang="en-US" dirty="0" err="1"/>
              <a:t>يمر</a:t>
            </a:r>
            <a:r>
              <a:rPr lang="en-US" dirty="0"/>
              <a:t> </a:t>
            </a:r>
            <a:r>
              <a:rPr lang="en-US" dirty="0" err="1"/>
              <a:t>بالجسم</a:t>
            </a:r>
            <a:r>
              <a:rPr lang="en-US" dirty="0"/>
              <a:t> </a:t>
            </a:r>
            <a:r>
              <a:rPr lang="en-US" dirty="0" err="1"/>
              <a:t>فى</a:t>
            </a:r>
            <a:r>
              <a:rPr lang="en-US" dirty="0"/>
              <a:t> </a:t>
            </a:r>
            <a:r>
              <a:rPr lang="en-US" dirty="0" err="1"/>
              <a:t>مستوى</a:t>
            </a:r>
            <a:r>
              <a:rPr lang="en-US" dirty="0"/>
              <a:t> </a:t>
            </a:r>
            <a:r>
              <a:rPr lang="en-US" dirty="0" err="1"/>
              <a:t>موازى</a:t>
            </a:r>
            <a:r>
              <a:rPr lang="en-US" dirty="0"/>
              <a:t> </a:t>
            </a:r>
            <a:r>
              <a:rPr lang="en-US" dirty="0" err="1"/>
              <a:t>للأرض</a:t>
            </a:r>
            <a:r>
              <a:rPr lang="en-US" dirty="0"/>
              <a:t> </a:t>
            </a:r>
            <a:r>
              <a:rPr lang="en-US" dirty="0" err="1"/>
              <a:t>ويقسم</a:t>
            </a:r>
            <a:r>
              <a:rPr lang="en-US" dirty="0"/>
              <a:t> </a:t>
            </a:r>
            <a:r>
              <a:rPr lang="en-US" dirty="0" err="1"/>
              <a:t>الجسم</a:t>
            </a:r>
            <a:r>
              <a:rPr lang="en-US" dirty="0"/>
              <a:t> </a:t>
            </a:r>
            <a:r>
              <a:rPr lang="en-US" dirty="0" err="1"/>
              <a:t>إلى</a:t>
            </a:r>
            <a:r>
              <a:rPr lang="en-US" dirty="0"/>
              <a:t> </a:t>
            </a:r>
            <a:r>
              <a:rPr lang="en-US" dirty="0" err="1"/>
              <a:t>قسمين</a:t>
            </a:r>
            <a:r>
              <a:rPr lang="en-US" dirty="0"/>
              <a:t> </a:t>
            </a:r>
            <a:r>
              <a:rPr lang="en-US" dirty="0" err="1"/>
              <a:t>علوى</a:t>
            </a:r>
            <a:r>
              <a:rPr lang="en-US" dirty="0"/>
              <a:t> </a:t>
            </a:r>
            <a:r>
              <a:rPr lang="en-US" dirty="0" err="1"/>
              <a:t>وسفلى</a:t>
            </a:r>
            <a:r>
              <a:rPr lang="en-US" dirty="0"/>
              <a:t>، </a:t>
            </a:r>
            <a:r>
              <a:rPr lang="en-US" dirty="0" err="1"/>
              <a:t>وتساهم</a:t>
            </a:r>
            <a:r>
              <a:rPr lang="en-US" dirty="0"/>
              <a:t> </a:t>
            </a:r>
            <a:r>
              <a:rPr lang="en-US" dirty="0" err="1"/>
              <a:t>تلك</a:t>
            </a:r>
            <a:r>
              <a:rPr lang="en-US" dirty="0"/>
              <a:t> </a:t>
            </a:r>
            <a:r>
              <a:rPr lang="en-US" dirty="0" err="1"/>
              <a:t>المحاور</a:t>
            </a:r>
            <a:r>
              <a:rPr lang="en-US" dirty="0"/>
              <a:t> </a:t>
            </a:r>
            <a:r>
              <a:rPr lang="en-US" dirty="0" err="1"/>
              <a:t>والمسطحات</a:t>
            </a:r>
            <a:r>
              <a:rPr lang="en-US" dirty="0"/>
              <a:t> </a:t>
            </a:r>
            <a:r>
              <a:rPr lang="en-US" dirty="0" err="1"/>
              <a:t>فى</a:t>
            </a:r>
            <a:r>
              <a:rPr lang="en-US" dirty="0"/>
              <a:t> </a:t>
            </a:r>
            <a:r>
              <a:rPr lang="en-US" dirty="0" err="1"/>
              <a:t>الوصف</a:t>
            </a:r>
            <a:r>
              <a:rPr lang="en-US" dirty="0"/>
              <a:t> </a:t>
            </a:r>
            <a:r>
              <a:rPr lang="en-US" dirty="0" err="1"/>
              <a:t>الدقيق</a:t>
            </a:r>
            <a:r>
              <a:rPr lang="en-US" dirty="0"/>
              <a:t> </a:t>
            </a:r>
            <a:r>
              <a:rPr lang="en-US" dirty="0" err="1"/>
              <a:t>للمهارات</a:t>
            </a:r>
            <a:r>
              <a:rPr lang="en-US" dirty="0"/>
              <a:t> </a:t>
            </a:r>
            <a:r>
              <a:rPr lang="en-US" dirty="0" err="1"/>
              <a:t>الرياضية</a:t>
            </a:r>
            <a:r>
              <a:rPr lang="en-US" dirty="0"/>
              <a:t> </a:t>
            </a:r>
            <a:r>
              <a:rPr lang="en-US" dirty="0" err="1"/>
              <a:t>تمهيداً</a:t>
            </a:r>
            <a:r>
              <a:rPr lang="en-US" dirty="0"/>
              <a:t> </a:t>
            </a:r>
            <a:r>
              <a:rPr lang="en-US" dirty="0" err="1"/>
              <a:t>لتحليلها</a:t>
            </a:r>
            <a:r>
              <a:rPr lang="en-US" dirty="0"/>
              <a:t>.</a:t>
            </a:r>
          </a:p>
          <a:p>
            <a:endParaRPr lang="ar-SA"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2-Point Star 8"/>
          <p:cNvSpPr/>
          <p:nvPr/>
        </p:nvSpPr>
        <p:spPr>
          <a:xfrm>
            <a:off x="1905000" y="2743200"/>
            <a:ext cx="5105400" cy="335280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TextBox 1"/>
          <p:cNvSpPr txBox="1"/>
          <p:nvPr/>
        </p:nvSpPr>
        <p:spPr>
          <a:xfrm>
            <a:off x="685800" y="990600"/>
            <a:ext cx="7924800" cy="2031325"/>
          </a:xfrm>
          <a:prstGeom prst="rect">
            <a:avLst/>
          </a:prstGeom>
          <a:noFill/>
        </p:spPr>
        <p:txBody>
          <a:bodyPr wrap="square" rtlCol="1">
            <a:spAutoFit/>
          </a:bodyPr>
          <a:lstStyle/>
          <a:p>
            <a:r>
              <a:rPr lang="en-US" b="1" dirty="0"/>
              <a:t>(و) </a:t>
            </a:r>
            <a:r>
              <a:rPr lang="en-US" b="1" dirty="0" err="1"/>
              <a:t>تصنيف</a:t>
            </a:r>
            <a:r>
              <a:rPr lang="en-US" b="1" dirty="0"/>
              <a:t> </a:t>
            </a:r>
            <a:r>
              <a:rPr lang="en-US" b="1" dirty="0" err="1"/>
              <a:t>الحركات</a:t>
            </a:r>
            <a:r>
              <a:rPr lang="en-US" b="1" dirty="0"/>
              <a:t> </a:t>
            </a:r>
            <a:r>
              <a:rPr lang="en-US" b="1" dirty="0" err="1"/>
              <a:t>ميكانيكياً</a:t>
            </a:r>
            <a:r>
              <a:rPr lang="en-US" b="1" dirty="0"/>
              <a:t> :</a:t>
            </a:r>
          </a:p>
          <a:p>
            <a:r>
              <a:rPr lang="en-US" dirty="0"/>
              <a:t>	</a:t>
            </a:r>
            <a:r>
              <a:rPr lang="en-US" dirty="0" err="1"/>
              <a:t>تصنيف</a:t>
            </a:r>
            <a:r>
              <a:rPr lang="en-US" dirty="0"/>
              <a:t> </a:t>
            </a:r>
            <a:r>
              <a:rPr lang="en-US" dirty="0" err="1"/>
              <a:t>الحركات</a:t>
            </a:r>
            <a:r>
              <a:rPr lang="en-US" dirty="0"/>
              <a:t> </a:t>
            </a:r>
            <a:r>
              <a:rPr lang="en-US" dirty="0" err="1"/>
              <a:t>ميكانيكياً</a:t>
            </a:r>
            <a:r>
              <a:rPr lang="en-US" dirty="0"/>
              <a:t> </a:t>
            </a:r>
            <a:r>
              <a:rPr lang="en-US" dirty="0" err="1"/>
              <a:t>فى</a:t>
            </a:r>
            <a:r>
              <a:rPr lang="en-US" dirty="0"/>
              <a:t> </a:t>
            </a:r>
            <a:r>
              <a:rPr lang="en-US" dirty="0" err="1"/>
              <a:t>ضوء</a:t>
            </a:r>
            <a:r>
              <a:rPr lang="en-US" dirty="0"/>
              <a:t> </a:t>
            </a:r>
            <a:r>
              <a:rPr lang="en-US" dirty="0" err="1"/>
              <a:t>الهدف</a:t>
            </a:r>
            <a:r>
              <a:rPr lang="en-US" dirty="0"/>
              <a:t> </a:t>
            </a:r>
            <a:r>
              <a:rPr lang="en-US" dirty="0" err="1"/>
              <a:t>المرجو</a:t>
            </a:r>
            <a:r>
              <a:rPr lang="en-US" dirty="0"/>
              <a:t> </a:t>
            </a:r>
            <a:r>
              <a:rPr lang="en-US" dirty="0" err="1"/>
              <a:t>منها</a:t>
            </a:r>
            <a:r>
              <a:rPr lang="en-US" dirty="0"/>
              <a:t> </a:t>
            </a:r>
            <a:r>
              <a:rPr lang="en-US" dirty="0" err="1"/>
              <a:t>إما</a:t>
            </a:r>
            <a:r>
              <a:rPr lang="en-US" dirty="0"/>
              <a:t> </a:t>
            </a:r>
            <a:r>
              <a:rPr lang="en-US" dirty="0" err="1"/>
              <a:t>أن</a:t>
            </a:r>
            <a:r>
              <a:rPr lang="en-US" dirty="0"/>
              <a:t> </a:t>
            </a:r>
            <a:r>
              <a:rPr lang="en-US" dirty="0" err="1"/>
              <a:t>يكون</a:t>
            </a:r>
            <a:r>
              <a:rPr lang="en-US" dirty="0"/>
              <a:t> </a:t>
            </a:r>
            <a:r>
              <a:rPr lang="en-US" dirty="0" err="1"/>
              <a:t>هدف</a:t>
            </a:r>
            <a:r>
              <a:rPr lang="en-US" dirty="0"/>
              <a:t> </a:t>
            </a:r>
            <a:r>
              <a:rPr lang="en-US" dirty="0" err="1"/>
              <a:t>واحد</a:t>
            </a:r>
            <a:r>
              <a:rPr lang="en-US" dirty="0"/>
              <a:t> </a:t>
            </a:r>
            <a:r>
              <a:rPr lang="en-US" dirty="0" err="1"/>
              <a:t>أو</a:t>
            </a:r>
            <a:r>
              <a:rPr lang="en-US" dirty="0"/>
              <a:t> </a:t>
            </a:r>
            <a:r>
              <a:rPr lang="en-US" dirty="0" err="1"/>
              <a:t>أكثر</a:t>
            </a:r>
            <a:r>
              <a:rPr lang="en-US" dirty="0"/>
              <a:t> </a:t>
            </a:r>
            <a:r>
              <a:rPr lang="en-US" dirty="0" err="1"/>
              <a:t>من</a:t>
            </a:r>
            <a:r>
              <a:rPr lang="en-US" dirty="0"/>
              <a:t> </a:t>
            </a:r>
            <a:r>
              <a:rPr lang="en-US" dirty="0" err="1"/>
              <a:t>هدف</a:t>
            </a:r>
            <a:r>
              <a:rPr lang="en-US" dirty="0"/>
              <a:t> </a:t>
            </a:r>
            <a:r>
              <a:rPr lang="en-US" dirty="0" err="1"/>
              <a:t>وهنا</a:t>
            </a:r>
            <a:r>
              <a:rPr lang="en-US" dirty="0"/>
              <a:t> </a:t>
            </a:r>
            <a:r>
              <a:rPr lang="en-US" dirty="0" err="1"/>
              <a:t>يقال</a:t>
            </a:r>
            <a:r>
              <a:rPr lang="en-US" dirty="0"/>
              <a:t> </a:t>
            </a:r>
            <a:r>
              <a:rPr lang="en-US" dirty="0" err="1"/>
              <a:t>عليها</a:t>
            </a:r>
            <a:r>
              <a:rPr lang="en-US" dirty="0"/>
              <a:t> </a:t>
            </a:r>
            <a:r>
              <a:rPr lang="en-US" dirty="0" err="1"/>
              <a:t>مهارة</a:t>
            </a:r>
            <a:r>
              <a:rPr lang="en-US" dirty="0"/>
              <a:t> </a:t>
            </a:r>
            <a:r>
              <a:rPr lang="en-US" dirty="0" err="1"/>
              <a:t>متعددة</a:t>
            </a:r>
            <a:r>
              <a:rPr lang="en-US" dirty="0"/>
              <a:t> </a:t>
            </a:r>
            <a:r>
              <a:rPr lang="en-US" dirty="0" err="1"/>
              <a:t>الأهداف</a:t>
            </a:r>
            <a:r>
              <a:rPr lang="en-US" dirty="0"/>
              <a:t> </a:t>
            </a:r>
            <a:r>
              <a:rPr lang="en-US" dirty="0" err="1"/>
              <a:t>ويمكن</a:t>
            </a:r>
            <a:r>
              <a:rPr lang="en-US" dirty="0"/>
              <a:t> </a:t>
            </a:r>
            <a:r>
              <a:rPr lang="en-US" dirty="0" err="1"/>
              <a:t>أن</a:t>
            </a:r>
            <a:r>
              <a:rPr lang="en-US" dirty="0"/>
              <a:t> </a:t>
            </a:r>
            <a:r>
              <a:rPr lang="en-US" dirty="0" err="1"/>
              <a:t>ينظر</a:t>
            </a:r>
            <a:r>
              <a:rPr lang="en-US" dirty="0"/>
              <a:t> </a:t>
            </a:r>
            <a:r>
              <a:rPr lang="en-US" dirty="0" err="1"/>
              <a:t>إلى</a:t>
            </a:r>
            <a:r>
              <a:rPr lang="en-US" dirty="0"/>
              <a:t> </a:t>
            </a:r>
            <a:r>
              <a:rPr lang="en-US" dirty="0" err="1"/>
              <a:t>تقسيم</a:t>
            </a:r>
            <a:r>
              <a:rPr lang="en-US" dirty="0"/>
              <a:t> الحركة </a:t>
            </a:r>
            <a:r>
              <a:rPr lang="en-US" dirty="0" err="1"/>
              <a:t>إلى</a:t>
            </a:r>
            <a:r>
              <a:rPr lang="en-US" dirty="0"/>
              <a:t> </a:t>
            </a:r>
            <a:r>
              <a:rPr lang="en-US" dirty="0" err="1"/>
              <a:t>هل</a:t>
            </a:r>
            <a:r>
              <a:rPr lang="en-US" dirty="0"/>
              <a:t> </a:t>
            </a:r>
            <a:r>
              <a:rPr lang="en-US" dirty="0" err="1"/>
              <a:t>مرادها</a:t>
            </a:r>
            <a:r>
              <a:rPr lang="en-US" dirty="0"/>
              <a:t> </a:t>
            </a:r>
            <a:r>
              <a:rPr lang="en-US" dirty="0" err="1"/>
              <a:t>النهائى</a:t>
            </a:r>
            <a:r>
              <a:rPr lang="en-US" dirty="0"/>
              <a:t> </a:t>
            </a:r>
            <a:r>
              <a:rPr lang="en-US" dirty="0" err="1"/>
              <a:t>قوة</a:t>
            </a:r>
            <a:r>
              <a:rPr lang="en-US" dirty="0"/>
              <a:t>/ </a:t>
            </a:r>
            <a:r>
              <a:rPr lang="en-US" dirty="0" err="1"/>
              <a:t>سرعة</a:t>
            </a:r>
            <a:r>
              <a:rPr lang="en-US" dirty="0"/>
              <a:t>/ </a:t>
            </a:r>
            <a:r>
              <a:rPr lang="en-US" dirty="0" err="1"/>
              <a:t>ارتفاع</a:t>
            </a:r>
            <a:r>
              <a:rPr lang="en-US" dirty="0"/>
              <a:t>/ </a:t>
            </a:r>
            <a:r>
              <a:rPr lang="en-US" dirty="0" err="1"/>
              <a:t>زمن</a:t>
            </a:r>
            <a:r>
              <a:rPr lang="en-US" dirty="0"/>
              <a:t>.</a:t>
            </a:r>
          </a:p>
          <a:p>
            <a:r>
              <a:rPr lang="en-US" dirty="0"/>
              <a:t>	 </a:t>
            </a:r>
            <a:r>
              <a:rPr lang="en-US" dirty="0" err="1"/>
              <a:t>ووفق</a:t>
            </a:r>
            <a:r>
              <a:rPr lang="en-US" dirty="0"/>
              <a:t> </a:t>
            </a:r>
            <a:r>
              <a:rPr lang="en-US" dirty="0" err="1"/>
              <a:t>للهدف</a:t>
            </a:r>
            <a:r>
              <a:rPr lang="en-US" dirty="0"/>
              <a:t> </a:t>
            </a:r>
            <a:r>
              <a:rPr lang="en-US" dirty="0" err="1"/>
              <a:t>أيضاً</a:t>
            </a:r>
            <a:r>
              <a:rPr lang="en-US" dirty="0"/>
              <a:t> </a:t>
            </a:r>
            <a:r>
              <a:rPr lang="en-US" dirty="0" err="1"/>
              <a:t>قد</a:t>
            </a:r>
            <a:r>
              <a:rPr lang="en-US" dirty="0"/>
              <a:t> </a:t>
            </a:r>
            <a:r>
              <a:rPr lang="en-US" dirty="0" err="1"/>
              <a:t>تكون</a:t>
            </a:r>
            <a:r>
              <a:rPr lang="en-US" dirty="0"/>
              <a:t> </a:t>
            </a:r>
            <a:r>
              <a:rPr lang="en-US" dirty="0" err="1"/>
              <a:t>حركة</a:t>
            </a:r>
            <a:r>
              <a:rPr lang="en-US" dirty="0"/>
              <a:t> </a:t>
            </a:r>
            <a:r>
              <a:rPr lang="en-US" dirty="0" err="1"/>
              <a:t>مكتفية</a:t>
            </a:r>
            <a:r>
              <a:rPr lang="en-US" dirty="0"/>
              <a:t> </a:t>
            </a:r>
            <a:r>
              <a:rPr lang="en-US" dirty="0" err="1"/>
              <a:t>الدراسة</a:t>
            </a:r>
            <a:r>
              <a:rPr lang="en-US" dirty="0"/>
              <a:t> </a:t>
            </a:r>
            <a:r>
              <a:rPr lang="en-US" dirty="0" err="1"/>
              <a:t>كينماتيكياً</a:t>
            </a:r>
            <a:r>
              <a:rPr lang="en-US" dirty="0"/>
              <a:t> </a:t>
            </a:r>
            <a:r>
              <a:rPr lang="en-US" dirty="0" err="1"/>
              <a:t>أى</a:t>
            </a:r>
            <a:r>
              <a:rPr lang="en-US" dirty="0"/>
              <a:t> </a:t>
            </a:r>
            <a:r>
              <a:rPr lang="en-US" dirty="0" err="1"/>
              <a:t>دراسة</a:t>
            </a:r>
            <a:r>
              <a:rPr lang="en-US" dirty="0"/>
              <a:t> </a:t>
            </a:r>
            <a:r>
              <a:rPr lang="en-US" dirty="0" err="1"/>
              <a:t>شكلها</a:t>
            </a:r>
            <a:r>
              <a:rPr lang="en-US" dirty="0"/>
              <a:t> </a:t>
            </a:r>
            <a:r>
              <a:rPr lang="en-US" dirty="0" err="1"/>
              <a:t>الظاهرى</a:t>
            </a:r>
            <a:r>
              <a:rPr lang="en-US" dirty="0"/>
              <a:t> </a:t>
            </a:r>
            <a:r>
              <a:rPr lang="en-US" dirty="0" err="1"/>
              <a:t>وأخرى</a:t>
            </a:r>
            <a:r>
              <a:rPr lang="en-US" dirty="0"/>
              <a:t> </a:t>
            </a:r>
            <a:r>
              <a:rPr lang="en-US" dirty="0" err="1"/>
              <a:t>دراسة</a:t>
            </a:r>
            <a:r>
              <a:rPr lang="en-US" dirty="0"/>
              <a:t> </a:t>
            </a:r>
            <a:r>
              <a:rPr lang="en-US" dirty="0" err="1"/>
              <a:t>ديناميكية</a:t>
            </a:r>
            <a:r>
              <a:rPr lang="en-US" dirty="0"/>
              <a:t> </a:t>
            </a:r>
            <a:r>
              <a:rPr lang="en-US" dirty="0" err="1"/>
              <a:t>وهى</a:t>
            </a:r>
            <a:r>
              <a:rPr lang="en-US" dirty="0"/>
              <a:t> </a:t>
            </a:r>
            <a:r>
              <a:rPr lang="en-US" dirty="0" err="1"/>
              <a:t>دراسة</a:t>
            </a:r>
            <a:r>
              <a:rPr lang="en-US" dirty="0"/>
              <a:t> </a:t>
            </a:r>
            <a:r>
              <a:rPr lang="en-US" dirty="0" err="1"/>
              <a:t>مسببات</a:t>
            </a:r>
            <a:r>
              <a:rPr lang="en-US" dirty="0"/>
              <a:t> </a:t>
            </a:r>
            <a:r>
              <a:rPr lang="en-US" dirty="0" err="1"/>
              <a:t>الأداء</a:t>
            </a:r>
            <a:r>
              <a:rPr lang="en-US" dirty="0"/>
              <a:t> </a:t>
            </a:r>
            <a:r>
              <a:rPr lang="en-US" dirty="0" err="1"/>
              <a:t>فى</a:t>
            </a:r>
            <a:r>
              <a:rPr lang="en-US" dirty="0"/>
              <a:t> </a:t>
            </a:r>
            <a:r>
              <a:rPr lang="en-US" dirty="0" err="1"/>
              <a:t>ضوء</a:t>
            </a:r>
            <a:r>
              <a:rPr lang="en-US" dirty="0"/>
              <a:t> </a:t>
            </a:r>
            <a:r>
              <a:rPr lang="en-US" dirty="0" err="1"/>
              <a:t>قوته</a:t>
            </a:r>
            <a:r>
              <a:rPr lang="en-US" dirty="0"/>
              <a:t>.</a:t>
            </a:r>
          </a:p>
          <a:p>
            <a:endParaRPr lang="ar-SA" dirty="0"/>
          </a:p>
        </p:txBody>
      </p:sp>
      <p:sp>
        <p:nvSpPr>
          <p:cNvPr id="6" name="TextBox 5">
            <a:hlinkClick r:id="rId2" action="ppaction://hlinkfile"/>
          </p:cNvPr>
          <p:cNvSpPr txBox="1"/>
          <p:nvPr/>
        </p:nvSpPr>
        <p:spPr>
          <a:xfrm>
            <a:off x="3586290" y="3453825"/>
            <a:ext cx="1595310" cy="584775"/>
          </a:xfrm>
          <a:prstGeom prst="rect">
            <a:avLst/>
          </a:prstGeom>
          <a:noFill/>
        </p:spPr>
        <p:txBody>
          <a:bodyPr wrap="none" rtlCol="1">
            <a:spAutoFit/>
          </a:bodyPr>
          <a:lstStyle/>
          <a:p>
            <a:r>
              <a:rPr lang="ar-EG" sz="3200" b="1" dirty="0" smtClean="0"/>
              <a:t>الدفع للقوة</a:t>
            </a:r>
            <a:endParaRPr lang="ar-SA" sz="3200" b="1" dirty="0"/>
          </a:p>
        </p:txBody>
      </p:sp>
      <p:sp>
        <p:nvSpPr>
          <p:cNvPr id="7" name="TextBox 6">
            <a:hlinkClick r:id="rId3" action="ppaction://hlinkfile"/>
          </p:cNvPr>
          <p:cNvSpPr txBox="1"/>
          <p:nvPr/>
        </p:nvSpPr>
        <p:spPr>
          <a:xfrm>
            <a:off x="3810000" y="4139625"/>
            <a:ext cx="1191352" cy="584775"/>
          </a:xfrm>
          <a:prstGeom prst="rect">
            <a:avLst/>
          </a:prstGeom>
          <a:noFill/>
        </p:spPr>
        <p:txBody>
          <a:bodyPr wrap="none" rtlCol="1">
            <a:spAutoFit/>
          </a:bodyPr>
          <a:lstStyle/>
          <a:p>
            <a:r>
              <a:rPr lang="ar-EG" sz="3200" b="1" dirty="0" smtClean="0"/>
              <a:t>السرعة</a:t>
            </a:r>
            <a:endParaRPr lang="ar-SA" sz="3200" b="1" dirty="0"/>
          </a:p>
        </p:txBody>
      </p:sp>
      <p:sp>
        <p:nvSpPr>
          <p:cNvPr id="8" name="TextBox 7">
            <a:hlinkClick r:id="rId4" action="ppaction://hlinkfile"/>
          </p:cNvPr>
          <p:cNvSpPr txBox="1"/>
          <p:nvPr/>
        </p:nvSpPr>
        <p:spPr>
          <a:xfrm>
            <a:off x="3810000" y="4673025"/>
            <a:ext cx="1217001" cy="584775"/>
          </a:xfrm>
          <a:prstGeom prst="rect">
            <a:avLst/>
          </a:prstGeom>
          <a:noFill/>
        </p:spPr>
        <p:txBody>
          <a:bodyPr wrap="none" rtlCol="1">
            <a:spAutoFit/>
          </a:bodyPr>
          <a:lstStyle/>
          <a:p>
            <a:r>
              <a:rPr lang="ar-EG" sz="3200" b="1" dirty="0" smtClean="0"/>
              <a:t>الارتفاع</a:t>
            </a:r>
            <a:endParaRPr lang="ar-SA" sz="3200" b="1"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685800"/>
            <a:ext cx="5334000" cy="2246769"/>
          </a:xfrm>
          <a:prstGeom prst="rect">
            <a:avLst/>
          </a:prstGeom>
          <a:noFill/>
        </p:spPr>
        <p:txBody>
          <a:bodyPr wrap="square" rtlCol="1">
            <a:spAutoFit/>
          </a:bodyPr>
          <a:lstStyle/>
          <a:p>
            <a:r>
              <a:rPr lang="en-US" sz="2000" b="1" dirty="0" err="1"/>
              <a:t>أنواع</a:t>
            </a:r>
            <a:r>
              <a:rPr lang="en-US" sz="2000" b="1" dirty="0"/>
              <a:t> </a:t>
            </a:r>
            <a:r>
              <a:rPr lang="en-US" sz="2000" b="1" dirty="0" err="1"/>
              <a:t>المهارات</a:t>
            </a:r>
            <a:r>
              <a:rPr lang="en-US" sz="2000" b="1" dirty="0"/>
              <a:t> </a:t>
            </a:r>
            <a:r>
              <a:rPr lang="en-US" sz="2000" b="1" dirty="0" err="1"/>
              <a:t>الحركية</a:t>
            </a:r>
            <a:r>
              <a:rPr lang="en-US" sz="2000" b="1" dirty="0"/>
              <a:t> </a:t>
            </a:r>
            <a:r>
              <a:rPr lang="en-US" sz="2000" b="1" dirty="0" err="1" smtClean="0"/>
              <a:t>الرياضية</a:t>
            </a:r>
            <a:endParaRPr lang="ar-EG" sz="2000" b="1" dirty="0" smtClean="0"/>
          </a:p>
          <a:p>
            <a:endParaRPr lang="en-US" sz="2000" b="1" dirty="0"/>
          </a:p>
          <a:p>
            <a:pPr lvl="0"/>
            <a:r>
              <a:rPr lang="ar-EG" sz="2000" dirty="0"/>
              <a:t>مهارات العضلات الدقيقة- والعضلات الكبيرة.</a:t>
            </a:r>
            <a:endParaRPr lang="en-US" sz="2000" dirty="0"/>
          </a:p>
          <a:p>
            <a:pPr lvl="0"/>
            <a:r>
              <a:rPr lang="ar-EG" sz="2000" dirty="0"/>
              <a:t>مهارات مستمرة ومتماسكة ومتقطعة.</a:t>
            </a:r>
            <a:endParaRPr lang="en-US" sz="2000" dirty="0"/>
          </a:p>
          <a:p>
            <a:pPr lvl="0"/>
            <a:r>
              <a:rPr lang="ar-EG" sz="2000" dirty="0"/>
              <a:t>مهارات السيطرة الذاتية والسيطرة الخارجية.</a:t>
            </a:r>
            <a:endParaRPr lang="en-US" sz="2000" dirty="0"/>
          </a:p>
          <a:p>
            <a:pPr lvl="0"/>
            <a:r>
              <a:rPr lang="ar-EG" sz="2000" dirty="0"/>
              <a:t>مهارات مغلقة ومهارات مفتوحة.</a:t>
            </a:r>
            <a:endParaRPr lang="en-US" sz="2000" dirty="0"/>
          </a:p>
          <a:p>
            <a:endParaRPr lang="ar-SA" sz="2000" dirty="0"/>
          </a:p>
        </p:txBody>
      </p:sp>
      <p:sp>
        <p:nvSpPr>
          <p:cNvPr id="3" name="TextBox 2"/>
          <p:cNvSpPr txBox="1"/>
          <p:nvPr/>
        </p:nvSpPr>
        <p:spPr>
          <a:xfrm>
            <a:off x="685800" y="3276600"/>
            <a:ext cx="7696200" cy="2031325"/>
          </a:xfrm>
          <a:prstGeom prst="rect">
            <a:avLst/>
          </a:prstGeom>
          <a:noFill/>
        </p:spPr>
        <p:txBody>
          <a:bodyPr wrap="square" rtlCol="1">
            <a:spAutoFit/>
          </a:bodyPr>
          <a:lstStyle/>
          <a:p>
            <a:r>
              <a:rPr lang="en-US" b="1" dirty="0" err="1"/>
              <a:t>المهارات</a:t>
            </a:r>
            <a:r>
              <a:rPr lang="en-US" b="1" dirty="0"/>
              <a:t> </a:t>
            </a:r>
            <a:r>
              <a:rPr lang="en-US" b="1" dirty="0" err="1"/>
              <a:t>الخاصة</a:t>
            </a:r>
            <a:r>
              <a:rPr lang="en-US" b="1" dirty="0"/>
              <a:t> </a:t>
            </a:r>
            <a:r>
              <a:rPr lang="en-US" b="1" dirty="0" err="1"/>
              <a:t>بالعضلات</a:t>
            </a:r>
            <a:r>
              <a:rPr lang="en-US" b="1" dirty="0"/>
              <a:t> </a:t>
            </a:r>
            <a:r>
              <a:rPr lang="en-US" b="1" dirty="0" err="1"/>
              <a:t>الدقيقة</a:t>
            </a:r>
            <a:r>
              <a:rPr lang="en-US" b="1" dirty="0"/>
              <a:t> </a:t>
            </a:r>
            <a:r>
              <a:rPr lang="en-US" b="1" dirty="0" err="1"/>
              <a:t>والأخرى</a:t>
            </a:r>
            <a:r>
              <a:rPr lang="en-US" b="1" dirty="0"/>
              <a:t> </a:t>
            </a:r>
            <a:r>
              <a:rPr lang="en-US" b="1" dirty="0" err="1"/>
              <a:t>الخاصة</a:t>
            </a:r>
            <a:r>
              <a:rPr lang="en-US" b="1" dirty="0"/>
              <a:t> </a:t>
            </a:r>
            <a:r>
              <a:rPr lang="en-US" b="1" dirty="0" err="1"/>
              <a:t>بالعضلات</a:t>
            </a:r>
            <a:r>
              <a:rPr lang="en-US" b="1" dirty="0"/>
              <a:t> </a:t>
            </a:r>
            <a:r>
              <a:rPr lang="en-US" b="1" dirty="0" err="1"/>
              <a:t>الكبيرة</a:t>
            </a:r>
            <a:r>
              <a:rPr lang="en-US" b="1" dirty="0"/>
              <a:t>:</a:t>
            </a:r>
          </a:p>
          <a:p>
            <a:r>
              <a:rPr lang="ar-EG" dirty="0"/>
              <a:t>       تصنف المهارات الحركية إلى مهارات العضلات الدقيقة، ومهارات العضلات الكبيرة فى أداء الحركة نفسها، فالمهارات التي تشترك فيها العضلات الدقيقة، ما هى إلا مهارات تطلب استجابة دقيقة فى مدى ضيق للحركة، وغالباً ما تعتمد هذه المهارات على التوافق العضلى العصبى بين اليدين والعينين مثل مهارات رياضة " البلياردو والرماية " أما مهارات العضلات الكبيرة، فهذه المهارات قد يؤديها الجسم ككل أو مجموعات العضلات الكبيرة مهارات لعبة كرة القدم، العاب القوى، الكرة الطائرة، والمنازلات .</a:t>
            </a:r>
            <a:endParaRPr lang="en-US" dirty="0"/>
          </a:p>
          <a:p>
            <a:endParaRPr lang="ar-SA"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762000"/>
            <a:ext cx="7848600" cy="5909310"/>
          </a:xfrm>
          <a:prstGeom prst="rect">
            <a:avLst/>
          </a:prstGeom>
          <a:noFill/>
        </p:spPr>
        <p:txBody>
          <a:bodyPr wrap="square" rtlCol="1">
            <a:spAutoFit/>
          </a:bodyPr>
          <a:lstStyle/>
          <a:p>
            <a:r>
              <a:rPr lang="ar-SA" b="1" dirty="0"/>
              <a:t>بالنسبة للمهارات المستمرة والمتماسكة والمهارات المتقطعة</a:t>
            </a:r>
            <a:r>
              <a:rPr lang="en-US" b="1" dirty="0" smtClean="0"/>
              <a:t>:</a:t>
            </a:r>
            <a:endParaRPr lang="ar-EG" b="1" dirty="0" smtClean="0"/>
          </a:p>
          <a:p>
            <a:endParaRPr lang="en-US" b="1" dirty="0"/>
          </a:p>
          <a:p>
            <a:r>
              <a:rPr lang="ar-EG" dirty="0"/>
              <a:t>      فهى تتضح وفقاً لزمن أداء هذه المهارات والذى تستغرقه وفترات التوقف التى تتخلل هذا الأداء. وكذلك الترابط بين أجزاء الحركة بعضها بالبعض الأخر.</a:t>
            </a:r>
            <a:endParaRPr lang="en-US" dirty="0"/>
          </a:p>
          <a:p>
            <a:r>
              <a:rPr lang="ar-EG" dirty="0"/>
              <a:t>والمهارة المستمرة تعنى المهارة المتكررة والمتشابهة فى الأداء دون توقف ملحوظ. حيث يتداخل الجزء النهائى من الحركة الأولى مع الجزء التحضيرى من الحركة التالية. ولذلك تظهر الحركات وكأنها حركة واحدة نظراً لاستمراريتها مثل " السباحة، التجديف، المشى، الجرى " أما المهارات المتقطعة فهى المهارة التى تتكون من بداية ونهاية واضحة ولا ترتبط حركة البداية بالحركة التى تليها، كما هو الحال غى إرسال الكرة الطائرة فمثلاً حركة الإرسال ثم استجابة موقف الفريق المنافس ثم أداء حركة صد أو دفاع عن منطقة محددة فى الملعب ضد ضربة ساحقة من الفريق المنافس.</a:t>
            </a:r>
            <a:endParaRPr lang="en-US" dirty="0"/>
          </a:p>
          <a:p>
            <a:r>
              <a:rPr lang="ar-EG" dirty="0"/>
              <a:t>      مع العلم بأنه توجد فترة زمنية بين المهارة الأولى وهى ضربة الإرسال و المهارة التى تليها وفقاً لطبيعة رد المنافس.</a:t>
            </a:r>
            <a:endParaRPr lang="en-US" dirty="0"/>
          </a:p>
          <a:p>
            <a:r>
              <a:rPr lang="ar-EG" dirty="0"/>
              <a:t>       وما بين المهارات المستمرة والمتقطعة يقع نوع آخر من المهارات يطل علية " المهارات المتماسكة " وتتصف هذه المهارات بأنها تعتمد على بعضها البعض بمعنى أن الحركة الأولى من المهارة يليها الحركة الثانية والثالثة حتى أخره </a:t>
            </a:r>
            <a:r>
              <a:rPr lang="ar-EG" dirty="0" smtClean="0"/>
              <a:t>أى</a:t>
            </a:r>
          </a:p>
          <a:p>
            <a:r>
              <a:rPr lang="ar-EG" dirty="0"/>
              <a:t>مجموعة مهارات متماسكة مع بعضها البعض مثل " حركات الغطس فى الماء " مجموعة حركات متماسكة ومتتالية وتعتمد على بعضها البعض ولا يمكن الفصل بينها " وكذلك حركات الجمباز الأرض، حيث أنها سلسة من الحركات الجميلة الرشيقة المتتالية والتى لا تنفصل عن بعضها البعض. " وكذلك مهارة رمى الرمح، والمطرقة حيث نرى أن انسيابية الحركة والربط المناسب لها، يعتبر العنصر الحاسم فى نجاح أدائها، وإظهار الإبداع الحركي للاعب.</a:t>
            </a:r>
            <a:endParaRPr lang="en-US" dirty="0"/>
          </a:p>
          <a:p>
            <a:endParaRPr lang="ar-SA"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838200"/>
            <a:ext cx="7620000" cy="1754326"/>
          </a:xfrm>
          <a:prstGeom prst="rect">
            <a:avLst/>
          </a:prstGeom>
          <a:noFill/>
        </p:spPr>
        <p:txBody>
          <a:bodyPr wrap="square" rtlCol="1">
            <a:spAutoFit/>
          </a:bodyPr>
          <a:lstStyle/>
          <a:p>
            <a:r>
              <a:rPr lang="en-US" b="1" dirty="0" err="1"/>
              <a:t>أما</a:t>
            </a:r>
            <a:r>
              <a:rPr lang="en-US" b="1" dirty="0"/>
              <a:t> </a:t>
            </a:r>
            <a:r>
              <a:rPr lang="en-US" b="1" dirty="0" err="1"/>
              <a:t>بالنسبة</a:t>
            </a:r>
            <a:r>
              <a:rPr lang="en-US" b="1" dirty="0"/>
              <a:t> </a:t>
            </a:r>
            <a:r>
              <a:rPr lang="en-US" b="1" dirty="0" err="1"/>
              <a:t>لمهارات</a:t>
            </a:r>
            <a:r>
              <a:rPr lang="en-US" b="1" dirty="0"/>
              <a:t> </a:t>
            </a:r>
            <a:r>
              <a:rPr lang="en-US" b="1" dirty="0" err="1"/>
              <a:t>السيطرة</a:t>
            </a:r>
            <a:r>
              <a:rPr lang="en-US" b="1" dirty="0"/>
              <a:t> </a:t>
            </a:r>
            <a:r>
              <a:rPr lang="en-US" b="1" dirty="0" err="1"/>
              <a:t>الذاتية</a:t>
            </a:r>
            <a:r>
              <a:rPr lang="en-US" b="1" dirty="0"/>
              <a:t> </a:t>
            </a:r>
            <a:r>
              <a:rPr lang="en-US" b="1" dirty="0" err="1"/>
              <a:t>والسيطرة</a:t>
            </a:r>
            <a:r>
              <a:rPr lang="en-US" b="1" dirty="0"/>
              <a:t> </a:t>
            </a:r>
            <a:r>
              <a:rPr lang="en-US" b="1" dirty="0" err="1"/>
              <a:t>الخارجية</a:t>
            </a:r>
            <a:r>
              <a:rPr lang="en-US" b="1" dirty="0"/>
              <a:t>:</a:t>
            </a:r>
          </a:p>
          <a:p>
            <a:r>
              <a:rPr lang="ar-EG" dirty="0"/>
              <a:t>       بالنسبة لنوعية هذه المهارات فإنها تتوقف على طبيعة حركة الفرد والهدف، ففى بعض المهارات يكون الفرد فى حالة ثبات عند قيامة بالاستجابة، كما يكون هدف المهارة ثابتاً أيضاً، بينما تنفذ بعض المهارات بطريقة يكون الفرد والهدف كلاهما فى حالة حركة. لذا يمكن تصنيف المهارات إلى أربعة أنواع موزعة كما يلى.</a:t>
            </a:r>
            <a:endParaRPr lang="en-US" dirty="0"/>
          </a:p>
          <a:p>
            <a:endParaRPr lang="ar-SA" dirty="0"/>
          </a:p>
        </p:txBody>
      </p:sp>
      <p:sp>
        <p:nvSpPr>
          <p:cNvPr id="3" name="TextBox 2"/>
          <p:cNvSpPr txBox="1"/>
          <p:nvPr/>
        </p:nvSpPr>
        <p:spPr>
          <a:xfrm>
            <a:off x="1066800" y="2743200"/>
            <a:ext cx="7162800" cy="923330"/>
          </a:xfrm>
          <a:prstGeom prst="rect">
            <a:avLst/>
          </a:prstGeom>
          <a:noFill/>
        </p:spPr>
        <p:txBody>
          <a:bodyPr wrap="square" rtlCol="1">
            <a:spAutoFit/>
          </a:bodyPr>
          <a:lstStyle/>
          <a:p>
            <a:r>
              <a:rPr lang="ar-EG" b="1" u="sng" dirty="0">
                <a:effectLst>
                  <a:outerShdw blurRad="38100" dist="38100" dir="2700000" algn="tl">
                    <a:srgbClr val="000000">
                      <a:alpha val="43137"/>
                    </a:srgbClr>
                  </a:outerShdw>
                </a:effectLst>
              </a:rPr>
              <a:t>مهارات يكون الفرد والهدف في حالة ثبات " رماية بالبندقية على هدف ثابت أو مهارة القوس والسهم أو الركل على هدف من الثبات ".</a:t>
            </a:r>
            <a:endParaRPr lang="en-US" b="1" u="sng" dirty="0">
              <a:effectLst>
                <a:outerShdw blurRad="38100" dist="38100" dir="2700000" algn="tl">
                  <a:srgbClr val="000000">
                    <a:alpha val="43137"/>
                  </a:srgbClr>
                </a:outerShdw>
              </a:effectLst>
            </a:endParaRPr>
          </a:p>
          <a:p>
            <a:endParaRPr lang="ar-SA" b="1" u="sng" dirty="0">
              <a:effectLst>
                <a:outerShdw blurRad="38100" dist="38100" dir="2700000" algn="tl">
                  <a:srgbClr val="000000">
                    <a:alpha val="43137"/>
                  </a:srgbClr>
                </a:outerShdw>
              </a:effectLst>
            </a:endParaRPr>
          </a:p>
        </p:txBody>
      </p:sp>
      <p:pic>
        <p:nvPicPr>
          <p:cNvPr id="43009" name="Picture 1" descr="kk4"/>
          <p:cNvPicPr>
            <a:picLocks noChangeAspect="1" noChangeArrowheads="1"/>
          </p:cNvPicPr>
          <p:nvPr/>
        </p:nvPicPr>
        <p:blipFill>
          <a:blip r:embed="rId2" cstate="print">
            <a:lum bright="6000" contrast="24000"/>
            <a:grayscl/>
          </a:blip>
          <a:srcRect/>
          <a:stretch>
            <a:fillRect/>
          </a:stretch>
        </p:blipFill>
        <p:spPr bwMode="auto">
          <a:xfrm>
            <a:off x="2667000" y="3581400"/>
            <a:ext cx="3917950" cy="2933700"/>
          </a:xfrm>
          <a:prstGeom prst="rect">
            <a:avLst/>
          </a:prstGeom>
          <a:noFill/>
          <a:ln w="28575">
            <a:solidFill>
              <a:srgbClr val="000000"/>
            </a:solid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954087"/>
            <a:ext cx="7924800" cy="1015663"/>
          </a:xfrm>
          <a:prstGeom prst="rect">
            <a:avLst/>
          </a:prstGeom>
          <a:noFill/>
        </p:spPr>
        <p:txBody>
          <a:bodyPr wrap="square" rtlCol="1">
            <a:spAutoFit/>
          </a:bodyPr>
          <a:lstStyle/>
          <a:p>
            <a:r>
              <a:rPr lang="ar-EG" sz="2000" b="1" u="sng" dirty="0">
                <a:effectLst>
                  <a:outerShdw blurRad="38100" dist="38100" dir="2700000" algn="tl">
                    <a:srgbClr val="000000">
                      <a:alpha val="43137"/>
                    </a:srgbClr>
                  </a:outerShdw>
                </a:effectLst>
              </a:rPr>
              <a:t>مهارات يكون فيها الفرد ثابتاً والهدف متحرك " رماية بالبندقية أو الطبنجة على الاطباق الطائرة " .</a:t>
            </a:r>
            <a:endParaRPr lang="en-US" sz="2000" b="1" u="sng" dirty="0">
              <a:effectLst>
                <a:outerShdw blurRad="38100" dist="38100" dir="2700000" algn="tl">
                  <a:srgbClr val="000000">
                    <a:alpha val="43137"/>
                  </a:srgbClr>
                </a:outerShdw>
              </a:effectLst>
            </a:endParaRPr>
          </a:p>
          <a:p>
            <a:endParaRPr lang="ar-SA" sz="2000" b="1" u="sng" dirty="0">
              <a:effectLst>
                <a:outerShdw blurRad="38100" dist="38100" dir="2700000" algn="tl">
                  <a:srgbClr val="000000">
                    <a:alpha val="43137"/>
                  </a:srgbClr>
                </a:outerShdw>
              </a:effectLst>
            </a:endParaRPr>
          </a:p>
        </p:txBody>
      </p:sp>
      <p:pic>
        <p:nvPicPr>
          <p:cNvPr id="41985" name="Picture 1" descr="Karate-bunkai-2"/>
          <p:cNvPicPr>
            <a:picLocks noChangeAspect="1" noChangeArrowheads="1"/>
          </p:cNvPicPr>
          <p:nvPr/>
        </p:nvPicPr>
        <p:blipFill>
          <a:blip r:embed="rId2" cstate="print"/>
          <a:srcRect/>
          <a:stretch>
            <a:fillRect/>
          </a:stretch>
        </p:blipFill>
        <p:spPr bwMode="auto">
          <a:xfrm>
            <a:off x="2743200" y="1944687"/>
            <a:ext cx="4156075" cy="1828800"/>
          </a:xfrm>
          <a:prstGeom prst="rect">
            <a:avLst/>
          </a:prstGeom>
          <a:noFill/>
          <a:ln w="28575">
            <a:solidFill>
              <a:srgbClr val="000000"/>
            </a:solidFill>
            <a:miter lim="800000"/>
            <a:headEnd/>
            <a:tailEnd/>
          </a:ln>
        </p:spPr>
      </p:pic>
      <p:grpSp>
        <p:nvGrpSpPr>
          <p:cNvPr id="3" name="Group 2"/>
          <p:cNvGrpSpPr>
            <a:grpSpLocks/>
          </p:cNvGrpSpPr>
          <p:nvPr/>
        </p:nvGrpSpPr>
        <p:grpSpPr bwMode="auto">
          <a:xfrm>
            <a:off x="2767012" y="4152900"/>
            <a:ext cx="4132263" cy="2400300"/>
            <a:chOff x="1049" y="7281"/>
            <a:chExt cx="6509" cy="3780"/>
          </a:xfrm>
        </p:grpSpPr>
        <p:pic>
          <p:nvPicPr>
            <p:cNvPr id="41987" name="Picture 3" descr="رماية1"/>
            <p:cNvPicPr>
              <a:picLocks noChangeAspect="1" noChangeArrowheads="1"/>
            </p:cNvPicPr>
            <p:nvPr/>
          </p:nvPicPr>
          <p:blipFill>
            <a:blip r:embed="rId3" cstate="print">
              <a:lum bright="30000" contrast="12000"/>
              <a:grayscl/>
            </a:blip>
            <a:srcRect/>
            <a:stretch>
              <a:fillRect/>
            </a:stretch>
          </p:blipFill>
          <p:spPr bwMode="auto">
            <a:xfrm>
              <a:off x="4415" y="7281"/>
              <a:ext cx="3143" cy="3780"/>
            </a:xfrm>
            <a:prstGeom prst="rect">
              <a:avLst/>
            </a:prstGeom>
            <a:noFill/>
            <a:ln w="28575">
              <a:solidFill>
                <a:srgbClr val="000000"/>
              </a:solidFill>
              <a:miter lim="800000"/>
              <a:headEnd/>
              <a:tailEnd/>
            </a:ln>
          </p:spPr>
        </p:pic>
        <p:pic>
          <p:nvPicPr>
            <p:cNvPr id="41988" name="Picture 4" descr="رماية"/>
            <p:cNvPicPr>
              <a:picLocks noChangeAspect="1" noChangeArrowheads="1"/>
            </p:cNvPicPr>
            <p:nvPr/>
          </p:nvPicPr>
          <p:blipFill>
            <a:blip r:embed="rId4" cstate="print">
              <a:lum bright="30000" contrast="12000"/>
              <a:grayscl/>
            </a:blip>
            <a:srcRect/>
            <a:stretch>
              <a:fillRect/>
            </a:stretch>
          </p:blipFill>
          <p:spPr bwMode="auto">
            <a:xfrm>
              <a:off x="1049" y="7281"/>
              <a:ext cx="3209" cy="3780"/>
            </a:xfrm>
            <a:prstGeom prst="rect">
              <a:avLst/>
            </a:prstGeom>
            <a:noFill/>
            <a:ln w="28575">
              <a:solidFill>
                <a:srgbClr val="000000"/>
              </a:solidFill>
              <a:miter lim="800000"/>
              <a:headEnd/>
              <a:tailEnd/>
            </a:ln>
          </p:spPr>
        </p:pic>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009471"/>
            <a:ext cx="8153400" cy="1200329"/>
          </a:xfrm>
          <a:prstGeom prst="rect">
            <a:avLst/>
          </a:prstGeom>
          <a:noFill/>
        </p:spPr>
        <p:txBody>
          <a:bodyPr wrap="square" rtlCol="1">
            <a:spAutoFit/>
          </a:bodyPr>
          <a:lstStyle/>
          <a:p>
            <a:r>
              <a:rPr lang="ar-EG" b="1" u="sng" dirty="0">
                <a:effectLst>
                  <a:outerShdw blurRad="38100" dist="38100" dir="2700000" algn="tl">
                    <a:srgbClr val="000000">
                      <a:alpha val="43137"/>
                    </a:srgbClr>
                  </a:outerShdw>
                </a:effectLst>
              </a:rPr>
              <a:t>مهارات يكون فيها الفرد متحركاً والهدف ثابتاً مثل مهارات الكرة الطائرة الفرد يتحرك لأعلى ليضرب الكرة، ضربة ساحقة لتنزل في ملعب المنافس وهذا الملعب " هدف ثابت "وكذلك في كرة السلة يتحرك اللاعبون ويصوبون على هدف ثابت في الملعب.</a:t>
            </a:r>
            <a:endParaRPr lang="en-US" b="1" u="sng" dirty="0">
              <a:effectLst>
                <a:outerShdw blurRad="38100" dist="38100" dir="2700000" algn="tl">
                  <a:srgbClr val="000000">
                    <a:alpha val="43137"/>
                  </a:srgbClr>
                </a:outerShdw>
              </a:effectLst>
            </a:endParaRPr>
          </a:p>
          <a:p>
            <a:endParaRPr lang="ar-SA" b="1" u="sng" dirty="0">
              <a:effectLst>
                <a:outerShdw blurRad="38100" dist="38100" dir="2700000" algn="tl">
                  <a:srgbClr val="000000">
                    <a:alpha val="43137"/>
                  </a:srgbClr>
                </a:outerShdw>
              </a:effectLst>
            </a:endParaRPr>
          </a:p>
        </p:txBody>
      </p:sp>
      <p:grpSp>
        <p:nvGrpSpPr>
          <p:cNvPr id="3" name="Group 1"/>
          <p:cNvGrpSpPr>
            <a:grpSpLocks/>
          </p:cNvGrpSpPr>
          <p:nvPr/>
        </p:nvGrpSpPr>
        <p:grpSpPr bwMode="auto">
          <a:xfrm>
            <a:off x="1676400" y="2289175"/>
            <a:ext cx="5118100" cy="3654425"/>
            <a:chOff x="1743" y="1881"/>
            <a:chExt cx="6714" cy="3060"/>
          </a:xfrm>
        </p:grpSpPr>
        <p:pic>
          <p:nvPicPr>
            <p:cNvPr id="40962" name="Picture 2" descr="ACVBALL1FTN"/>
            <p:cNvPicPr>
              <a:picLocks noChangeAspect="1" noChangeArrowheads="1"/>
            </p:cNvPicPr>
            <p:nvPr/>
          </p:nvPicPr>
          <p:blipFill>
            <a:blip r:embed="rId2" cstate="print">
              <a:lum contrast="12000"/>
              <a:grayscl/>
            </a:blip>
            <a:srcRect/>
            <a:stretch>
              <a:fillRect/>
            </a:stretch>
          </p:blipFill>
          <p:spPr bwMode="auto">
            <a:xfrm>
              <a:off x="1743" y="1881"/>
              <a:ext cx="1420" cy="3060"/>
            </a:xfrm>
            <a:prstGeom prst="rect">
              <a:avLst/>
            </a:prstGeom>
            <a:noFill/>
            <a:ln w="28575">
              <a:solidFill>
                <a:srgbClr val="000000"/>
              </a:solidFill>
              <a:miter lim="800000"/>
              <a:headEnd/>
              <a:tailEnd/>
            </a:ln>
          </p:spPr>
        </p:pic>
        <p:pic>
          <p:nvPicPr>
            <p:cNvPr id="40963" name="Picture 3" descr="ACVBALL1STN"/>
            <p:cNvPicPr>
              <a:picLocks noChangeAspect="1" noChangeArrowheads="1"/>
            </p:cNvPicPr>
            <p:nvPr/>
          </p:nvPicPr>
          <p:blipFill>
            <a:blip r:embed="rId3" cstate="print">
              <a:lum contrast="12000"/>
              <a:grayscl/>
            </a:blip>
            <a:srcRect/>
            <a:stretch>
              <a:fillRect/>
            </a:stretch>
          </p:blipFill>
          <p:spPr bwMode="auto">
            <a:xfrm>
              <a:off x="3343" y="1881"/>
              <a:ext cx="1820" cy="3060"/>
            </a:xfrm>
            <a:prstGeom prst="rect">
              <a:avLst/>
            </a:prstGeom>
            <a:noFill/>
            <a:ln w="28575">
              <a:solidFill>
                <a:srgbClr val="000000"/>
              </a:solidFill>
              <a:miter lim="800000"/>
              <a:headEnd/>
              <a:tailEnd/>
            </a:ln>
          </p:spPr>
        </p:pic>
        <p:pic>
          <p:nvPicPr>
            <p:cNvPr id="40964" name="Picture 4" descr="AJSVBSpikeAFTN"/>
            <p:cNvPicPr>
              <a:picLocks noChangeAspect="1" noChangeArrowheads="1"/>
            </p:cNvPicPr>
            <p:nvPr/>
          </p:nvPicPr>
          <p:blipFill>
            <a:blip r:embed="rId4" cstate="print">
              <a:lum contrast="12000"/>
              <a:grayscl/>
            </a:blip>
            <a:srcRect/>
            <a:stretch>
              <a:fillRect/>
            </a:stretch>
          </p:blipFill>
          <p:spPr bwMode="auto">
            <a:xfrm>
              <a:off x="5281" y="1881"/>
              <a:ext cx="1862" cy="3060"/>
            </a:xfrm>
            <a:prstGeom prst="rect">
              <a:avLst/>
            </a:prstGeom>
            <a:noFill/>
            <a:ln w="28575">
              <a:solidFill>
                <a:srgbClr val="000000"/>
              </a:solidFill>
              <a:miter lim="800000"/>
              <a:headEnd/>
              <a:tailEnd/>
            </a:ln>
          </p:spPr>
        </p:pic>
        <p:pic>
          <p:nvPicPr>
            <p:cNvPr id="40965" name="Picture 5" descr="AJSVBSpikeASTN"/>
            <p:cNvPicPr>
              <a:picLocks noChangeAspect="1" noChangeArrowheads="1"/>
            </p:cNvPicPr>
            <p:nvPr/>
          </p:nvPicPr>
          <p:blipFill>
            <a:blip r:embed="rId5" cstate="print">
              <a:lum contrast="12000"/>
              <a:grayscl/>
            </a:blip>
            <a:srcRect/>
            <a:stretch>
              <a:fillRect/>
            </a:stretch>
          </p:blipFill>
          <p:spPr bwMode="auto">
            <a:xfrm>
              <a:off x="7214" y="1881"/>
              <a:ext cx="1243" cy="3060"/>
            </a:xfrm>
            <a:prstGeom prst="rect">
              <a:avLst/>
            </a:prstGeom>
            <a:noFill/>
            <a:ln w="28575">
              <a:solidFill>
                <a:srgbClr val="000000"/>
              </a:solidFill>
              <a:miter lim="800000"/>
              <a:headEnd/>
              <a:tailEnd/>
            </a:ln>
          </p:spPr>
        </p:pic>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838200"/>
            <a:ext cx="8077200" cy="1938992"/>
          </a:xfrm>
          <a:prstGeom prst="rect">
            <a:avLst/>
          </a:prstGeom>
          <a:noFill/>
        </p:spPr>
        <p:txBody>
          <a:bodyPr wrap="square" rtlCol="1">
            <a:spAutoFit/>
          </a:bodyPr>
          <a:lstStyle/>
          <a:p>
            <a:r>
              <a:rPr lang="en-US" sz="2000" u="sng" dirty="0" err="1">
                <a:effectLst>
                  <a:outerShdw blurRad="38100" dist="38100" dir="2700000" algn="tl">
                    <a:srgbClr val="000000">
                      <a:alpha val="43137"/>
                    </a:srgbClr>
                  </a:outerShdw>
                </a:effectLst>
              </a:rPr>
              <a:t>أما</a:t>
            </a:r>
            <a:r>
              <a:rPr lang="en-US" sz="2000" u="sng" dirty="0">
                <a:effectLst>
                  <a:outerShdw blurRad="38100" dist="38100" dir="2700000" algn="tl">
                    <a:srgbClr val="000000">
                      <a:alpha val="43137"/>
                    </a:srgbClr>
                  </a:outerShdw>
                </a:effectLst>
              </a:rPr>
              <a:t> </a:t>
            </a:r>
            <a:r>
              <a:rPr lang="en-US" sz="2000" u="sng" dirty="0" err="1">
                <a:effectLst>
                  <a:outerShdw blurRad="38100" dist="38100" dir="2700000" algn="tl">
                    <a:srgbClr val="000000">
                      <a:alpha val="43137"/>
                    </a:srgbClr>
                  </a:outerShdw>
                </a:effectLst>
              </a:rPr>
              <a:t>المهارات</a:t>
            </a:r>
            <a:r>
              <a:rPr lang="en-US" sz="2000" u="sng" dirty="0">
                <a:effectLst>
                  <a:outerShdw blurRad="38100" dist="38100" dir="2700000" algn="tl">
                    <a:srgbClr val="000000">
                      <a:alpha val="43137"/>
                    </a:srgbClr>
                  </a:outerShdw>
                </a:effectLst>
              </a:rPr>
              <a:t> </a:t>
            </a:r>
            <a:r>
              <a:rPr lang="en-US" sz="2000" u="sng" dirty="0" err="1">
                <a:effectLst>
                  <a:outerShdw blurRad="38100" dist="38100" dir="2700000" algn="tl">
                    <a:srgbClr val="000000">
                      <a:alpha val="43137"/>
                    </a:srgbClr>
                  </a:outerShdw>
                </a:effectLst>
              </a:rPr>
              <a:t>المغلقة</a:t>
            </a:r>
            <a:r>
              <a:rPr lang="en-US" sz="2000" u="sng" dirty="0">
                <a:effectLst>
                  <a:outerShdw blurRad="38100" dist="38100" dir="2700000" algn="tl">
                    <a:srgbClr val="000000">
                      <a:alpha val="43137"/>
                    </a:srgbClr>
                  </a:outerShdw>
                </a:effectLst>
              </a:rPr>
              <a:t> </a:t>
            </a:r>
            <a:r>
              <a:rPr lang="en-US" sz="2000" u="sng" dirty="0" err="1">
                <a:effectLst>
                  <a:outerShdw blurRad="38100" dist="38100" dir="2700000" algn="tl">
                    <a:srgbClr val="000000">
                      <a:alpha val="43137"/>
                    </a:srgbClr>
                  </a:outerShdw>
                </a:effectLst>
              </a:rPr>
              <a:t>والمهارات</a:t>
            </a:r>
            <a:r>
              <a:rPr lang="en-US" sz="2000" u="sng" dirty="0">
                <a:effectLst>
                  <a:outerShdw blurRad="38100" dist="38100" dir="2700000" algn="tl">
                    <a:srgbClr val="000000">
                      <a:alpha val="43137"/>
                    </a:srgbClr>
                  </a:outerShdw>
                </a:effectLst>
              </a:rPr>
              <a:t> </a:t>
            </a:r>
            <a:r>
              <a:rPr lang="en-US" sz="2000" u="sng" dirty="0" err="1">
                <a:effectLst>
                  <a:outerShdw blurRad="38100" dist="38100" dir="2700000" algn="tl">
                    <a:srgbClr val="000000">
                      <a:alpha val="43137"/>
                    </a:srgbClr>
                  </a:outerShdw>
                </a:effectLst>
              </a:rPr>
              <a:t>المفتوحة</a:t>
            </a:r>
            <a:r>
              <a:rPr lang="en-US" sz="2000" u="sng" dirty="0">
                <a:effectLst>
                  <a:outerShdw blurRad="38100" dist="38100" dir="2700000" algn="tl">
                    <a:srgbClr val="000000">
                      <a:alpha val="43137"/>
                    </a:srgbClr>
                  </a:outerShdw>
                </a:effectLst>
              </a:rPr>
              <a:t> :</a:t>
            </a:r>
          </a:p>
          <a:p>
            <a:r>
              <a:rPr lang="ar-EG" sz="2000" u="sng" dirty="0">
                <a:effectLst>
                  <a:outerShdw blurRad="38100" dist="38100" dir="2700000" algn="tl">
                    <a:srgbClr val="000000">
                      <a:alpha val="43137"/>
                    </a:srgbClr>
                  </a:outerShdw>
                </a:effectLst>
              </a:rPr>
              <a:t>       فإن هذا التصنيف يرتبط إلى حد كبير بالتصنيف السابق والخاص بمهارات تؤدى تحت ظروف بيئية ثابتة نسبياً أما المهارات المفتوحة فهى تلك المهارات التى تؤدى تحت ظروف تتغير أحداثها. باستمرار، وتتمثل المهارات المنغلقة في المهارات تؤد مرة واحدة ولا تتطلب متغيرات مؤثرة وهذه المهارات مثل دفع الجلة، رمى </a:t>
            </a:r>
            <a:r>
              <a:rPr lang="ar-EG" sz="2000" u="sng" dirty="0">
                <a:effectLst>
                  <a:outerShdw blurRad="38100" dist="38100" dir="2700000" algn="tl">
                    <a:srgbClr val="000000">
                      <a:alpha val="43137"/>
                    </a:srgbClr>
                  </a:outerShdw>
                </a:effectLst>
                <a:hlinkClick r:id="rId2" action="ppaction://hlinkfile"/>
              </a:rPr>
              <a:t>الرمح</a:t>
            </a:r>
            <a:r>
              <a:rPr lang="ar-EG" sz="2000" u="sng" dirty="0">
                <a:effectLst>
                  <a:outerShdw blurRad="38100" dist="38100" dir="2700000" algn="tl">
                    <a:srgbClr val="000000">
                      <a:alpha val="43137"/>
                    </a:srgbClr>
                  </a:outerShdw>
                </a:effectLst>
              </a:rPr>
              <a:t>.</a:t>
            </a:r>
            <a:endParaRPr lang="en-US" sz="2000" u="sng" dirty="0">
              <a:effectLst>
                <a:outerShdw blurRad="38100" dist="38100" dir="2700000" algn="tl">
                  <a:srgbClr val="000000">
                    <a:alpha val="43137"/>
                  </a:srgbClr>
                </a:outerShdw>
              </a:effectLst>
            </a:endParaRPr>
          </a:p>
          <a:p>
            <a:endParaRPr lang="ar-SA" sz="2000" u="sng" dirty="0">
              <a:effectLst>
                <a:outerShdw blurRad="38100" dist="38100" dir="2700000" algn="tl">
                  <a:srgbClr val="000000">
                    <a:alpha val="43137"/>
                  </a:srgbClr>
                </a:outerShdw>
              </a:effectLst>
            </a:endParaRPr>
          </a:p>
        </p:txBody>
      </p:sp>
      <p:pic>
        <p:nvPicPr>
          <p:cNvPr id="39937" name="Picture 1" descr="track10"/>
          <p:cNvPicPr>
            <a:picLocks noChangeAspect="1" noChangeArrowheads="1"/>
          </p:cNvPicPr>
          <p:nvPr/>
        </p:nvPicPr>
        <p:blipFill>
          <a:blip r:embed="rId3" cstate="print">
            <a:lum bright="12000" contrast="24000"/>
            <a:grayscl/>
          </a:blip>
          <a:srcRect/>
          <a:stretch>
            <a:fillRect/>
          </a:stretch>
        </p:blipFill>
        <p:spPr bwMode="auto">
          <a:xfrm>
            <a:off x="1981200" y="2743200"/>
            <a:ext cx="2374900" cy="1782763"/>
          </a:xfrm>
          <a:prstGeom prst="rect">
            <a:avLst/>
          </a:prstGeom>
          <a:noFill/>
          <a:ln w="28575">
            <a:solidFill>
              <a:srgbClr val="000000"/>
            </a:solidFill>
            <a:miter lim="800000"/>
            <a:headEnd/>
            <a:tailEnd/>
          </a:ln>
        </p:spPr>
      </p:pic>
      <p:grpSp>
        <p:nvGrpSpPr>
          <p:cNvPr id="3" name="Group 2"/>
          <p:cNvGrpSpPr>
            <a:grpSpLocks/>
          </p:cNvGrpSpPr>
          <p:nvPr/>
        </p:nvGrpSpPr>
        <p:grpSpPr bwMode="auto">
          <a:xfrm>
            <a:off x="1268412" y="4784725"/>
            <a:ext cx="4000500" cy="1714500"/>
            <a:chOff x="1977" y="6300"/>
            <a:chExt cx="6300" cy="2700"/>
          </a:xfrm>
        </p:grpSpPr>
        <p:pic>
          <p:nvPicPr>
            <p:cNvPr id="39939" name="Picture 3" descr="AAFBALL1FTN"/>
            <p:cNvPicPr>
              <a:picLocks noChangeAspect="1" noChangeArrowheads="1"/>
            </p:cNvPicPr>
            <p:nvPr/>
          </p:nvPicPr>
          <p:blipFill>
            <a:blip r:embed="rId4" cstate="print">
              <a:lum bright="12000" contrast="12000"/>
              <a:grayscl/>
            </a:blip>
            <a:srcRect/>
            <a:stretch>
              <a:fillRect/>
            </a:stretch>
          </p:blipFill>
          <p:spPr bwMode="auto">
            <a:xfrm>
              <a:off x="1977" y="6300"/>
              <a:ext cx="1293" cy="2700"/>
            </a:xfrm>
            <a:prstGeom prst="rect">
              <a:avLst/>
            </a:prstGeom>
            <a:noFill/>
            <a:ln w="28575">
              <a:solidFill>
                <a:srgbClr val="000000"/>
              </a:solidFill>
              <a:miter lim="800000"/>
              <a:headEnd/>
              <a:tailEnd/>
            </a:ln>
          </p:spPr>
        </p:pic>
        <p:pic>
          <p:nvPicPr>
            <p:cNvPr id="39940" name="Picture 4" descr="AAFBALL1STN"/>
            <p:cNvPicPr>
              <a:picLocks noChangeAspect="1" noChangeArrowheads="1"/>
            </p:cNvPicPr>
            <p:nvPr/>
          </p:nvPicPr>
          <p:blipFill>
            <a:blip r:embed="rId5" cstate="print">
              <a:lum bright="12000" contrast="12000"/>
              <a:grayscl/>
            </a:blip>
            <a:srcRect/>
            <a:stretch>
              <a:fillRect/>
            </a:stretch>
          </p:blipFill>
          <p:spPr bwMode="auto">
            <a:xfrm>
              <a:off x="3417" y="6300"/>
              <a:ext cx="1526" cy="2700"/>
            </a:xfrm>
            <a:prstGeom prst="rect">
              <a:avLst/>
            </a:prstGeom>
            <a:noFill/>
            <a:ln w="28575">
              <a:solidFill>
                <a:srgbClr val="000000"/>
              </a:solidFill>
              <a:miter lim="800000"/>
              <a:headEnd/>
              <a:tailEnd/>
            </a:ln>
          </p:spPr>
        </p:pic>
        <p:pic>
          <p:nvPicPr>
            <p:cNvPr id="39941" name="Picture 5" descr="AERFTBALLTHROW1FTN"/>
            <p:cNvPicPr>
              <a:picLocks noChangeAspect="1" noChangeArrowheads="1"/>
            </p:cNvPicPr>
            <p:nvPr/>
          </p:nvPicPr>
          <p:blipFill>
            <a:blip r:embed="rId6" cstate="print">
              <a:lum bright="12000" contrast="12000"/>
              <a:grayscl/>
            </a:blip>
            <a:srcRect/>
            <a:stretch>
              <a:fillRect/>
            </a:stretch>
          </p:blipFill>
          <p:spPr bwMode="auto">
            <a:xfrm>
              <a:off x="5037" y="6300"/>
              <a:ext cx="1566" cy="2700"/>
            </a:xfrm>
            <a:prstGeom prst="rect">
              <a:avLst/>
            </a:prstGeom>
            <a:noFill/>
            <a:ln w="28575">
              <a:solidFill>
                <a:srgbClr val="000000"/>
              </a:solidFill>
              <a:miter lim="800000"/>
              <a:headEnd/>
              <a:tailEnd/>
            </a:ln>
          </p:spPr>
        </p:pic>
        <p:pic>
          <p:nvPicPr>
            <p:cNvPr id="39942" name="Picture 6" descr="AERFTBALLTHROW1STN"/>
            <p:cNvPicPr>
              <a:picLocks noChangeAspect="1" noChangeArrowheads="1"/>
            </p:cNvPicPr>
            <p:nvPr/>
          </p:nvPicPr>
          <p:blipFill>
            <a:blip r:embed="rId7" cstate="print">
              <a:lum bright="12000" contrast="12000"/>
              <a:grayscl/>
            </a:blip>
            <a:srcRect/>
            <a:stretch>
              <a:fillRect/>
            </a:stretch>
          </p:blipFill>
          <p:spPr bwMode="auto">
            <a:xfrm>
              <a:off x="6657" y="6300"/>
              <a:ext cx="1620" cy="2700"/>
            </a:xfrm>
            <a:prstGeom prst="rect">
              <a:avLst/>
            </a:prstGeom>
            <a:noFill/>
            <a:ln w="28575">
              <a:solidFill>
                <a:srgbClr val="000000"/>
              </a:solidFill>
              <a:miter lim="800000"/>
              <a:headEnd/>
              <a:tailEnd/>
            </a:ln>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403350" y="549275"/>
            <a:ext cx="6337300" cy="722313"/>
          </a:xfrm>
        </p:spPr>
        <p:txBody>
          <a:bodyPr>
            <a:normAutofit fontScale="90000"/>
          </a:bodyPr>
          <a:lstStyle/>
          <a:p>
            <a:pPr algn="ctr" rtl="1" fontAlgn="auto">
              <a:spcAft>
                <a:spcPts val="0"/>
              </a:spcAft>
              <a:defRPr/>
            </a:pPr>
            <a:r>
              <a:rPr lang="ar-SA" sz="2800" smtClean="0">
                <a:solidFill>
                  <a:schemeClr val="tx1"/>
                </a:solidFill>
                <a:cs typeface="PT Bold Heading" pitchFamily="2" charset="-78"/>
              </a:rPr>
              <a:t>نقطة فنية أو أكثر في حالة فشلها تفشل المهارة أو تتحول لمهارة أخرى أو تقل فاعليتها.</a:t>
            </a:r>
            <a:endParaRPr sz="2800" smtClean="0">
              <a:solidFill>
                <a:schemeClr val="tx1"/>
              </a:solidFill>
              <a:cs typeface="PT Bold Heading" pitchFamily="2" charset="-78"/>
            </a:endParaRPr>
          </a:p>
        </p:txBody>
      </p:sp>
      <p:grpSp>
        <p:nvGrpSpPr>
          <p:cNvPr id="2" name="Group 4"/>
          <p:cNvGrpSpPr>
            <a:grpSpLocks/>
          </p:cNvGrpSpPr>
          <p:nvPr/>
        </p:nvGrpSpPr>
        <p:grpSpPr bwMode="auto">
          <a:xfrm>
            <a:off x="1979613" y="1628775"/>
            <a:ext cx="5319712" cy="4464050"/>
            <a:chOff x="1610" y="5210"/>
            <a:chExt cx="6318" cy="6391"/>
          </a:xfrm>
        </p:grpSpPr>
        <p:sp>
          <p:nvSpPr>
            <p:cNvPr id="12293" name="AutoShape 5"/>
            <p:cNvSpPr>
              <a:spLocks noChangeArrowheads="1"/>
            </p:cNvSpPr>
            <p:nvPr/>
          </p:nvSpPr>
          <p:spPr bwMode="auto">
            <a:xfrm>
              <a:off x="1610" y="5210"/>
              <a:ext cx="6318" cy="6391"/>
            </a:xfrm>
            <a:prstGeom prst="foldedCorner">
              <a:avLst>
                <a:gd name="adj" fmla="val 12500"/>
              </a:avLst>
            </a:prstGeom>
            <a:solidFill>
              <a:srgbClr val="FFFFFF"/>
            </a:solidFill>
            <a:ln w="9525">
              <a:solidFill>
                <a:srgbClr val="000000"/>
              </a:solidFill>
              <a:round/>
              <a:headEnd/>
              <a:tailEnd/>
            </a:ln>
          </p:spPr>
          <p:txBody>
            <a:bodyPr/>
            <a:lstStyle/>
            <a:p>
              <a:endParaRPr lang="en-US"/>
            </a:p>
          </p:txBody>
        </p:sp>
        <p:pic>
          <p:nvPicPr>
            <p:cNvPr id="12294" name="Picture 6" descr="النظرية"/>
            <p:cNvPicPr>
              <a:picLocks noChangeAspect="1" noChangeArrowheads="1"/>
            </p:cNvPicPr>
            <p:nvPr/>
          </p:nvPicPr>
          <p:blipFill>
            <a:blip r:embed="rId2" cstate="print">
              <a:lum bright="-30000" contrast="66000"/>
            </a:blip>
            <a:srcRect/>
            <a:stretch>
              <a:fillRect/>
            </a:stretch>
          </p:blipFill>
          <p:spPr bwMode="auto">
            <a:xfrm>
              <a:off x="1797" y="5301"/>
              <a:ext cx="5994" cy="5408"/>
            </a:xfrm>
            <a:prstGeom prst="rect">
              <a:avLst/>
            </a:prstGeom>
            <a:noFill/>
            <a:ln w="9525">
              <a:noFill/>
              <a:miter lim="800000"/>
              <a:headEnd/>
              <a:tailEnd/>
            </a:ln>
          </p:spPr>
        </p:pic>
      </p:grpSp>
      <p:sp>
        <p:nvSpPr>
          <p:cNvPr id="12292" name="Text Box 7"/>
          <p:cNvSpPr txBox="1">
            <a:spLocks noChangeArrowheads="1"/>
          </p:cNvSpPr>
          <p:nvPr/>
        </p:nvSpPr>
        <p:spPr bwMode="auto">
          <a:xfrm>
            <a:off x="1743075" y="6207125"/>
            <a:ext cx="5924550" cy="461963"/>
          </a:xfrm>
          <a:prstGeom prst="rect">
            <a:avLst/>
          </a:prstGeom>
          <a:noFill/>
          <a:ln w="9525">
            <a:noFill/>
            <a:miter lim="800000"/>
            <a:headEnd/>
            <a:tailEnd/>
          </a:ln>
        </p:spPr>
        <p:txBody>
          <a:bodyPr wrap="none">
            <a:spAutoFit/>
          </a:bodyPr>
          <a:lstStyle/>
          <a:p>
            <a:r>
              <a:rPr lang="ar-SA" sz="2400" b="1">
                <a:cs typeface="PT Bold Heading" pitchFamily="2" charset="-78"/>
              </a:rPr>
              <a:t>شكل (1) الفرضية العامة لنظرية الخصائص الأساسية</a:t>
            </a:r>
            <a:endParaRPr lang="en-US" sz="2400" b="1">
              <a:cs typeface="PT Bold Heading" pitchFamily="2" charset="-78"/>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914400"/>
            <a:ext cx="7772400" cy="5355312"/>
          </a:xfrm>
          <a:prstGeom prst="rect">
            <a:avLst/>
          </a:prstGeom>
          <a:noFill/>
        </p:spPr>
        <p:txBody>
          <a:bodyPr wrap="square" rtlCol="1">
            <a:spAutoFit/>
          </a:bodyPr>
          <a:lstStyle/>
          <a:p>
            <a:r>
              <a:rPr lang="ar-EG" b="1" dirty="0">
                <a:effectLst>
                  <a:outerShdw blurRad="38100" dist="38100" dir="2700000" algn="tl">
                    <a:srgbClr val="000000">
                      <a:alpha val="43137"/>
                    </a:srgbClr>
                  </a:outerShdw>
                </a:effectLst>
              </a:rPr>
              <a:t>أما المهارات المفتوحة </a:t>
            </a:r>
            <a:endParaRPr lang="ar-EG" b="1" dirty="0" smtClean="0">
              <a:effectLst>
                <a:outerShdw blurRad="38100" dist="38100" dir="2700000" algn="tl">
                  <a:srgbClr val="000000">
                    <a:alpha val="43137"/>
                  </a:srgbClr>
                </a:outerShdw>
              </a:effectLst>
            </a:endParaRPr>
          </a:p>
          <a:p>
            <a:endParaRPr lang="ar-EG" b="1" dirty="0">
              <a:effectLst>
                <a:outerShdw blurRad="38100" dist="38100" dir="2700000" algn="tl">
                  <a:srgbClr val="000000">
                    <a:alpha val="43137"/>
                  </a:srgbClr>
                </a:outerShdw>
              </a:effectLst>
            </a:endParaRPr>
          </a:p>
          <a:p>
            <a:r>
              <a:rPr lang="ar-EG" b="1" dirty="0" smtClean="0">
                <a:effectLst>
                  <a:outerShdw blurRad="38100" dist="38100" dir="2700000" algn="tl">
                    <a:srgbClr val="000000">
                      <a:alpha val="43137"/>
                    </a:srgbClr>
                  </a:outerShdw>
                </a:effectLst>
              </a:rPr>
              <a:t>فهى </a:t>
            </a:r>
            <a:r>
              <a:rPr lang="ar-EG" b="1" dirty="0">
                <a:effectLst>
                  <a:outerShdw blurRad="38100" dist="38100" dir="2700000" algn="tl">
                    <a:srgbClr val="000000">
                      <a:alpha val="43137"/>
                    </a:srgbClr>
                  </a:outerShdw>
                </a:effectLst>
              </a:rPr>
              <a:t>المهارات التى تتطلب أشياء عديدة سواء متوقعة أو غير متوقعة وهذه المهارات مثل التى تؤدى في رياضات " كرة القدم وكرة السلة ، والملاكمة والمصارعة " وفيها يتأثر اللاعب المؤدى بالجمهور والحكم، والمدرب والملعب وكذلك بموقف الفريق المنافس أو اللاعب المنافس</a:t>
            </a:r>
            <a:r>
              <a:rPr lang="ar-EG" b="1" dirty="0" smtClean="0">
                <a:effectLst>
                  <a:outerShdw blurRad="38100" dist="38100" dir="2700000" algn="tl">
                    <a:srgbClr val="000000">
                      <a:alpha val="43137"/>
                    </a:srgbClr>
                  </a:outerShdw>
                </a:effectLst>
              </a:rPr>
              <a:t>.</a:t>
            </a:r>
            <a:r>
              <a:rPr lang="ar-EG" b="1" dirty="0">
                <a:effectLst>
                  <a:outerShdw blurRad="38100" dist="38100" dir="2700000" algn="tl">
                    <a:srgbClr val="000000">
                      <a:alpha val="43137"/>
                    </a:srgbClr>
                  </a:outerShdw>
                </a:effectLst>
              </a:rPr>
              <a:t> ولذلك أرى أن متطلبات الإبداع الحركي في المهارات المفتوحة والمغلقة تختلف وفقاً لاختلاف طبيعة هذه المهارات، فمن أجل أن يصبح اللاعب بارعاً في إحدى المهارات المنغلقة، علية أن تهتم بتطوير البناء الوظيفي لقدراته البدنية ( القدرة العضلية، التحمل الدوري التنفسي والرشاقة والمرونة ) بالإضافة إلى اكتساب الأسلوب الأمثل للأداء الصحيح ميكانيكياً " أداء المهارى " ونتساءل هنا لماذا يصعب على البعض الوصول للمستويات الرياضية العالية فى المهارات المغلقة، فانه يكون لعدم التجانس والتناغم بين متطلبات الأداء وقدرات اللاعب البدنية والجسمية والعصبية والنفسية والفنية المهارات والخططية.</a:t>
            </a:r>
            <a:endParaRPr lang="en-US" b="1" dirty="0">
              <a:effectLst>
                <a:outerShdw blurRad="38100" dist="38100" dir="2700000" algn="tl">
                  <a:srgbClr val="000000">
                    <a:alpha val="43137"/>
                  </a:srgbClr>
                </a:outerShdw>
              </a:effectLst>
            </a:endParaRPr>
          </a:p>
          <a:p>
            <a:r>
              <a:rPr lang="ar-EG" b="1" dirty="0">
                <a:effectLst>
                  <a:outerShdw blurRad="38100" dist="38100" dir="2700000" algn="tl">
                    <a:srgbClr val="000000">
                      <a:alpha val="43137"/>
                    </a:srgbClr>
                  </a:outerShdw>
                </a:effectLst>
              </a:rPr>
              <a:t>       أما الإبداع الحركي في المهارات المفتوحة والوصول لمستوى إنجاز عال المستوى فيعتمد أساساً على قدرة اللاعب في التعامل مع مختلف الظروف والعوامل المؤثرة، فكرة القدم لا تتوقف على معرفة اللاعب لبعض المهارات فقطـ، بل يتوقف الأداء فيها على كيفية استخدام كل مهارة فى الوقت المناسب والوضع الملائم وفقاً لموقف الفريق المنافس وتحت ظروف وتغيرات اللعب المختلفة، وفى المهارات المفتوحة يستطيع اللاعب أن يعوض النقص في أسلوب أدائه في بعض الأحيان عن طريق براعته في الجوانب الإدراكية وحسن التصرف في المواقف المختلفة.</a:t>
            </a:r>
            <a:endParaRPr lang="en-US" b="1" dirty="0">
              <a:effectLst>
                <a:outerShdw blurRad="38100" dist="38100" dir="2700000" algn="tl">
                  <a:srgbClr val="000000">
                    <a:alpha val="43137"/>
                  </a:srgbClr>
                </a:outerShdw>
              </a:effectLst>
            </a:endParaRPr>
          </a:p>
          <a:p>
            <a:endParaRPr lang="en-US" b="1" dirty="0">
              <a:effectLst>
                <a:outerShdw blurRad="38100" dist="38100" dir="2700000" algn="tl">
                  <a:srgbClr val="000000">
                    <a:alpha val="43137"/>
                  </a:srgbClr>
                </a:outerShdw>
              </a:effectLst>
            </a:endParaRPr>
          </a:p>
          <a:p>
            <a:endParaRPr lang="ar-SA"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1524000" y="1219200"/>
            <a:ext cx="6064250" cy="3344862"/>
            <a:chOff x="1610" y="3117"/>
            <a:chExt cx="6358" cy="3240"/>
          </a:xfrm>
        </p:grpSpPr>
        <p:pic>
          <p:nvPicPr>
            <p:cNvPr id="3" name="Picture 2" descr="002"/>
            <p:cNvPicPr>
              <a:picLocks noChangeAspect="1" noChangeArrowheads="1"/>
            </p:cNvPicPr>
            <p:nvPr/>
          </p:nvPicPr>
          <p:blipFill>
            <a:blip r:embed="rId2" cstate="print">
              <a:lum bright="18000" contrast="12000"/>
              <a:grayscl/>
            </a:blip>
            <a:srcRect/>
            <a:stretch>
              <a:fillRect/>
            </a:stretch>
          </p:blipFill>
          <p:spPr bwMode="auto">
            <a:xfrm>
              <a:off x="4909" y="3117"/>
              <a:ext cx="3059" cy="3240"/>
            </a:xfrm>
            <a:prstGeom prst="rect">
              <a:avLst/>
            </a:prstGeom>
            <a:noFill/>
            <a:ln w="28575">
              <a:solidFill>
                <a:srgbClr val="000000"/>
              </a:solidFill>
              <a:miter lim="800000"/>
              <a:headEnd/>
              <a:tailEnd/>
            </a:ln>
          </p:spPr>
        </p:pic>
        <p:pic>
          <p:nvPicPr>
            <p:cNvPr id="4" name="Picture 3" descr="347"/>
            <p:cNvPicPr>
              <a:picLocks noChangeAspect="1" noChangeArrowheads="1"/>
            </p:cNvPicPr>
            <p:nvPr/>
          </p:nvPicPr>
          <p:blipFill>
            <a:blip r:embed="rId3" cstate="print">
              <a:lum bright="18000" contrast="12000"/>
              <a:grayscl/>
            </a:blip>
            <a:srcRect/>
            <a:stretch>
              <a:fillRect/>
            </a:stretch>
          </p:blipFill>
          <p:spPr bwMode="auto">
            <a:xfrm>
              <a:off x="1610" y="3452"/>
              <a:ext cx="3179" cy="2725"/>
            </a:xfrm>
            <a:prstGeom prst="rect">
              <a:avLst/>
            </a:prstGeom>
            <a:noFill/>
            <a:ln w="28575">
              <a:solidFill>
                <a:srgbClr val="000000"/>
              </a:solidFill>
              <a:miter lim="800000"/>
              <a:headEnd/>
              <a:tailEnd/>
            </a:ln>
          </p:spPr>
        </p:pic>
      </p:grpSp>
      <p:sp>
        <p:nvSpPr>
          <p:cNvPr id="5" name="TextBox 4"/>
          <p:cNvSpPr txBox="1"/>
          <p:nvPr/>
        </p:nvSpPr>
        <p:spPr>
          <a:xfrm>
            <a:off x="2971800" y="5105400"/>
            <a:ext cx="2819400" cy="584775"/>
          </a:xfrm>
          <a:prstGeom prst="rect">
            <a:avLst/>
          </a:prstGeom>
          <a:noFill/>
        </p:spPr>
        <p:txBody>
          <a:bodyPr wrap="square" rtlCol="1">
            <a:spAutoFit/>
          </a:bodyPr>
          <a:lstStyle/>
          <a:p>
            <a:r>
              <a:rPr lang="ar-EG" sz="3200" b="1" u="sng" dirty="0">
                <a:effectLst>
                  <a:outerShdw blurRad="38100" dist="38100" dir="2700000" algn="tl">
                    <a:srgbClr val="000000">
                      <a:alpha val="43137"/>
                    </a:srgbClr>
                  </a:outerShdw>
                </a:effectLst>
              </a:rPr>
              <a:t>المهارات المفتوحة</a:t>
            </a:r>
            <a:endParaRPr lang="ar-SA" sz="3200" b="1" u="sng"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1"/>
          <p:cNvSpPr txBox="1">
            <a:spLocks noChangeArrowheads="1"/>
          </p:cNvSpPr>
          <p:nvPr/>
        </p:nvSpPr>
        <p:spPr bwMode="auto">
          <a:xfrm>
            <a:off x="468313" y="476250"/>
            <a:ext cx="8135937" cy="3416300"/>
          </a:xfrm>
          <a:prstGeom prst="rect">
            <a:avLst/>
          </a:prstGeom>
          <a:noFill/>
          <a:ln w="9525">
            <a:noFill/>
            <a:miter lim="800000"/>
            <a:headEnd/>
            <a:tailEnd/>
          </a:ln>
        </p:spPr>
        <p:txBody>
          <a:bodyPr>
            <a:spAutoFit/>
          </a:bodyPr>
          <a:lstStyle/>
          <a:p>
            <a:r>
              <a:rPr lang="ar-SA" b="1" dirty="0"/>
              <a:t>(4) طبيعة تتابع توقيت التحرك.</a:t>
            </a:r>
            <a:endParaRPr lang="en-US" dirty="0"/>
          </a:p>
          <a:p>
            <a:r>
              <a:rPr lang="ar-SA" b="1" dirty="0"/>
              <a:t>	</a:t>
            </a:r>
            <a:r>
              <a:rPr lang="ar-SA" dirty="0"/>
              <a:t>إن توقيت وتتابع التحرك يعتمد على النقل الحركى بين أجزاء الجسم الذى يعتمد على القوة من جزء لجزء ومن خلال أن التتابع والتوقيت يلاحظ فى رفع الأثقال (التوقيت) وفى دفع الجلة (تجميع، وفى رمى الرمح (التتابع).</a:t>
            </a:r>
            <a:endParaRPr lang="en-US" dirty="0"/>
          </a:p>
          <a:p>
            <a:r>
              <a:rPr lang="ar-SA" dirty="0"/>
              <a:t>والوثب العريض من الثبات يوضح طبيعة التتابع والتوقيت الحركى ويمكن ملاحظة ذلك من خلال:</a:t>
            </a:r>
            <a:endParaRPr lang="en-US" dirty="0"/>
          </a:p>
          <a:p>
            <a:r>
              <a:rPr lang="ar-SA" dirty="0"/>
              <a:t>- شكل التمهيد الذى يوضح من خلال (التزامن فى حركة المفاصل).</a:t>
            </a:r>
            <a:endParaRPr lang="en-US" dirty="0"/>
          </a:p>
          <a:p>
            <a:r>
              <a:rPr lang="ar-SA" dirty="0"/>
              <a:t>- إنجاز القوة الذى يوضح من خلال (المد فى أجزاء الجسم أماماً عالياً).</a:t>
            </a:r>
            <a:endParaRPr lang="en-US" dirty="0"/>
          </a:p>
          <a:p>
            <a:r>
              <a:rPr lang="ar-SA" dirty="0"/>
              <a:t>- الطيران الذى يوضح من خلال (تتابع الحركة من الطرف السفلى من الجسم).</a:t>
            </a:r>
            <a:endParaRPr lang="en-US" dirty="0"/>
          </a:p>
          <a:p>
            <a:r>
              <a:rPr lang="ar-SA" dirty="0"/>
              <a:t>- شكل الهبوط الذى يوضح من خلال (المرونة للأجزاء لامتصاص الصدمة وهبوط القوة لاستقبال الأرض).</a:t>
            </a:r>
            <a:endParaRPr lang="en-US" dirty="0"/>
          </a:p>
          <a:p>
            <a:r>
              <a:rPr lang="ar-SA" b="1" dirty="0"/>
              <a:t>فنحن</a:t>
            </a:r>
            <a:r>
              <a:rPr lang="ar-SA" dirty="0"/>
              <a:t> الآن يمكننا تحليل المهارة من خلال الهدف الأساسى منها وفى ضوء تصنيفها (حركات المحافظة على الجسم- حركات التمرينات الرياضية- الحركات المكتسبة- امتصاص التصادم).</a:t>
            </a:r>
            <a:endParaRPr lang="en-US" dirty="0"/>
          </a:p>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4"/>
          <p:cNvSpPr txBox="1">
            <a:spLocks noChangeArrowheads="1"/>
          </p:cNvSpPr>
          <p:nvPr/>
        </p:nvSpPr>
        <p:spPr bwMode="auto">
          <a:xfrm>
            <a:off x="539750" y="706438"/>
            <a:ext cx="8135938" cy="4246562"/>
          </a:xfrm>
          <a:prstGeom prst="rect">
            <a:avLst/>
          </a:prstGeom>
          <a:noFill/>
          <a:ln w="9525">
            <a:noFill/>
            <a:miter lim="800000"/>
            <a:headEnd/>
            <a:tailEnd/>
          </a:ln>
        </p:spPr>
        <p:txBody>
          <a:bodyPr>
            <a:spAutoFit/>
          </a:bodyPr>
          <a:lstStyle/>
          <a:p>
            <a:r>
              <a:rPr lang="ar-SA" b="1"/>
              <a:t>المكون الثاني للتحليل الكنسيولوجي:</a:t>
            </a:r>
            <a:endParaRPr lang="en-US"/>
          </a:p>
          <a:p>
            <a:r>
              <a:rPr lang="ar-SA" b="1"/>
              <a:t>(ب) التحليل التشريحى:</a:t>
            </a:r>
            <a:endParaRPr lang="en-US"/>
          </a:p>
          <a:p>
            <a:r>
              <a:rPr lang="ar-SA"/>
              <a:t>	إن التحليل التشريحى ينبغى أن يحتوى على اختيار لحركة المفاصل ووصف لحركة الأجزاء مع الوضع فى الاعتبار (العضلات وسلامة الجهاز العصبى) وفى نهاية المحاولة التحليلية تشريحاً لابد وأن تكون الإجابة علمية على التساؤلات التالية:</a:t>
            </a:r>
            <a:endParaRPr lang="en-US"/>
          </a:p>
          <a:p>
            <a:r>
              <a:rPr lang="ar-SA"/>
              <a:t>1- ما المفاصل المشتركة فى أداء المهارة.</a:t>
            </a:r>
            <a:endParaRPr lang="en-US"/>
          </a:p>
          <a:p>
            <a:r>
              <a:rPr lang="ar-SA"/>
              <a:t>2- هل المفاصل تم عملها فى نطاق مداها المناسب للحركة.</a:t>
            </a:r>
            <a:endParaRPr lang="en-US"/>
          </a:p>
          <a:p>
            <a:r>
              <a:rPr lang="ar-SA"/>
              <a:t>3- ما العضلات العاملة على تحريك المفاصل.</a:t>
            </a:r>
            <a:endParaRPr lang="en-US"/>
          </a:p>
          <a:p>
            <a:r>
              <a:rPr lang="ar-SA"/>
              <a:t>4- ما المكونات العصبية المناسبة.</a:t>
            </a:r>
            <a:endParaRPr lang="en-US"/>
          </a:p>
          <a:p>
            <a:r>
              <a:rPr lang="ar-SA"/>
              <a:t>5- ما المبادئ التشريحية الأكثر كفاءة وما المبادئ المباشرة المرتبطة بالأداء. </a:t>
            </a:r>
            <a:endParaRPr lang="en-US"/>
          </a:p>
          <a:p>
            <a:r>
              <a:rPr lang="ar-SA"/>
              <a:t>		فى إجراء أى تحليل فإن المبادئ التشريحية تحافظ على أداء المهارة وإنها تعدل وتوظف فى الجهاز البدنى، والكفاءة تنتقل الجسم فقد اقترحت جاكى هيدسون 1995م عشرة مبادئ جوهرية فى التحليل الكنسيولوجى منها مدى الحركة. عدد الأجزاء المشتركة وتوافق الحركة وإن المبادئ لتحقيق نجاحها ينبغى الإلمام بالمبادئ التشريحية.</a:t>
            </a:r>
            <a:endParaRPr lang="en-US"/>
          </a:p>
          <a:p>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4"/>
          <p:cNvSpPr txBox="1">
            <a:spLocks noChangeArrowheads="1"/>
          </p:cNvSpPr>
          <p:nvPr/>
        </p:nvSpPr>
        <p:spPr bwMode="auto">
          <a:xfrm>
            <a:off x="611188" y="549275"/>
            <a:ext cx="7993062" cy="5078413"/>
          </a:xfrm>
          <a:prstGeom prst="rect">
            <a:avLst/>
          </a:prstGeom>
          <a:noFill/>
          <a:ln w="9525">
            <a:noFill/>
            <a:miter lim="800000"/>
            <a:headEnd/>
            <a:tailEnd/>
          </a:ln>
        </p:spPr>
        <p:txBody>
          <a:bodyPr>
            <a:spAutoFit/>
          </a:bodyPr>
          <a:lstStyle/>
          <a:p>
            <a:r>
              <a:rPr lang="ar-SA" b="1"/>
              <a:t>المكون الثالث للتحليل الكنسيولوجي:</a:t>
            </a:r>
            <a:endParaRPr lang="en-US"/>
          </a:p>
          <a:p>
            <a:r>
              <a:rPr lang="ar-SA" b="1"/>
              <a:t>(ج) التحليل الميكانيكى.</a:t>
            </a:r>
            <a:endParaRPr lang="en-US"/>
          </a:p>
          <a:p>
            <a:r>
              <a:rPr lang="ar-SA" b="1"/>
              <a:t>	</a:t>
            </a:r>
            <a:r>
              <a:rPr lang="ar-SA"/>
              <a:t>عند أداء التحليل الميكانيكى للمهارات الحركية فإن الجسم يحتوى على ويظهر موضوعات ميكانيكية لبعض القوانين والمبادئ الميكانيكية التى تعطينا الحركة، فإن التحليل الميكانيكى للأداء يشتمل على المبادئ والقوانين التى تساعد على فهم وإنجاز الحركة. ولتحقيق الطبيعة الميكانيكية للنواحى الفنية واستخدام المعلومات لمساعدة المؤديين لاختيار الحركات للوصول إلى الأداء الماهر, والمحلل الذى يحاول إثبات تلك المبادئ والقوانين أن يى التصنيفات التى أوردناها سابقاً، وأن يكون ملماً بالضبط كيف ومتى تكون حركة الأداء مكافئة لمعيار جودة الأراء فهذا يشرح فى إطار القوانين والمبادئ الميكانيكية التى تساهم فى الأداء، وإن الفهم المتعمق للمهارات يكون مدركاً مع أساس التغير الحادث للمعرفة وفهم المسببات (التعليل) والتى يمكن تحقيقها من خلال الآتى:</a:t>
            </a:r>
            <a:endParaRPr lang="en-US"/>
          </a:p>
          <a:p>
            <a:r>
              <a:rPr lang="ar-SA"/>
              <a:t> </a:t>
            </a:r>
            <a:endParaRPr lang="en-US"/>
          </a:p>
          <a:p>
            <a:r>
              <a:rPr lang="ar-SA" b="1"/>
              <a:t>(1) الهدف الميكانيكى :</a:t>
            </a:r>
            <a:endParaRPr lang="en-US"/>
          </a:p>
          <a:p>
            <a:r>
              <a:rPr lang="ar-SA"/>
              <a:t>	لشرح العوامل الميكانيكية المساهمة فى الأداء فهذا ضرورى لكى يكون الوصف للأهداف واضحاً لمجمل التحرك، وأن التركيز على قائمة أو المفردات الميكانيكية يبنى على مخرجات الحركة وأى منهم يكون يستوجب القياس، </a:t>
            </a:r>
            <a:endParaRPr lang="en-US"/>
          </a:p>
          <a:p>
            <a:r>
              <a:rPr lang="ar-SA"/>
              <a:t>	وهناك العديد من الأنظمة التى اقترحت من أجل تصنيف الأهداف الميكانيكية لحركة الإنسان.</a:t>
            </a:r>
            <a:endParaRPr lang="en-US"/>
          </a:p>
          <a:p>
            <a:r>
              <a:rPr lang="ar-SA"/>
              <a:t>	 وهنا تم توحيد العديد من الدراسات لتقديمها للتسير بشأن تصنيف الأهداف وتتبعها.</a:t>
            </a:r>
            <a:endParaRPr lang="en-US"/>
          </a:p>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Box 4"/>
          <p:cNvSpPr txBox="1">
            <a:spLocks noChangeArrowheads="1"/>
          </p:cNvSpPr>
          <p:nvPr/>
        </p:nvSpPr>
        <p:spPr bwMode="auto">
          <a:xfrm>
            <a:off x="684213" y="549275"/>
            <a:ext cx="7920037" cy="2308225"/>
          </a:xfrm>
          <a:prstGeom prst="rect">
            <a:avLst/>
          </a:prstGeom>
          <a:noFill/>
          <a:ln w="9525">
            <a:noFill/>
            <a:miter lim="800000"/>
            <a:headEnd/>
            <a:tailEnd/>
          </a:ln>
        </p:spPr>
        <p:txBody>
          <a:bodyPr>
            <a:spAutoFit/>
          </a:bodyPr>
          <a:lstStyle/>
          <a:p>
            <a:r>
              <a:rPr lang="ar-SA" b="1"/>
              <a:t>أن التتبع للأهداف الحركية ربما يكون:</a:t>
            </a:r>
            <a:endParaRPr lang="en-US"/>
          </a:p>
          <a:p>
            <a:r>
              <a:rPr lang="ar-SA" b="1"/>
              <a:t>1- التوازن </a:t>
            </a:r>
            <a:r>
              <a:rPr lang="en-US" b="1"/>
              <a:t>Balance</a:t>
            </a:r>
            <a:endParaRPr lang="en-US"/>
          </a:p>
          <a:p>
            <a:r>
              <a:rPr lang="ar-SA"/>
              <a:t>أ- استعاد الثبات </a:t>
            </a:r>
            <a:r>
              <a:rPr lang="en-US"/>
              <a:t>Regain Stobility</a:t>
            </a:r>
          </a:p>
          <a:p>
            <a:r>
              <a:rPr lang="ar-SA"/>
              <a:t>ب- قابلية التحرك </a:t>
            </a:r>
            <a:r>
              <a:rPr lang="en-US"/>
              <a:t>Attain mobility</a:t>
            </a:r>
          </a:p>
          <a:p>
            <a:r>
              <a:rPr lang="ar-SA" b="1"/>
              <a:t>2- التحرك </a:t>
            </a:r>
            <a:r>
              <a:rPr lang="en-US" b="1"/>
              <a:t>Locomotion</a:t>
            </a:r>
            <a:endParaRPr lang="en-US"/>
          </a:p>
          <a:p>
            <a:r>
              <a:rPr lang="ar-SA"/>
              <a:t>أ- السير من نقطة إلى نقطة </a:t>
            </a:r>
            <a:r>
              <a:rPr lang="en-US"/>
              <a:t>Travel from Pocint Topoint</a:t>
            </a:r>
          </a:p>
          <a:p>
            <a:r>
              <a:rPr lang="ar-SA"/>
              <a:t>ب- السير خلال مسافة.	جـ- السير خلال نموذج.</a:t>
            </a:r>
            <a:endParaRPr lang="en-US"/>
          </a:p>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Box 4"/>
          <p:cNvSpPr txBox="1">
            <a:spLocks noChangeArrowheads="1"/>
          </p:cNvSpPr>
          <p:nvPr/>
        </p:nvSpPr>
        <p:spPr bwMode="auto">
          <a:xfrm>
            <a:off x="684213" y="836613"/>
            <a:ext cx="7775575" cy="3970337"/>
          </a:xfrm>
          <a:prstGeom prst="rect">
            <a:avLst/>
          </a:prstGeom>
          <a:noFill/>
          <a:ln w="9525">
            <a:noFill/>
            <a:miter lim="800000"/>
            <a:headEnd/>
            <a:tailEnd/>
          </a:ln>
        </p:spPr>
        <p:txBody>
          <a:bodyPr>
            <a:spAutoFit/>
          </a:bodyPr>
          <a:lstStyle/>
          <a:p>
            <a:r>
              <a:rPr lang="ar-SA" b="1"/>
              <a:t>- عرض:</a:t>
            </a:r>
            <a:endParaRPr lang="en-US"/>
          </a:p>
          <a:p>
            <a:r>
              <a:rPr lang="ar-SA"/>
              <a:t>أ- لأقصى ارتفاع.</a:t>
            </a:r>
            <a:endParaRPr lang="en-US"/>
          </a:p>
          <a:p>
            <a:r>
              <a:rPr lang="ar-SA"/>
              <a:t>ب- لاقصى مدى.		جـ- لأقصى دقة.</a:t>
            </a:r>
            <a:endParaRPr lang="en-US"/>
          </a:p>
          <a:p>
            <a:r>
              <a:rPr lang="ar-SA"/>
              <a:t>د- لأقصى سرعة ودقة.</a:t>
            </a:r>
            <a:endParaRPr lang="en-US"/>
          </a:p>
          <a:p>
            <a:r>
              <a:rPr lang="ar-SA" b="1"/>
              <a:t>4- التناول والمعالجة</a:t>
            </a:r>
            <a:endParaRPr lang="en-US"/>
          </a:p>
          <a:p>
            <a:r>
              <a:rPr lang="ar-SA"/>
              <a:t>أ- غرض</a:t>
            </a:r>
            <a:endParaRPr lang="en-US"/>
          </a:p>
          <a:p>
            <a:r>
              <a:rPr lang="ar-SA"/>
              <a:t>ب- النموذج.</a:t>
            </a:r>
            <a:endParaRPr lang="en-US"/>
          </a:p>
          <a:p>
            <a:r>
              <a:rPr lang="ar-SA"/>
              <a:t>جـ- البقاء.</a:t>
            </a:r>
            <a:endParaRPr lang="en-US"/>
          </a:p>
          <a:p>
            <a:r>
              <a:rPr lang="ar-SA" b="1"/>
              <a:t>5- الجهد الأقصى</a:t>
            </a:r>
            <a:endParaRPr lang="en-US"/>
          </a:p>
          <a:p>
            <a:r>
              <a:rPr lang="ar-SA"/>
              <a:t>أ- أقصى سرعة.</a:t>
            </a:r>
            <a:endParaRPr lang="en-US"/>
          </a:p>
          <a:p>
            <a:r>
              <a:rPr lang="ar-SA"/>
              <a:t>ب- أقصى طاقة.		جـ- أقصى قوة.</a:t>
            </a:r>
            <a:endParaRPr lang="en-US"/>
          </a:p>
          <a:p>
            <a:r>
              <a:rPr lang="ar-SA" b="1"/>
              <a:t>	</a:t>
            </a:r>
            <a:r>
              <a:rPr lang="ar-SA"/>
              <a:t>فإن إتباع أى من تلك الموضوعات الميكانيكية يتطلب الوقف على العوامل الميكانيكية فيمكن من خلال الوثب العريض من الثبات يمكن تفسيرما سبق من تتبع للمبادئ الميكانيكية.</a:t>
            </a:r>
            <a:endParaRPr lang="en-US"/>
          </a:p>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Box 4"/>
          <p:cNvSpPr txBox="1">
            <a:spLocks noChangeArrowheads="1"/>
          </p:cNvSpPr>
          <p:nvPr/>
        </p:nvSpPr>
        <p:spPr bwMode="auto">
          <a:xfrm>
            <a:off x="395288" y="574675"/>
            <a:ext cx="8208962" cy="6740525"/>
          </a:xfrm>
          <a:prstGeom prst="rect">
            <a:avLst/>
          </a:prstGeom>
          <a:noFill/>
          <a:ln w="9525">
            <a:noFill/>
            <a:miter lim="800000"/>
            <a:headEnd/>
            <a:tailEnd/>
          </a:ln>
        </p:spPr>
        <p:txBody>
          <a:bodyPr>
            <a:spAutoFit/>
          </a:bodyPr>
          <a:lstStyle/>
          <a:p>
            <a:r>
              <a:rPr lang="ar-SA" b="1"/>
              <a:t>(2) طبيعة القوة ومسبباتها :</a:t>
            </a:r>
            <a:endParaRPr lang="en-US"/>
          </a:p>
          <a:p>
            <a:r>
              <a:rPr lang="ar-SA"/>
              <a:t>	عند تحليل كفاءة المهارات الحركية لابد وأن نكون ملمين (بتصنيف المهارة- التوقيت- طبيعة النتائج) وطبيعة عمل القوة فى الوثب واللف والدوران عند التحرك والثبات، قذف الجسم فى الهواء لأبعد مسافة. والهبوط لامتصاص التصادم بالأرض، وهذا يحتاج إلى القوة أو قدر قليل من مدى التحرك.</a:t>
            </a:r>
            <a:endParaRPr lang="ar-EG"/>
          </a:p>
          <a:p>
            <a:endParaRPr lang="ar-EG"/>
          </a:p>
          <a:p>
            <a:endParaRPr lang="ar-EG"/>
          </a:p>
          <a:p>
            <a:r>
              <a:rPr lang="ar-SA" b="1"/>
              <a:t>(3) تطبيق المبادئ الميكانيكية :</a:t>
            </a:r>
            <a:endParaRPr lang="en-US"/>
          </a:p>
          <a:p>
            <a:r>
              <a:rPr lang="ar-SA"/>
              <a:t>	يمكن تطبق تلك المبادئ الميكانيكية من خلال معرفة السرعة والقوة المساهمتين فى الحركة وعموماً فيمكن تطبق تلك المبادئ الميكانيكية من خلال معرفة السرعة والقوة المساهمتين فى الحركة وعموماً فإن جودة حدوث المهارة والعوامل المؤثرة علمياً هو ما يفرض المبادئ الميكانيكية التى تطبق وفى ضوءها سبق من تصنيف وأهداف للمهارات تم التحديد المبدئى للمبدأ الذى سيطبق.</a:t>
            </a:r>
            <a:endParaRPr lang="ar-EG"/>
          </a:p>
          <a:p>
            <a:endParaRPr lang="ar-EG"/>
          </a:p>
          <a:p>
            <a:r>
              <a:rPr lang="ar-SA" b="1"/>
              <a:t>(4) إخلال المبادئ الميكانيكية</a:t>
            </a:r>
            <a:endParaRPr lang="en-US"/>
          </a:p>
          <a:p>
            <a:r>
              <a:rPr lang="ar-SA"/>
              <a:t>	إن تشخيص أسباب أو سبب الخطأ صعب لأن السبب قد يحذف بتأثير الملاحظ خاصة فى غياب الموضوعية وأن تحقيق وتطبيق المبادئ الميكانيكية يأتى من خلال الكشف والتعرف على الهدف من المهارة، ولكن التعرف على أى خلل فى المبادئ الميكانيكية يصعب التعرف عليه فى أحيان كثيرة بدون البيانات الكمية (إجراء التحليل الكمى)، وإن التحديد الدقيق لتلك المبادئ الميكانيكية وما يعترينا من خلل يعد من الأمور التى يصعب فيها التحديد الدقيق فى ضوء متطلبات كل مهارة وتشير كل من "نانسى هاملتون وكاترين لونجس 2002م فى أنه لا توجد طريقة إلى الآن يمكن الاعتماد عليها فى التحديد والإظهار العوامل التى تسبب خلل المبادئ الميكانيكية وهذا ما يجعل فى أحيان كثيرة دراسات علوم الحركة تحتوى على تساؤلات أكثر منها فروض. </a:t>
            </a:r>
            <a:endParaRPr lang="en-US"/>
          </a:p>
          <a:p>
            <a:endParaRPr lang="en-US"/>
          </a:p>
          <a:p>
            <a:endParaRPr lang="en-US"/>
          </a:p>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4"/>
          <p:cNvSpPr txBox="1">
            <a:spLocks noChangeArrowheads="1"/>
          </p:cNvSpPr>
          <p:nvPr/>
        </p:nvSpPr>
        <p:spPr bwMode="auto">
          <a:xfrm>
            <a:off x="468313" y="549275"/>
            <a:ext cx="8064500" cy="1754188"/>
          </a:xfrm>
          <a:prstGeom prst="rect">
            <a:avLst/>
          </a:prstGeom>
          <a:noFill/>
          <a:ln w="9525">
            <a:noFill/>
            <a:miter lim="800000"/>
            <a:headEnd/>
            <a:tailEnd/>
          </a:ln>
        </p:spPr>
        <p:txBody>
          <a:bodyPr>
            <a:spAutoFit/>
          </a:bodyPr>
          <a:lstStyle/>
          <a:p>
            <a:r>
              <a:rPr lang="ar-SA"/>
              <a:t>ولكن مبدئياً تعتمد على تطبيق النقاط الفنية والمبادئ الميكانيكية ونستقى منهم المعرفة لمحاولة دراسة الحركة.</a:t>
            </a:r>
            <a:endParaRPr lang="en-US"/>
          </a:p>
          <a:p>
            <a:r>
              <a:rPr lang="ar-SA" b="1"/>
              <a:t>	</a:t>
            </a:r>
            <a:r>
              <a:rPr lang="ar-SA"/>
              <a:t>ومرة أخرى نأخذ مثال أداء الوثب العريض من الثبات، وذلك فإن السرعة </a:t>
            </a:r>
            <a:r>
              <a:rPr lang="en-US"/>
              <a:t>Speed</a:t>
            </a:r>
            <a:r>
              <a:rPr lang="ar-SA"/>
              <a:t>، والاتجاه </a:t>
            </a:r>
            <a:r>
              <a:rPr lang="en-US"/>
              <a:t>Direction</a:t>
            </a:r>
            <a:r>
              <a:rPr lang="ar-SA"/>
              <a:t> يمثلان عاملان ذو أهمية قصوى فى الأداء، فإن الاتجاه العام للجسم مؤسس على اتجاه الارتقاء للاعب المؤدى وهنا يكون الوضع مناسباً تماماً للبحث عن الخطأ، وإن السرعة هنا تتوقف على سرعة الدفع وترك الأرض أى سرعة التخلص من مقاومة الجاذبية الأرضية ووزن الجسم.</a:t>
            </a:r>
            <a:endParaRPr lang="en-US"/>
          </a:p>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4"/>
          <p:cNvSpPr txBox="1">
            <a:spLocks noChangeArrowheads="1"/>
          </p:cNvSpPr>
          <p:nvPr/>
        </p:nvSpPr>
        <p:spPr bwMode="auto">
          <a:xfrm>
            <a:off x="611188" y="620713"/>
            <a:ext cx="7993062" cy="5078412"/>
          </a:xfrm>
          <a:prstGeom prst="rect">
            <a:avLst/>
          </a:prstGeom>
          <a:noFill/>
          <a:ln w="9525">
            <a:noFill/>
            <a:miter lim="800000"/>
            <a:headEnd/>
            <a:tailEnd/>
          </a:ln>
        </p:spPr>
        <p:txBody>
          <a:bodyPr>
            <a:spAutoFit/>
          </a:bodyPr>
          <a:lstStyle/>
          <a:p>
            <a:r>
              <a:rPr lang="ar-SA" b="1"/>
              <a:t>المكون الرابع للتحليل الكنسيولوجي:</a:t>
            </a:r>
            <a:endParaRPr lang="en-US"/>
          </a:p>
          <a:p>
            <a:r>
              <a:rPr lang="ar-SA" b="1"/>
              <a:t> د- تحسين الأداء وتغيره بما يناسب مع المبادئ الميكانيكية.</a:t>
            </a:r>
            <a:endParaRPr lang="en-US"/>
          </a:p>
          <a:p>
            <a:r>
              <a:rPr lang="ar-SA"/>
              <a:t>	بعد وصف الأداء فى ضوء التفاصيل التشريحية والميكانيكية وأسباب الخطأ ينبغى أن يقدم التحليل استرتيجية لتحسين الأداء ويشير كل من "سبيرج مارسون 2002" و"دوان كندوسن 2002" أن هناك نماذج للتحليل تسمى نماذج الملاحظة(المرحلية) </a:t>
            </a:r>
            <a:r>
              <a:rPr lang="ar-SA" baseline="30000">
                <a:hlinkClick r:id="" action="ppaction://hlinkfile"/>
              </a:rPr>
              <a:t>*</a:t>
            </a:r>
            <a:r>
              <a:rPr lang="ar-SA"/>
              <a:t> </a:t>
            </a:r>
            <a:endParaRPr lang="en-US"/>
          </a:p>
          <a:p>
            <a:r>
              <a:rPr lang="ar-SA"/>
              <a:t>( وهى التي تقتصر على الوصف دون الخوض في تفاصيل العلاج أو تعديل السلوك )</a:t>
            </a:r>
            <a:endParaRPr lang="en-US"/>
          </a:p>
          <a:p>
            <a:r>
              <a:rPr lang="ar-SA"/>
              <a:t>	واخرى تعرف بالنماذج الشاملة(التامة)</a:t>
            </a:r>
            <a:endParaRPr lang="en-US"/>
          </a:p>
          <a:p>
            <a:r>
              <a:rPr lang="ar-SA"/>
              <a:t> (هى التي تبدأ بالأعداد ثم الوصف فالتشخيص بهدف تقديم تفاصيل للعلاج و تعديل السلوك ).</a:t>
            </a:r>
            <a:endParaRPr lang="en-US"/>
          </a:p>
          <a:p>
            <a:r>
              <a:rPr lang="ar-SA"/>
              <a:t>	 وهى موجودة فى العديد من المجالات ولا سيما الميكانيكا الحيوية كنموذج هاى وريد وتعرف هذه النماذج بكونها شاملة لأنها لا تقتصر على تقديم وصف للأداء بل تتعدى ذلك للوصول إلى حيز تقديم بعض المشورات للتدخل العلاجى .</a:t>
            </a:r>
            <a:endParaRPr lang="en-US"/>
          </a:p>
          <a:p>
            <a:r>
              <a:rPr lang="ar-SA"/>
              <a:t>	وفى دراسة أجراها طارق فاروق 2004م حول استخدام نموذج هاى وريد وجانجيتند وبيفيريدج يتم الأداء الفنى بأكثر المهارات شيوعاً بمجموعة الهيان فى رياضة الكاراتيه وتمت مناقشة فى المؤتمر السادس عشر لدراسة علوم الرياضة ومتابعة خطوات النماذج السابقة تم تقديم مقترحات لحل والتغلب على الأخطاء ذات الاستمرارية والتى إن تركت قد تلتصق بأسلوب اللاعب ويصعب إن لم يكن من المستحيل التغلب عليها مستقبلاً.</a:t>
            </a:r>
            <a:endParaRPr lang="en-US"/>
          </a:p>
          <a:p>
            <a:r>
              <a:rPr lang="ar-SA" baseline="30000">
                <a:hlinkClick r:id="" action="ppaction://hlinkfile"/>
              </a:rPr>
              <a:t>*</a:t>
            </a:r>
            <a:r>
              <a:rPr lang="ar-SA"/>
              <a:t> للاستزادة راجع طارق فاروق عبدالصمد: نظرية الخصائص الاساسية،2005م.</a:t>
            </a:r>
            <a:endParaRPr lang="en-US"/>
          </a:p>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1187450" y="549275"/>
            <a:ext cx="7200900" cy="915988"/>
          </a:xfrm>
          <a:prstGeom prst="rect">
            <a:avLst/>
          </a:prstGeom>
          <a:noFill/>
          <a:ln w="9525">
            <a:noFill/>
            <a:miter lim="800000"/>
            <a:headEnd/>
            <a:tailEnd/>
          </a:ln>
        </p:spPr>
        <p:txBody>
          <a:bodyPr>
            <a:spAutoFit/>
          </a:bodyPr>
          <a:lstStyle/>
          <a:p>
            <a:r>
              <a:rPr lang="ar-SA"/>
              <a:t>ويعرف المؤلف الأساسيات عموما تمهيدا لتحليلها في ضوء نظرية الخصائص الأساسية بأنها</a:t>
            </a:r>
          </a:p>
          <a:p>
            <a:r>
              <a:rPr lang="ar-SA"/>
              <a:t> استخدام وصلات أطراف الجسم (العضد- الساعد- اليد- الجذع- الفخذ- الساق-القدم) و نهايات السلسلة الكينماتيكية( القبضة  </a:t>
            </a:r>
            <a:r>
              <a:rPr lang="en-US"/>
              <a:t>–</a:t>
            </a:r>
            <a:r>
              <a:rPr lang="ar-SA"/>
              <a:t> القدم </a:t>
            </a:r>
            <a:r>
              <a:rPr lang="en-US"/>
              <a:t>–</a:t>
            </a:r>
            <a:r>
              <a:rPr lang="ar-SA"/>
              <a:t> الرأس ) لأداء واجبات حركية وفقا لنمطية المهارة.</a:t>
            </a:r>
            <a:endParaRPr lang="en-US"/>
          </a:p>
        </p:txBody>
      </p:sp>
      <p:grpSp>
        <p:nvGrpSpPr>
          <p:cNvPr id="2" name="مجموعة 11"/>
          <p:cNvGrpSpPr>
            <a:grpSpLocks/>
          </p:cNvGrpSpPr>
          <p:nvPr/>
        </p:nvGrpSpPr>
        <p:grpSpPr bwMode="auto">
          <a:xfrm>
            <a:off x="1042988" y="2100263"/>
            <a:ext cx="4394200" cy="2552700"/>
            <a:chOff x="1042988" y="2100263"/>
            <a:chExt cx="4394200" cy="2552700"/>
          </a:xfrm>
        </p:grpSpPr>
        <p:pic>
          <p:nvPicPr>
            <p:cNvPr id="13317" name="Picture 6" descr="karate-wood"/>
            <p:cNvPicPr>
              <a:picLocks noChangeAspect="1" noChangeArrowheads="1"/>
            </p:cNvPicPr>
            <p:nvPr/>
          </p:nvPicPr>
          <p:blipFill>
            <a:blip r:embed="rId2" cstate="print"/>
            <a:srcRect/>
            <a:stretch>
              <a:fillRect/>
            </a:stretch>
          </p:blipFill>
          <p:spPr bwMode="auto">
            <a:xfrm>
              <a:off x="1042988" y="2100263"/>
              <a:ext cx="2195320" cy="2552700"/>
            </a:xfrm>
            <a:prstGeom prst="rect">
              <a:avLst/>
            </a:prstGeom>
            <a:noFill/>
            <a:ln w="9525">
              <a:noFill/>
              <a:miter lim="800000"/>
              <a:headEnd/>
              <a:tailEnd/>
            </a:ln>
          </p:spPr>
        </p:pic>
        <p:sp>
          <p:nvSpPr>
            <p:cNvPr id="13318" name="Oval 7"/>
            <p:cNvSpPr>
              <a:spLocks noChangeArrowheads="1"/>
            </p:cNvSpPr>
            <p:nvPr/>
          </p:nvSpPr>
          <p:spPr bwMode="auto">
            <a:xfrm>
              <a:off x="2774036" y="2250422"/>
              <a:ext cx="532630" cy="600635"/>
            </a:xfrm>
            <a:prstGeom prst="ellipse">
              <a:avLst/>
            </a:prstGeom>
            <a:noFill/>
            <a:ln w="28575">
              <a:solidFill>
                <a:srgbClr val="000000"/>
              </a:solidFill>
              <a:round/>
              <a:headEnd/>
              <a:tailEnd/>
            </a:ln>
          </p:spPr>
          <p:txBody>
            <a:bodyPr/>
            <a:lstStyle/>
            <a:p>
              <a:endParaRPr lang="en-US"/>
            </a:p>
          </p:txBody>
        </p:sp>
        <p:sp>
          <p:nvSpPr>
            <p:cNvPr id="13319" name="Rectangle 8"/>
            <p:cNvSpPr>
              <a:spLocks noChangeArrowheads="1"/>
            </p:cNvSpPr>
            <p:nvPr/>
          </p:nvSpPr>
          <p:spPr bwMode="auto">
            <a:xfrm>
              <a:off x="2507721" y="3752010"/>
              <a:ext cx="266315" cy="300318"/>
            </a:xfrm>
            <a:prstGeom prst="rect">
              <a:avLst/>
            </a:prstGeom>
            <a:noFill/>
            <a:ln w="28575">
              <a:solidFill>
                <a:srgbClr val="000000"/>
              </a:solidFill>
              <a:miter lim="800000"/>
              <a:headEnd/>
              <a:tailEnd/>
            </a:ln>
          </p:spPr>
          <p:txBody>
            <a:bodyPr/>
            <a:lstStyle/>
            <a:p>
              <a:endParaRPr lang="en-US"/>
            </a:p>
          </p:txBody>
        </p:sp>
        <p:sp>
          <p:nvSpPr>
            <p:cNvPr id="13320" name="Line 9"/>
            <p:cNvSpPr>
              <a:spLocks noChangeShapeType="1"/>
            </p:cNvSpPr>
            <p:nvPr/>
          </p:nvSpPr>
          <p:spPr bwMode="auto">
            <a:xfrm>
              <a:off x="2774036" y="3902169"/>
              <a:ext cx="2663152" cy="0"/>
            </a:xfrm>
            <a:prstGeom prst="line">
              <a:avLst/>
            </a:prstGeom>
            <a:noFill/>
            <a:ln w="9525">
              <a:solidFill>
                <a:srgbClr val="000000"/>
              </a:solidFill>
              <a:round/>
              <a:headEnd/>
              <a:tailEnd/>
            </a:ln>
          </p:spPr>
          <p:txBody>
            <a:bodyPr/>
            <a:lstStyle/>
            <a:p>
              <a:endParaRPr lang="ar-EG"/>
            </a:p>
          </p:txBody>
        </p:sp>
        <p:sp>
          <p:nvSpPr>
            <p:cNvPr id="19465" name="Text Box 10"/>
            <p:cNvSpPr txBox="1">
              <a:spLocks noChangeArrowheads="1"/>
            </p:cNvSpPr>
            <p:nvPr/>
          </p:nvSpPr>
          <p:spPr bwMode="auto">
            <a:xfrm>
              <a:off x="3839297" y="2100263"/>
              <a:ext cx="1597891" cy="450476"/>
            </a:xfrm>
            <a:prstGeom prst="rect">
              <a:avLst/>
            </a:prstGeom>
            <a:solidFill>
              <a:srgbClr val="FFFFFF"/>
            </a:solidFill>
            <a:ln w="9525">
              <a:noFill/>
              <a:miter lim="800000"/>
              <a:headEnd/>
              <a:tailEnd/>
            </a:ln>
          </p:spPr>
          <p:txBody>
            <a:bodyPr/>
            <a:lstStyle/>
            <a:p>
              <a:pPr>
                <a:defRPr/>
              </a:pPr>
              <a:r>
                <a:rPr lang="ar-SA" sz="120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itchFamily="18" charset="0"/>
                  <a:cs typeface="Simplified Arabic" pitchFamily="18" charset="-78"/>
                </a:rPr>
                <a:t>نهاية سلسلة كينماتيكية</a:t>
              </a: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3322" name="Line 11"/>
            <p:cNvSpPr>
              <a:spLocks noChangeShapeType="1"/>
            </p:cNvSpPr>
            <p:nvPr/>
          </p:nvSpPr>
          <p:spPr bwMode="auto">
            <a:xfrm>
              <a:off x="3306667" y="2550739"/>
              <a:ext cx="2130521" cy="0"/>
            </a:xfrm>
            <a:prstGeom prst="line">
              <a:avLst/>
            </a:prstGeom>
            <a:noFill/>
            <a:ln w="9525">
              <a:solidFill>
                <a:srgbClr val="000000"/>
              </a:solidFill>
              <a:round/>
              <a:headEnd/>
              <a:tailEnd/>
            </a:ln>
          </p:spPr>
          <p:txBody>
            <a:bodyPr/>
            <a:lstStyle/>
            <a:p>
              <a:endParaRPr lang="ar-EG"/>
            </a:p>
          </p:txBody>
        </p:sp>
        <p:sp>
          <p:nvSpPr>
            <p:cNvPr id="19467" name="Text Box 12"/>
            <p:cNvSpPr txBox="1">
              <a:spLocks noChangeArrowheads="1"/>
            </p:cNvSpPr>
            <p:nvPr/>
          </p:nvSpPr>
          <p:spPr bwMode="auto">
            <a:xfrm>
              <a:off x="3839297" y="3451692"/>
              <a:ext cx="1597891" cy="450476"/>
            </a:xfrm>
            <a:prstGeom prst="rect">
              <a:avLst/>
            </a:prstGeom>
            <a:solidFill>
              <a:srgbClr val="FFFFFF"/>
            </a:solidFill>
            <a:ln w="9525">
              <a:noFill/>
              <a:miter lim="800000"/>
              <a:headEnd/>
              <a:tailEnd/>
            </a:ln>
          </p:spPr>
          <p:txBody>
            <a:bodyPr/>
            <a:lstStyle/>
            <a:p>
              <a:pPr>
                <a:defRPr/>
              </a:pPr>
              <a:r>
                <a:rPr lang="ar-SA" sz="120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itchFamily="18" charset="0"/>
                  <a:cs typeface="Simplified Arabic" pitchFamily="18" charset="-78"/>
                </a:rPr>
                <a:t>الفخذ كأحد وصلات الجسم</a:t>
              </a: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
        <p:nvSpPr>
          <p:cNvPr id="13316" name="Text Box 13"/>
          <p:cNvSpPr txBox="1">
            <a:spLocks noChangeArrowheads="1"/>
          </p:cNvSpPr>
          <p:nvPr/>
        </p:nvSpPr>
        <p:spPr bwMode="auto">
          <a:xfrm>
            <a:off x="3070225" y="4816475"/>
            <a:ext cx="3825875" cy="366713"/>
          </a:xfrm>
          <a:prstGeom prst="rect">
            <a:avLst/>
          </a:prstGeom>
          <a:noFill/>
          <a:ln w="9525">
            <a:noFill/>
            <a:miter lim="800000"/>
            <a:headEnd/>
            <a:tailEnd/>
          </a:ln>
        </p:spPr>
        <p:txBody>
          <a:bodyPr wrap="none">
            <a:spAutoFit/>
          </a:bodyPr>
          <a:lstStyle/>
          <a:p>
            <a:r>
              <a:rPr lang="ar-SA" b="1"/>
              <a:t>صورة(1) السلسلة الكينماتيكية ونهايات الوصلات</a:t>
            </a:r>
            <a:endParaRPr lang="en-US" b="1"/>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Box 4"/>
          <p:cNvSpPr txBox="1">
            <a:spLocks noChangeArrowheads="1"/>
          </p:cNvSpPr>
          <p:nvPr/>
        </p:nvSpPr>
        <p:spPr bwMode="auto">
          <a:xfrm>
            <a:off x="1371600" y="914400"/>
            <a:ext cx="6769100" cy="4524315"/>
          </a:xfrm>
          <a:prstGeom prst="rect">
            <a:avLst/>
          </a:prstGeom>
          <a:noFill/>
          <a:ln w="9525">
            <a:noFill/>
            <a:miter lim="800000"/>
            <a:headEnd/>
            <a:tailEnd/>
          </a:ln>
        </p:spPr>
        <p:txBody>
          <a:bodyPr>
            <a:spAutoFit/>
          </a:bodyPr>
          <a:lstStyle/>
          <a:p>
            <a:pPr algn="ctr"/>
            <a:endParaRPr lang="ar-EG" sz="4800" b="1" dirty="0" smtClean="0">
              <a:solidFill>
                <a:schemeClr val="accent1"/>
              </a:solidFill>
            </a:endParaRPr>
          </a:p>
          <a:p>
            <a:pPr algn="ctr"/>
            <a:endParaRPr lang="en-US" sz="4800" b="1" dirty="0">
              <a:solidFill>
                <a:schemeClr val="accent1"/>
              </a:solidFill>
            </a:endParaRPr>
          </a:p>
          <a:p>
            <a:pPr algn="ctr"/>
            <a:r>
              <a:rPr lang="ar-SA" sz="4800" b="1" dirty="0">
                <a:solidFill>
                  <a:schemeClr val="accent1"/>
                </a:solidFill>
              </a:rPr>
              <a:t>خصائص الحركة كمؤشر لجودة الخصائص الأساسية</a:t>
            </a:r>
            <a:endParaRPr lang="en-US" sz="4800" b="1" dirty="0">
              <a:solidFill>
                <a:schemeClr val="accent1"/>
              </a:solidFill>
            </a:endParaRPr>
          </a:p>
          <a:p>
            <a:pPr algn="ctr"/>
            <a:r>
              <a:rPr lang="ar-SA" sz="4800" dirty="0">
                <a:solidFill>
                  <a:schemeClr val="accent1"/>
                </a:solidFill>
              </a:rPr>
              <a:t/>
            </a:r>
            <a:br>
              <a:rPr lang="ar-SA" sz="4800" dirty="0">
                <a:solidFill>
                  <a:schemeClr val="accent1"/>
                </a:solidFill>
              </a:rPr>
            </a:br>
            <a:endParaRPr lang="en-US" sz="4800" dirty="0">
              <a:solidFill>
                <a:schemeClr val="accent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Box 4"/>
          <p:cNvSpPr txBox="1">
            <a:spLocks noChangeArrowheads="1"/>
          </p:cNvSpPr>
          <p:nvPr/>
        </p:nvSpPr>
        <p:spPr bwMode="auto">
          <a:xfrm>
            <a:off x="1116013" y="1219200"/>
            <a:ext cx="7416800" cy="4524375"/>
          </a:xfrm>
          <a:prstGeom prst="rect">
            <a:avLst/>
          </a:prstGeom>
          <a:noFill/>
          <a:ln w="9525">
            <a:noFill/>
            <a:miter lim="800000"/>
            <a:headEnd/>
            <a:tailEnd/>
          </a:ln>
        </p:spPr>
        <p:txBody>
          <a:bodyPr>
            <a:spAutoFit/>
          </a:bodyPr>
          <a:lstStyle/>
          <a:p>
            <a:r>
              <a:rPr lang="ar-SA" b="1"/>
              <a:t>خصائص الحركة كمؤشر لجودة</a:t>
            </a:r>
            <a:endParaRPr lang="en-US" b="1"/>
          </a:p>
          <a:p>
            <a:r>
              <a:rPr lang="ar-SA" b="1"/>
              <a:t>الخصائص الأساسية</a:t>
            </a:r>
            <a:endParaRPr lang="en-US" b="1"/>
          </a:p>
          <a:p>
            <a:r>
              <a:rPr lang="ar-SA" b="1"/>
              <a:t>تمهيد:-</a:t>
            </a:r>
            <a:endParaRPr lang="en-US" b="1"/>
          </a:p>
          <a:p>
            <a:r>
              <a:rPr lang="ar-SA" b="1"/>
              <a:t>	</a:t>
            </a:r>
            <a:r>
              <a:rPr lang="ar-SA"/>
              <a:t>العلاقة بين الخصائص المميزة للحركة علاقة تبادلية قد تكون </a:t>
            </a:r>
            <a:r>
              <a:rPr lang="ar-SA" b="1"/>
              <a:t>طردية</a:t>
            </a:r>
            <a:r>
              <a:rPr lang="ar-SA"/>
              <a:t> أحيانا أو </a:t>
            </a:r>
            <a:r>
              <a:rPr lang="ar-SA" b="1"/>
              <a:t>عكسية</a:t>
            </a:r>
            <a:r>
              <a:rPr lang="ar-SA"/>
              <a:t> أحيانا أخرى تستهدف فيما بينها إلى الوصول </a:t>
            </a:r>
            <a:r>
              <a:rPr lang="ar-SA" b="1"/>
              <a:t>للثبات الحركي</a:t>
            </a:r>
            <a:r>
              <a:rPr lang="ar-SA"/>
              <a:t>، يتم شرح ذلك من خلال مواصفات أداء اى مهارة رياضية فلكل مهارة هدف ميكانيكيي تسعى لحقيقة فعند أداء الوثب العالي الخصائص ذات التأثير الأكبر في البروز والتعبير عن المتطلبات الخاصة بالوثب هي (البناء الحركي /النقل الحركي/ الدقة ) ولنفترض أن تلك الخصائص تم التعرف عليها وتحصيلها بوضوح أثناء التعليم والتدريب.</a:t>
            </a:r>
            <a:endParaRPr lang="en-US"/>
          </a:p>
          <a:p>
            <a:r>
              <a:rPr lang="ar-SA"/>
              <a:t>ولكن الأهم من ذلك أن تتصف وتكون تلك الخصائص (بالثبات) لان أداء اللاعب بالتدريب ليس مؤشرا على مستواه ما لم يكن هناك ثبات حركي </a:t>
            </a:r>
            <a:r>
              <a:rPr lang="ar-SA" b="1"/>
              <a:t>( يقصد به الأداء لأكبر عدد ممكن من المحاولات الناجحة في ظروف أشبه ما تكون بظروف المباراة مع عدم الإخلال بنمطية المهارة وهدفها الميكانيكي والتغلب على الصعوبة)</a:t>
            </a:r>
            <a:r>
              <a:rPr lang="ar-SA"/>
              <a:t> يعطيني المؤشر على إمكانية التنبؤ بالمستوى الذي يحققه في المباراة.</a:t>
            </a:r>
            <a:endParaRPr lang="en-US"/>
          </a:p>
          <a:p>
            <a:r>
              <a:rPr lang="ar-SA"/>
              <a:t>لذا يطلق المؤلف على الثبات بأم الخصائص ويضعها من وجهة نظرة في مرتبة متقدمة عن باقي الخصائص .</a:t>
            </a:r>
            <a:endParaRPr lang="en-US"/>
          </a:p>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1652587" y="522287"/>
            <a:ext cx="6119813" cy="5040313"/>
            <a:chOff x="1798" y="4171"/>
            <a:chExt cx="4511" cy="4875"/>
          </a:xfrm>
        </p:grpSpPr>
        <p:pic>
          <p:nvPicPr>
            <p:cNvPr id="119812" name="Picture 2" descr="B485F00-2"/>
            <p:cNvPicPr>
              <a:picLocks noChangeAspect="1" noChangeArrowheads="1"/>
            </p:cNvPicPr>
            <p:nvPr/>
          </p:nvPicPr>
          <p:blipFill>
            <a:blip r:embed="rId2" cstate="print">
              <a:lum contrast="36000"/>
              <a:grayscl/>
            </a:blip>
            <a:srcRect/>
            <a:stretch>
              <a:fillRect/>
            </a:stretch>
          </p:blipFill>
          <p:spPr bwMode="auto">
            <a:xfrm>
              <a:off x="1798" y="5593"/>
              <a:ext cx="4315" cy="1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9813" name="Line 3"/>
            <p:cNvSpPr>
              <a:spLocks noChangeShapeType="1"/>
            </p:cNvSpPr>
            <p:nvPr/>
          </p:nvSpPr>
          <p:spPr bwMode="auto">
            <a:xfrm flipV="1">
              <a:off x="3922" y="4814"/>
              <a:ext cx="355" cy="1061"/>
            </a:xfrm>
            <a:prstGeom prst="line">
              <a:avLst/>
            </a:prstGeom>
            <a:noFill/>
            <a:ln w="9525">
              <a:solidFill>
                <a:srgbClr val="000000"/>
              </a:solidFill>
              <a:round/>
              <a:headEnd/>
              <a:tailEnd/>
            </a:ln>
          </p:spPr>
          <p:txBody>
            <a:bodyPr/>
            <a:lstStyle/>
            <a:p>
              <a:pPr>
                <a:defRPr/>
              </a:pP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14" name="Rectangle 4"/>
            <p:cNvSpPr>
              <a:spLocks noChangeArrowheads="1"/>
            </p:cNvSpPr>
            <p:nvPr/>
          </p:nvSpPr>
          <p:spPr bwMode="auto">
            <a:xfrm>
              <a:off x="4131" y="4532"/>
              <a:ext cx="711" cy="270"/>
            </a:xfrm>
            <a:prstGeom prst="rect">
              <a:avLst/>
            </a:prstGeom>
            <a:noFill/>
            <a:ln w="9525">
              <a:noFill/>
              <a:miter lim="800000"/>
              <a:headEnd/>
              <a:tailEnd/>
            </a:ln>
          </p:spPr>
          <p:txBody>
            <a:bodyPr lIns="56693" tIns="28346" rIns="56693" bIns="28346"/>
            <a:lstStyle/>
            <a:p>
              <a:pPr algn="l" rtl="0">
                <a:spcAft>
                  <a:spcPts val="1000"/>
                </a:spcAft>
                <a:defRPr/>
              </a:pPr>
              <a:r>
                <a:rPr lang="ar-SA" sz="700">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rPr>
                <a:t>دقة الحركة</a:t>
              </a: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15" name="Line 5"/>
            <p:cNvSpPr>
              <a:spLocks noChangeShapeType="1"/>
            </p:cNvSpPr>
            <p:nvPr/>
          </p:nvSpPr>
          <p:spPr bwMode="auto">
            <a:xfrm flipV="1">
              <a:off x="4700" y="5026"/>
              <a:ext cx="355" cy="778"/>
            </a:xfrm>
            <a:prstGeom prst="line">
              <a:avLst/>
            </a:prstGeom>
            <a:noFill/>
            <a:ln w="9525">
              <a:solidFill>
                <a:srgbClr val="000000"/>
              </a:solidFill>
              <a:round/>
              <a:headEnd/>
              <a:tailEnd/>
            </a:ln>
          </p:spPr>
          <p:txBody>
            <a:bodyPr/>
            <a:lstStyle/>
            <a:p>
              <a:pPr>
                <a:defRPr/>
              </a:pP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16" name="Rectangle 6"/>
            <p:cNvSpPr>
              <a:spLocks noChangeArrowheads="1"/>
            </p:cNvSpPr>
            <p:nvPr/>
          </p:nvSpPr>
          <p:spPr bwMode="auto">
            <a:xfrm>
              <a:off x="4488" y="4816"/>
              <a:ext cx="1080" cy="269"/>
            </a:xfrm>
            <a:prstGeom prst="rect">
              <a:avLst/>
            </a:prstGeom>
            <a:noFill/>
            <a:ln w="9525">
              <a:noFill/>
              <a:miter lim="800000"/>
              <a:headEnd/>
              <a:tailEnd/>
            </a:ln>
          </p:spPr>
          <p:txBody>
            <a:bodyPr lIns="56693" tIns="28346" rIns="56693" bIns="28346"/>
            <a:lstStyle/>
            <a:p>
              <a:pPr algn="l" rtl="0">
                <a:spcAft>
                  <a:spcPts val="1000"/>
                </a:spcAft>
                <a:defRPr/>
              </a:pPr>
              <a:r>
                <a:rPr lang="ar-SA" sz="700" dirty="0">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rPr>
                <a:t>حجم الحركة</a:t>
              </a:r>
              <a:r>
                <a:rPr lang="en-US" sz="700" dirty="0">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rPr>
                <a:t>	</a:t>
              </a:r>
              <a:endParaRPr lang="en-US" dirty="0">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17" name="Line 7"/>
            <p:cNvSpPr>
              <a:spLocks noChangeShapeType="1"/>
            </p:cNvSpPr>
            <p:nvPr/>
          </p:nvSpPr>
          <p:spPr bwMode="auto">
            <a:xfrm flipH="1" flipV="1">
              <a:off x="3850" y="4391"/>
              <a:ext cx="71" cy="1485"/>
            </a:xfrm>
            <a:prstGeom prst="line">
              <a:avLst/>
            </a:prstGeom>
            <a:noFill/>
            <a:ln w="9525">
              <a:solidFill>
                <a:srgbClr val="000000"/>
              </a:solidFill>
              <a:round/>
              <a:headEnd/>
              <a:tailEnd/>
            </a:ln>
          </p:spPr>
          <p:txBody>
            <a:bodyPr/>
            <a:lstStyle/>
            <a:p>
              <a:pPr>
                <a:defRPr/>
              </a:pP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18" name="Rectangle 8"/>
            <p:cNvSpPr>
              <a:spLocks noChangeArrowheads="1"/>
            </p:cNvSpPr>
            <p:nvPr/>
          </p:nvSpPr>
          <p:spPr bwMode="auto">
            <a:xfrm>
              <a:off x="1845" y="4532"/>
              <a:ext cx="842" cy="270"/>
            </a:xfrm>
            <a:prstGeom prst="rect">
              <a:avLst/>
            </a:prstGeom>
            <a:noFill/>
            <a:ln w="9525">
              <a:noFill/>
              <a:miter lim="800000"/>
              <a:headEnd/>
              <a:tailEnd/>
            </a:ln>
          </p:spPr>
          <p:txBody>
            <a:bodyPr lIns="56693" tIns="28346" rIns="56693" bIns="28346"/>
            <a:lstStyle/>
            <a:p>
              <a:pPr algn="l" rtl="0">
                <a:spcAft>
                  <a:spcPts val="1000"/>
                </a:spcAft>
                <a:defRPr/>
              </a:pPr>
              <a:r>
                <a:rPr lang="ar-SA" sz="700">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rPr>
                <a:t>توقيت الحركة</a:t>
              </a: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19" name="Rectangle 9"/>
            <p:cNvSpPr>
              <a:spLocks noChangeArrowheads="1"/>
            </p:cNvSpPr>
            <p:nvPr/>
          </p:nvSpPr>
          <p:spPr bwMode="auto">
            <a:xfrm>
              <a:off x="2430" y="4880"/>
              <a:ext cx="888" cy="270"/>
            </a:xfrm>
            <a:prstGeom prst="rect">
              <a:avLst/>
            </a:prstGeom>
            <a:noFill/>
            <a:ln w="9525">
              <a:noFill/>
              <a:miter lim="800000"/>
              <a:headEnd/>
              <a:tailEnd/>
            </a:ln>
          </p:spPr>
          <p:txBody>
            <a:bodyPr lIns="56693" tIns="28346" rIns="56693" bIns="28346"/>
            <a:lstStyle/>
            <a:p>
              <a:pPr algn="l" rtl="0">
                <a:spcAft>
                  <a:spcPts val="1000"/>
                </a:spcAft>
                <a:defRPr/>
              </a:pPr>
              <a:r>
                <a:rPr lang="ar-SA" sz="700">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rPr>
                <a:t>الإيقاع الحركي</a:t>
              </a: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20" name="Line 10"/>
            <p:cNvSpPr>
              <a:spLocks noChangeShapeType="1"/>
            </p:cNvSpPr>
            <p:nvPr/>
          </p:nvSpPr>
          <p:spPr bwMode="auto">
            <a:xfrm flipV="1">
              <a:off x="2718" y="5097"/>
              <a:ext cx="0" cy="496"/>
            </a:xfrm>
            <a:prstGeom prst="line">
              <a:avLst/>
            </a:prstGeom>
            <a:noFill/>
            <a:ln w="9525">
              <a:solidFill>
                <a:srgbClr val="000000"/>
              </a:solidFill>
              <a:round/>
              <a:headEnd/>
              <a:tailEnd/>
            </a:ln>
          </p:spPr>
          <p:txBody>
            <a:bodyPr/>
            <a:lstStyle/>
            <a:p>
              <a:pPr>
                <a:defRPr/>
              </a:pP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21" name="Rectangle 11"/>
            <p:cNvSpPr>
              <a:spLocks noChangeArrowheads="1"/>
            </p:cNvSpPr>
            <p:nvPr/>
          </p:nvSpPr>
          <p:spPr bwMode="auto">
            <a:xfrm>
              <a:off x="5551" y="5028"/>
              <a:ext cx="758" cy="270"/>
            </a:xfrm>
            <a:prstGeom prst="rect">
              <a:avLst/>
            </a:prstGeom>
            <a:noFill/>
            <a:ln w="9525">
              <a:noFill/>
              <a:miter lim="800000"/>
              <a:headEnd/>
              <a:tailEnd/>
            </a:ln>
          </p:spPr>
          <p:txBody>
            <a:bodyPr lIns="56693" tIns="28346" rIns="56693" bIns="28346"/>
            <a:lstStyle/>
            <a:p>
              <a:pPr algn="l" rtl="0">
                <a:spcAft>
                  <a:spcPts val="1000"/>
                </a:spcAft>
                <a:defRPr/>
              </a:pPr>
              <a:r>
                <a:rPr lang="ar-SA" sz="700" dirty="0">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rPr>
                <a:t>قوة الحركة</a:t>
              </a:r>
              <a:r>
                <a:rPr lang="en-US" sz="700" dirty="0">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rPr>
                <a:t> </a:t>
              </a:r>
              <a:endParaRPr lang="en-US" dirty="0">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22" name="Line 12"/>
            <p:cNvSpPr>
              <a:spLocks noChangeShapeType="1"/>
            </p:cNvSpPr>
            <p:nvPr/>
          </p:nvSpPr>
          <p:spPr bwMode="auto">
            <a:xfrm flipV="1">
              <a:off x="5551" y="5238"/>
              <a:ext cx="212" cy="637"/>
            </a:xfrm>
            <a:prstGeom prst="line">
              <a:avLst/>
            </a:prstGeom>
            <a:noFill/>
            <a:ln w="9525">
              <a:solidFill>
                <a:srgbClr val="000000"/>
              </a:solidFill>
              <a:round/>
              <a:headEnd/>
              <a:tailEnd/>
            </a:ln>
          </p:spPr>
          <p:txBody>
            <a:bodyPr/>
            <a:lstStyle/>
            <a:p>
              <a:pPr>
                <a:defRPr/>
              </a:pP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23" name="Rectangle 13"/>
            <p:cNvSpPr>
              <a:spLocks noChangeArrowheads="1"/>
            </p:cNvSpPr>
            <p:nvPr/>
          </p:nvSpPr>
          <p:spPr bwMode="auto">
            <a:xfrm>
              <a:off x="3028" y="5168"/>
              <a:ext cx="894" cy="270"/>
            </a:xfrm>
            <a:prstGeom prst="rect">
              <a:avLst/>
            </a:prstGeom>
            <a:noFill/>
            <a:ln w="9525">
              <a:noFill/>
              <a:miter lim="800000"/>
              <a:headEnd/>
              <a:tailEnd/>
            </a:ln>
          </p:spPr>
          <p:txBody>
            <a:bodyPr lIns="56693" tIns="28346" rIns="56693" bIns="28346"/>
            <a:lstStyle/>
            <a:p>
              <a:pPr algn="l" rtl="0">
                <a:spcAft>
                  <a:spcPts val="1000"/>
                </a:spcAft>
                <a:defRPr/>
              </a:pPr>
              <a:r>
                <a:rPr lang="ar-SA" sz="700">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rPr>
                <a:t>الوصل الحركي</a:t>
              </a: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24" name="Line 14"/>
            <p:cNvSpPr>
              <a:spLocks noChangeShapeType="1"/>
            </p:cNvSpPr>
            <p:nvPr/>
          </p:nvSpPr>
          <p:spPr bwMode="auto">
            <a:xfrm flipV="1">
              <a:off x="3215" y="5381"/>
              <a:ext cx="0" cy="212"/>
            </a:xfrm>
            <a:prstGeom prst="line">
              <a:avLst/>
            </a:prstGeom>
            <a:noFill/>
            <a:ln w="9525">
              <a:solidFill>
                <a:srgbClr val="000000"/>
              </a:solidFill>
              <a:round/>
              <a:headEnd/>
              <a:tailEnd/>
            </a:ln>
          </p:spPr>
          <p:txBody>
            <a:bodyPr/>
            <a:lstStyle/>
            <a:p>
              <a:pPr>
                <a:defRPr/>
              </a:pP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25" name="Rectangle 15"/>
            <p:cNvSpPr>
              <a:spLocks noChangeArrowheads="1"/>
            </p:cNvSpPr>
            <p:nvPr/>
          </p:nvSpPr>
          <p:spPr bwMode="auto">
            <a:xfrm>
              <a:off x="3124" y="7514"/>
              <a:ext cx="1619" cy="720"/>
            </a:xfrm>
            <a:prstGeom prst="rect">
              <a:avLst/>
            </a:prstGeom>
            <a:noFill/>
            <a:ln w="9525">
              <a:noFill/>
              <a:miter lim="800000"/>
              <a:headEnd/>
              <a:tailEnd/>
            </a:ln>
          </p:spPr>
          <p:txBody>
            <a:bodyPr lIns="56693" tIns="28346" rIns="56693" bIns="28346"/>
            <a:lstStyle/>
            <a:p>
              <a:pPr algn="ctr" rtl="0">
                <a:spcAft>
                  <a:spcPts val="1000"/>
                </a:spcAft>
                <a:defRPr/>
              </a:pPr>
              <a:r>
                <a:rPr lang="ar-SA" sz="2800" dirty="0">
                  <a:ln w="18415" cmpd="sng">
                    <a:solidFill>
                      <a:srgbClr val="FFFFFF"/>
                    </a:solidFill>
                    <a:prstDash val="solid"/>
                  </a:ln>
                  <a:solidFill>
                    <a:schemeClr val="accent1"/>
                  </a:solidFill>
                  <a:effectLst>
                    <a:outerShdw blurRad="63500" dir="3600000" algn="tl" rotWithShape="0">
                      <a:srgbClr val="000000">
                        <a:alpha val="70000"/>
                      </a:srgbClr>
                    </a:outerShdw>
                  </a:effectLst>
                  <a:latin typeface="Arabic Typesetting" pitchFamily="66" charset="-78"/>
                  <a:ea typeface="Arial" charset="0"/>
                  <a:cs typeface="Arabic Typesetting" pitchFamily="66" charset="-78"/>
                </a:rPr>
                <a:t>البناء الحركي</a:t>
              </a:r>
              <a:endParaRPr lang="en-US" sz="7200" dirty="0">
                <a:ln w="18415" cmpd="sng">
                  <a:solidFill>
                    <a:srgbClr val="FFFFFF"/>
                  </a:solidFill>
                  <a:prstDash val="solid"/>
                </a:ln>
                <a:solidFill>
                  <a:schemeClr val="accent1"/>
                </a:solidFill>
                <a:effectLst>
                  <a:outerShdw blurRad="63500" dir="3600000" algn="tl" rotWithShape="0">
                    <a:srgbClr val="000000">
                      <a:alpha val="70000"/>
                    </a:srgbClr>
                  </a:outerShdw>
                </a:effectLst>
                <a:latin typeface="Arabic Typesetting" pitchFamily="66" charset="-78"/>
                <a:ea typeface="Arial" charset="0"/>
                <a:cs typeface="Arabic Typesetting" pitchFamily="66" charset="-78"/>
              </a:endParaRPr>
            </a:p>
          </p:txBody>
        </p:sp>
        <p:sp>
          <p:nvSpPr>
            <p:cNvPr id="119826" name="AutoShape 16"/>
            <p:cNvSpPr>
              <a:spLocks/>
            </p:cNvSpPr>
            <p:nvPr/>
          </p:nvSpPr>
          <p:spPr bwMode="auto">
            <a:xfrm rot="5400000">
              <a:off x="3568" y="6087"/>
              <a:ext cx="710" cy="3681"/>
            </a:xfrm>
            <a:prstGeom prst="rightBrace">
              <a:avLst>
                <a:gd name="adj1" fmla="val 43204"/>
                <a:gd name="adj2" fmla="val 50000"/>
              </a:avLst>
            </a:prstGeom>
            <a:ln>
              <a:headEnd/>
              <a:tailEnd/>
            </a:ln>
          </p:spPr>
          <p:style>
            <a:lnRef idx="3">
              <a:schemeClr val="dk1"/>
            </a:lnRef>
            <a:fillRef idx="0">
              <a:schemeClr val="dk1"/>
            </a:fillRef>
            <a:effectRef idx="2">
              <a:schemeClr val="dk1"/>
            </a:effectRef>
            <a:fontRef idx="minor">
              <a:schemeClr val="tx1"/>
            </a:fontRef>
          </p:style>
          <p:txBody>
            <a:bodyPr anchor="ctr"/>
            <a:lstStyle/>
            <a:p>
              <a:pPr>
                <a:defRPr/>
              </a:pP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endParaRPr>
            </a:p>
          </p:txBody>
        </p:sp>
        <p:sp>
          <p:nvSpPr>
            <p:cNvPr id="119827" name="Line 17"/>
            <p:cNvSpPr>
              <a:spLocks noChangeShapeType="1"/>
            </p:cNvSpPr>
            <p:nvPr/>
          </p:nvSpPr>
          <p:spPr bwMode="auto">
            <a:xfrm flipH="1" flipV="1">
              <a:off x="2082" y="4814"/>
              <a:ext cx="70" cy="778"/>
            </a:xfrm>
            <a:prstGeom prst="line">
              <a:avLst/>
            </a:prstGeom>
            <a:noFill/>
            <a:ln w="9525">
              <a:solidFill>
                <a:srgbClr val="000000"/>
              </a:solidFill>
              <a:round/>
              <a:headEnd/>
              <a:tailEnd/>
            </a:ln>
          </p:spPr>
          <p:txBody>
            <a:bodyPr/>
            <a:lstStyle/>
            <a:p>
              <a:pPr>
                <a:defRPr/>
              </a:pP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28" name="Rectangle 18"/>
            <p:cNvSpPr>
              <a:spLocks noChangeArrowheads="1"/>
            </p:cNvSpPr>
            <p:nvPr/>
          </p:nvSpPr>
          <p:spPr bwMode="auto">
            <a:xfrm>
              <a:off x="3573" y="4171"/>
              <a:ext cx="985" cy="270"/>
            </a:xfrm>
            <a:prstGeom prst="rect">
              <a:avLst/>
            </a:prstGeom>
            <a:noFill/>
            <a:ln w="9525">
              <a:noFill/>
              <a:miter lim="800000"/>
              <a:headEnd/>
              <a:tailEnd/>
            </a:ln>
          </p:spPr>
          <p:txBody>
            <a:bodyPr lIns="56693" tIns="28346" rIns="56693" bIns="28346"/>
            <a:lstStyle/>
            <a:p>
              <a:pPr algn="l" rtl="0">
                <a:spcAft>
                  <a:spcPts val="1000"/>
                </a:spcAft>
                <a:defRPr/>
              </a:pPr>
              <a:r>
                <a:rPr lang="ar-SA" sz="700">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rPr>
                <a:t>الانسياب الحركي</a:t>
              </a:r>
              <a:endParaRPr lang="en-US">
                <a:ln w="18415" cmpd="sng">
                  <a:solidFill>
                    <a:srgbClr val="FFFFFF"/>
                  </a:solidFill>
                  <a:prstDash val="solid"/>
                </a:ln>
                <a:solidFill>
                  <a:schemeClr val="accent1"/>
                </a:solidFill>
                <a:effectLst>
                  <a:outerShdw blurRad="63500" dir="3600000" algn="tl" rotWithShape="0">
                    <a:srgbClr val="000000">
                      <a:alpha val="70000"/>
                    </a:srgbClr>
                  </a:outerShdw>
                </a:effectLst>
                <a:latin typeface="Arial" charset="0"/>
                <a:cs typeface="Arial" charset="0"/>
              </a:endParaRPr>
            </a:p>
          </p:txBody>
        </p:sp>
        <p:sp>
          <p:nvSpPr>
            <p:cNvPr id="119829" name="Rectangle 19"/>
            <p:cNvSpPr>
              <a:spLocks noChangeArrowheads="1"/>
            </p:cNvSpPr>
            <p:nvPr/>
          </p:nvSpPr>
          <p:spPr bwMode="auto">
            <a:xfrm>
              <a:off x="3036" y="8556"/>
              <a:ext cx="1770" cy="490"/>
            </a:xfrm>
            <a:prstGeom prst="rect">
              <a:avLst/>
            </a:prstGeom>
            <a:noFill/>
            <a:ln w="9525">
              <a:noFill/>
              <a:miter lim="800000"/>
              <a:headEnd/>
              <a:tailEnd/>
            </a:ln>
          </p:spPr>
          <p:txBody>
            <a:bodyPr lIns="56693" tIns="28346" rIns="56693" bIns="28346"/>
            <a:lstStyle/>
            <a:p>
              <a:pPr algn="ctr" rtl="0">
                <a:spcAft>
                  <a:spcPts val="1000"/>
                </a:spcAft>
                <a:defRPr/>
              </a:pPr>
              <a:r>
                <a:rPr lang="ar-EG" dirty="0">
                  <a:ln w="18415" cmpd="sng">
                    <a:solidFill>
                      <a:srgbClr val="FFFFFF"/>
                    </a:solidFill>
                    <a:prstDash val="solid"/>
                  </a:ln>
                  <a:solidFill>
                    <a:schemeClr val="accent1"/>
                  </a:solidFill>
                  <a:effectLst>
                    <a:outerShdw blurRad="63500" dir="3600000" algn="tl" rotWithShape="0">
                      <a:srgbClr val="000000">
                        <a:alpha val="70000"/>
                      </a:srgbClr>
                    </a:outerShdw>
                  </a:effectLst>
                  <a:latin typeface="+mj-lt"/>
                  <a:ea typeface="Arial" charset="0"/>
                  <a:cs typeface="PT Bold Heading" pitchFamily="2" charset="-78"/>
                </a:rPr>
                <a:t>ثبات الحركة</a:t>
              </a:r>
              <a:endParaRPr lang="en-US" dirty="0">
                <a:ln w="18415" cmpd="sng">
                  <a:solidFill>
                    <a:srgbClr val="FFFFFF"/>
                  </a:solidFill>
                  <a:prstDash val="solid"/>
                </a:ln>
                <a:solidFill>
                  <a:schemeClr val="accent1"/>
                </a:solidFill>
                <a:effectLst>
                  <a:outerShdw blurRad="63500" dir="3600000" algn="tl" rotWithShape="0">
                    <a:srgbClr val="000000">
                      <a:alpha val="70000"/>
                    </a:srgbClr>
                  </a:outerShdw>
                </a:effectLst>
                <a:latin typeface="+mj-lt"/>
                <a:ea typeface="Arial" charset="0"/>
                <a:cs typeface="PT Bold Heading" pitchFamily="2" charset="-78"/>
              </a:endParaRPr>
            </a:p>
          </p:txBody>
        </p:sp>
      </p:grpSp>
      <p:sp>
        <p:nvSpPr>
          <p:cNvPr id="117763" name="TextBox 23"/>
          <p:cNvSpPr txBox="1">
            <a:spLocks noChangeArrowheads="1"/>
          </p:cNvSpPr>
          <p:nvPr/>
        </p:nvSpPr>
        <p:spPr bwMode="auto">
          <a:xfrm>
            <a:off x="2444750" y="5983287"/>
            <a:ext cx="4319587" cy="646113"/>
          </a:xfrm>
          <a:prstGeom prst="rect">
            <a:avLst/>
          </a:prstGeom>
          <a:noFill/>
          <a:ln w="9525">
            <a:noFill/>
            <a:miter lim="800000"/>
            <a:headEnd/>
            <a:tailEnd/>
          </a:ln>
        </p:spPr>
        <p:txBody>
          <a:bodyPr>
            <a:spAutoFit/>
          </a:bodyPr>
          <a:lstStyle/>
          <a:p>
            <a:r>
              <a:rPr lang="ar-SA" b="1" dirty="0" smtClean="0">
                <a:solidFill>
                  <a:schemeClr val="accent1"/>
                </a:solidFill>
              </a:rPr>
              <a:t>الشكل </a:t>
            </a:r>
            <a:r>
              <a:rPr lang="ar-SA" b="1" dirty="0">
                <a:solidFill>
                  <a:schemeClr val="accent1"/>
                </a:solidFill>
              </a:rPr>
              <a:t>الظاهري للحركة والمدخل لخصائصها</a:t>
            </a:r>
            <a:endParaRPr lang="en-US" b="1" dirty="0">
              <a:solidFill>
                <a:schemeClr val="accent1"/>
              </a:solidFill>
            </a:endParaRPr>
          </a:p>
          <a:p>
            <a:endParaRPr lang="en-US" dirty="0">
              <a:solidFill>
                <a:schemeClr val="accent1"/>
              </a:solidFill>
            </a:endParaRPr>
          </a:p>
        </p:txBody>
      </p:sp>
      <p:sp>
        <p:nvSpPr>
          <p:cNvPr id="22" name="TextBox 21"/>
          <p:cNvSpPr txBox="1"/>
          <p:nvPr/>
        </p:nvSpPr>
        <p:spPr>
          <a:xfrm>
            <a:off x="1524000" y="6400800"/>
            <a:ext cx="6402714" cy="261610"/>
          </a:xfrm>
          <a:prstGeom prst="rect">
            <a:avLst/>
          </a:prstGeom>
          <a:noFill/>
        </p:spPr>
        <p:txBody>
          <a:bodyPr wrap="none" rtlCol="1">
            <a:spAutoFit/>
          </a:bodyPr>
          <a:lstStyle/>
          <a:p>
            <a:r>
              <a:rPr lang="ar-EG" sz="1100" b="1" dirty="0" smtClean="0"/>
              <a:t>طارق فاروق عبد الصمد : نظرية الخصائص الاساسية رؤية لتحليل المهارات الرياضية كنسيولوجياً، الدار العالمية للطبع والتوزيع،2008</a:t>
            </a:r>
            <a:endParaRPr lang="ar-SA" sz="1100" b="1"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Box 24"/>
          <p:cNvSpPr txBox="1">
            <a:spLocks noChangeArrowheads="1"/>
          </p:cNvSpPr>
          <p:nvPr/>
        </p:nvSpPr>
        <p:spPr bwMode="auto">
          <a:xfrm>
            <a:off x="827088" y="1044575"/>
            <a:ext cx="7705725" cy="3539430"/>
          </a:xfrm>
          <a:prstGeom prst="rect">
            <a:avLst/>
          </a:prstGeom>
          <a:noFill/>
          <a:ln w="9525">
            <a:noFill/>
            <a:miter lim="800000"/>
            <a:headEnd/>
            <a:tailEnd/>
          </a:ln>
        </p:spPr>
        <p:txBody>
          <a:bodyPr>
            <a:spAutoFit/>
          </a:bodyPr>
          <a:lstStyle/>
          <a:p>
            <a:r>
              <a:rPr lang="ar-SA" sz="4000" b="1" dirty="0">
                <a:solidFill>
                  <a:schemeClr val="accent1"/>
                </a:solidFill>
              </a:rPr>
              <a:t>الثبات الحركي</a:t>
            </a:r>
            <a:r>
              <a:rPr lang="ar-SA" sz="4000" b="1" dirty="0" smtClean="0">
                <a:solidFill>
                  <a:schemeClr val="accent1"/>
                </a:solidFill>
              </a:rPr>
              <a:t>.</a:t>
            </a:r>
            <a:endParaRPr lang="en-US" sz="4000" b="1" dirty="0" smtClean="0">
              <a:solidFill>
                <a:schemeClr val="accent1"/>
              </a:solidFill>
            </a:endParaRPr>
          </a:p>
          <a:p>
            <a:endParaRPr lang="en-US" sz="4000" b="1" dirty="0">
              <a:solidFill>
                <a:schemeClr val="accent1"/>
              </a:solidFill>
            </a:endParaRPr>
          </a:p>
          <a:p>
            <a:r>
              <a:rPr lang="ar-SA" b="1" dirty="0">
                <a:solidFill>
                  <a:schemeClr val="accent1"/>
                </a:solidFill>
              </a:rPr>
              <a:t>	المقصود بالثبات الحركي أن تقل الاختلافات بين تكرار المحاولات لأداء مهارة ما أو جملة ما بالرياضة، أو أداء المهارة بنفس ظروف أدائها بالتمرين تقريباً بالمنافسة</a:t>
            </a:r>
            <a:r>
              <a:rPr lang="ar-SA" b="1" dirty="0" smtClean="0">
                <a:solidFill>
                  <a:schemeClr val="accent1"/>
                </a:solidFill>
              </a:rPr>
              <a:t>.</a:t>
            </a:r>
            <a:endParaRPr lang="en-US" b="1" dirty="0" smtClean="0">
              <a:solidFill>
                <a:schemeClr val="accent1"/>
              </a:solidFill>
            </a:endParaRPr>
          </a:p>
          <a:p>
            <a:endParaRPr lang="en-US" b="1" dirty="0">
              <a:solidFill>
                <a:schemeClr val="accent1"/>
              </a:solidFill>
            </a:endParaRPr>
          </a:p>
          <a:p>
            <a:r>
              <a:rPr lang="ar-SA" b="1" dirty="0">
                <a:solidFill>
                  <a:schemeClr val="accent1"/>
                </a:solidFill>
              </a:rPr>
              <a:t>	وعادة ما يكون الأسلوب الإحصائي المستخدم لحساب معدل ثبات الأداء المهارى لأكثر من محاولة، هو الارتباط والانحراف المعياري  ومعامل الاختلاف ودلالات الفروق الاحصائية للتعبير عن مقدار بعد أو قرب الدرجات التقديرية للحكم عند أداء اللاعب لاكثر من محاولة، فكلما اقتربت الدرجة نصف قطرية أعطت انحرافاً صغيراً وارتباطاً اكبر كانت المهارة قيد المحاولات ثابتة اكثر ما تكون.</a:t>
            </a:r>
            <a:endParaRPr lang="en-US" b="1" dirty="0">
              <a:solidFill>
                <a:schemeClr val="accent1"/>
              </a:solidFill>
            </a:endParaRPr>
          </a:p>
          <a:p>
            <a:endParaRPr lang="en-US" b="1" dirty="0">
              <a:solidFill>
                <a:schemeClr val="accent1"/>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Box 4"/>
          <p:cNvSpPr txBox="1">
            <a:spLocks noChangeArrowheads="1"/>
          </p:cNvSpPr>
          <p:nvPr/>
        </p:nvSpPr>
        <p:spPr bwMode="auto">
          <a:xfrm>
            <a:off x="539750" y="844550"/>
            <a:ext cx="8135938" cy="5632450"/>
          </a:xfrm>
          <a:prstGeom prst="rect">
            <a:avLst/>
          </a:prstGeom>
          <a:noFill/>
          <a:ln w="9525">
            <a:noFill/>
            <a:miter lim="800000"/>
            <a:headEnd/>
            <a:tailEnd/>
          </a:ln>
        </p:spPr>
        <p:txBody>
          <a:bodyPr>
            <a:spAutoFit/>
          </a:bodyPr>
          <a:lstStyle/>
          <a:p>
            <a:r>
              <a:rPr lang="ar-SA" b="1" dirty="0"/>
              <a:t>الخصائص المميزة للحركة .</a:t>
            </a:r>
            <a:endParaRPr lang="en-US" b="1" dirty="0"/>
          </a:p>
          <a:p>
            <a:r>
              <a:rPr lang="ar-SA" dirty="0"/>
              <a:t>فسوف يتم شرح الخصائص المميزة للحركة كأغراض تكون في مجملها هدف عام ينبغي على المعلم أو المدرب أن يضعها في الاعتبار كمبدأ عام لإجراء التحليل الحركي.</a:t>
            </a:r>
            <a:endParaRPr lang="en-US" dirty="0"/>
          </a:p>
          <a:p>
            <a:r>
              <a:rPr lang="ar-SA" b="1" dirty="0"/>
              <a:t>1- البناء الحركي .</a:t>
            </a:r>
            <a:endParaRPr lang="en-US" b="1" dirty="0"/>
          </a:p>
          <a:p>
            <a:r>
              <a:rPr lang="ar-SA" dirty="0"/>
              <a:t>	لإنجاز مهارة أو واجب حركي معين نجد الجسم يمر بمراحل تساعده على تأدية الحركة وينظر عامة إلى الحركات الرياضية أنها متماثلة في المراحل التي يمر بها الجسم و تقسم المهارات الحركية الرياضية الى:-</a:t>
            </a:r>
            <a:endParaRPr lang="en-US" dirty="0"/>
          </a:p>
          <a:p>
            <a:r>
              <a:rPr lang="ar-SA" b="1" dirty="0"/>
              <a:t>*المهارات الوحيدة</a:t>
            </a:r>
            <a:endParaRPr lang="en-US" dirty="0"/>
          </a:p>
          <a:p>
            <a:r>
              <a:rPr lang="ar-SA" b="1" dirty="0"/>
              <a:t>*المهارات المتكررة</a:t>
            </a:r>
            <a:endParaRPr lang="en-US" dirty="0"/>
          </a:p>
          <a:p>
            <a:r>
              <a:rPr lang="ar-SA" b="1" dirty="0"/>
              <a:t>*المهارات المركبة</a:t>
            </a:r>
            <a:endParaRPr lang="en-US" dirty="0"/>
          </a:p>
          <a:p>
            <a:r>
              <a:rPr lang="ar-SA" b="1" dirty="0"/>
              <a:t>*الجملة الحركية </a:t>
            </a:r>
            <a:endParaRPr lang="en-US" dirty="0"/>
          </a:p>
          <a:p>
            <a:r>
              <a:rPr lang="ar-SA" b="1" dirty="0"/>
              <a:t>*المهارات الوحيدة</a:t>
            </a:r>
            <a:endParaRPr lang="en-US" b="1" dirty="0"/>
          </a:p>
          <a:p>
            <a:r>
              <a:rPr lang="ar-SA" dirty="0"/>
              <a:t> يمر اللاعب أثناء أدائه لمهارات رياضة الكاراتيه بثلاث مراحل</a:t>
            </a:r>
            <a:endParaRPr lang="en-US" dirty="0"/>
          </a:p>
          <a:p>
            <a:r>
              <a:rPr lang="ar-SA" b="1" u="sng" dirty="0"/>
              <a:t> أ-المرحلة التمهيدية .</a:t>
            </a:r>
            <a:endParaRPr lang="en-US" dirty="0"/>
          </a:p>
          <a:p>
            <a:r>
              <a:rPr lang="ar-SA" dirty="0"/>
              <a:t>	وهى كالتحول من وضع اتزان لاخر وتبديل وضع الذراعين كما يحدث عند بداية أداء الضربة المستقيمة الطويلة.</a:t>
            </a:r>
            <a:endParaRPr lang="en-US" dirty="0"/>
          </a:p>
          <a:p>
            <a:r>
              <a:rPr lang="ar-SA" b="1" u="sng" dirty="0"/>
              <a:t>ب- المرحلة الرئيسية .</a:t>
            </a:r>
            <a:endParaRPr lang="en-US" dirty="0"/>
          </a:p>
          <a:p>
            <a:r>
              <a:rPr lang="ar-SA" dirty="0"/>
              <a:t>	يجب أن تكون هذه المرحلة امتدادا طبيعياً للمرحلة التمهيدية ويقع على عاتق هذه المرحلة مسئولية تحقيق الهدف الميكانيكي للأداء الحركي " دفاع </a:t>
            </a:r>
            <a:r>
              <a:rPr lang="en-US" dirty="0"/>
              <a:t>–</a:t>
            </a:r>
            <a:r>
              <a:rPr lang="ar-SA" dirty="0"/>
              <a:t> هجوم " وتوضح بملامسة القبضة بالضربة المستقيمة الطويلة " أوى زوكي " " الركلة الدائرية" في رياضة الكاراتيه ، وهذا يتطلب من اللاعب فهم جيد لمسار الحركة .</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Box 4"/>
          <p:cNvSpPr txBox="1">
            <a:spLocks noChangeArrowheads="1"/>
          </p:cNvSpPr>
          <p:nvPr/>
        </p:nvSpPr>
        <p:spPr bwMode="auto">
          <a:xfrm>
            <a:off x="342900" y="762000"/>
            <a:ext cx="8496300" cy="5632450"/>
          </a:xfrm>
          <a:prstGeom prst="rect">
            <a:avLst/>
          </a:prstGeom>
          <a:noFill/>
          <a:ln w="9525">
            <a:noFill/>
            <a:miter lim="800000"/>
            <a:headEnd/>
            <a:tailEnd/>
          </a:ln>
        </p:spPr>
        <p:txBody>
          <a:bodyPr>
            <a:spAutoFit/>
          </a:bodyPr>
          <a:lstStyle/>
          <a:p>
            <a:r>
              <a:rPr lang="ar-SA" b="1" u="sng"/>
              <a:t>ج- المرحلة النهائية .</a:t>
            </a:r>
            <a:endParaRPr lang="en-US"/>
          </a:p>
          <a:p>
            <a:r>
              <a:rPr lang="ar-SA"/>
              <a:t>	هي الوصول إلى حالة الاتزان الديناميكي للحركة يعنى الوصول إلى السكون النسبي في حالة الانتقال أو الشروع في حركة جديدة كما يحدث في الربط بين المهارات. وهذه المرحلة تلي المرحلة الرئيسية للحركة أي بعد إتمام الواجب الحركي وتزداد أهمية المرحلة النهائية في مهارات القفز والرمى والتمرير والاستلام وهنا تدخل النسبية وقد يحدث امتصاص للطاقة الزائدة في المرحلة النهائية ويحدث هذا عند ما تكون المرحلة النهائية عبارة عن تمهيد لمهارة أخرى .</a:t>
            </a:r>
            <a:endParaRPr lang="en-US"/>
          </a:p>
          <a:p>
            <a:r>
              <a:rPr lang="ar-SA"/>
              <a:t>*المهارات المتكررة.</a:t>
            </a:r>
            <a:endParaRPr lang="en-US"/>
          </a:p>
          <a:p>
            <a:r>
              <a:rPr lang="ar-SA"/>
              <a:t>	المهارة المتكررة هي الحركة تعاد عدة مرات بنفس الشكل على عكس المهارة الوحيدة وأن المهارة المتكررة لها غالباً مرحلتان أو قسمان فقط ولكن إذا كان الأداء بطيئاً فلسوف يظهر لنا ثلاث مراحل حيث مراحل المهارة المتكررة هي :-</a:t>
            </a:r>
            <a:endParaRPr lang="en-US"/>
          </a:p>
          <a:p>
            <a:r>
              <a:rPr lang="ar-SA"/>
              <a:t>- المرحلة المزدوجة وهى تطابق كل من المرحلة  النهائية  على المرحلة التمهيدية كالمشي والجري .</a:t>
            </a:r>
            <a:endParaRPr lang="en-US"/>
          </a:p>
          <a:p>
            <a:r>
              <a:rPr lang="ar-SA"/>
              <a:t>- المرحلة الأساسية كما يوجد عدة أشكال للمهارة المتكررة  كما يلي :</a:t>
            </a:r>
            <a:endParaRPr lang="en-US"/>
          </a:p>
          <a:p>
            <a:r>
              <a:rPr lang="ar-SA"/>
              <a:t>* المهارة المتكررة البسيطة التي يؤديها الجسم كله كمهارة واحدة ويستمر تكرارها كالتجديف. </a:t>
            </a:r>
            <a:endParaRPr lang="en-US"/>
          </a:p>
          <a:p>
            <a:r>
              <a:rPr lang="ar-SA"/>
              <a:t>* المهارة المتكررة المتبادلة وهى أن يؤدى بعض أجزاء الجسم حركة متكررة بصورة متبادلة أي عند ما يأخذ أحد الأعضاء الجزء الرئيسي من الحركة يكون الثاني من الجسم في المرحلة المزدوجة مثال اوى زوكى من الثبات، وركوب الدراجات، الجري، المشي.</a:t>
            </a:r>
            <a:endParaRPr lang="en-US"/>
          </a:p>
          <a:p>
            <a:r>
              <a:rPr lang="ar-SA"/>
              <a:t>* المهارة المتكررة التلازمية وهى أن يؤدى أجزاء الجسم المتقابلة نفس الحركة وفي نفس الوقت مثال الدفاع جوجي أوكي ، سباحة الدولفن .</a:t>
            </a:r>
            <a:endParaRPr lang="en-US"/>
          </a:p>
          <a:p>
            <a:r>
              <a:rPr lang="ar-SA"/>
              <a:t>المهارة المتكررة المركبة عبارة عن تكرار مجموعة من الحركات جمل حركية بصفة مستمرة القتال التقليدي </a:t>
            </a:r>
            <a:r>
              <a:rPr lang="en-US"/>
              <a:t>traditional</a:t>
            </a:r>
            <a:r>
              <a:rPr lang="ar-SA"/>
              <a:t> ، الحواجز .</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Box 4"/>
          <p:cNvSpPr txBox="1">
            <a:spLocks noChangeArrowheads="1"/>
          </p:cNvSpPr>
          <p:nvPr/>
        </p:nvSpPr>
        <p:spPr bwMode="auto">
          <a:xfrm>
            <a:off x="323850" y="476250"/>
            <a:ext cx="8424863" cy="4248150"/>
          </a:xfrm>
          <a:prstGeom prst="rect">
            <a:avLst/>
          </a:prstGeom>
          <a:noFill/>
          <a:ln w="9525">
            <a:noFill/>
            <a:miter lim="800000"/>
            <a:headEnd/>
            <a:tailEnd/>
          </a:ln>
        </p:spPr>
        <p:txBody>
          <a:bodyPr>
            <a:spAutoFit/>
          </a:bodyPr>
          <a:lstStyle/>
          <a:p>
            <a:endParaRPr lang="en-US"/>
          </a:p>
          <a:p>
            <a:r>
              <a:rPr lang="ar-SA" b="1"/>
              <a:t>*المهارات المركبة</a:t>
            </a:r>
            <a:endParaRPr lang="en-US" b="1"/>
          </a:p>
          <a:p>
            <a:r>
              <a:rPr lang="ar-SA"/>
              <a:t>هي اكثر الحركات الرياضية صعوبة حيث أنها تستهدف تحقيق اكثر من هدف ميكانيكي أساسي وبالتالي فأنها تعتبر منظومة من الحركات المنفردة تتخذ نسقاً محدداً وبمتطلبات خاصة لكل من هذه المفردات، مثال للأسلوب المهارى المركب إخلال التوازن بالكنس </a:t>
            </a:r>
            <a:r>
              <a:rPr lang="en-US"/>
              <a:t>Striking sweep Uchi barai</a:t>
            </a:r>
            <a:r>
              <a:rPr lang="ar-SA"/>
              <a:t> يتبعه الضرب بظهر القبضة </a:t>
            </a:r>
            <a:r>
              <a:rPr lang="en-US"/>
              <a:t> Uraken Back fist</a:t>
            </a:r>
            <a:r>
              <a:rPr lang="ar-SA"/>
              <a:t> ، فهذا الأسلوب يشتمل على أداء مهارة بالطرف العلوي ومهارة من الطرف السفلي ويعرف باسم </a:t>
            </a:r>
            <a:r>
              <a:rPr lang="en-US"/>
              <a:t>Uraken</a:t>
            </a:r>
            <a:r>
              <a:rPr lang="ar-SA"/>
              <a:t> - </a:t>
            </a:r>
            <a:r>
              <a:rPr lang="en-US"/>
              <a:t>Uchi barai</a:t>
            </a:r>
            <a:r>
              <a:rPr lang="ar-SA"/>
              <a:t> ويحقق هذا النوع من الهجوم نقطة كاملة عند تنفيذه ، بل يتعدى الأمر هذا فيعطى اللاعب نقطة كاملة عند نجاحه في مجرد إخلال توازن المنافس حتى وان لم يسقط على الأرض ، ويجب ألا يتسرع الحكم في إيقاف المباراة بكلمة   يامية  لان كثيرا ما يؤدى هذا لابطال مفعول أساليب الكنس أو الإلقاء ، وعلى الحكم أن يمنح اللاعب ثانيتين على الأقل بعد الكنس ليتاح خلال هذه الفترة إن يظهر متابعته لهذا الأسلوب.</a:t>
            </a:r>
            <a:endParaRPr lang="en-US"/>
          </a:p>
          <a:p>
            <a:r>
              <a:rPr lang="ar-SA" b="1"/>
              <a:t>الجملة الحركية </a:t>
            </a:r>
            <a:endParaRPr lang="en-US" b="1"/>
          </a:p>
          <a:p>
            <a:r>
              <a:rPr lang="ar-SA"/>
              <a:t>	عبارة عن وصل مهارتهن ببعضهم بحيث تكون المرحلة النهائية للمهارة الأولى هي نفسها مرحلة تمهيدية للمهارة الثانية مثال الجملة بالكاتا، او العروض الرياضية.</a:t>
            </a:r>
            <a:endParaRPr lang="en-US"/>
          </a:p>
          <a:p>
            <a:endParaRPr lang="en-US"/>
          </a:p>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Box 4"/>
          <p:cNvSpPr txBox="1">
            <a:spLocks noChangeArrowheads="1"/>
          </p:cNvSpPr>
          <p:nvPr/>
        </p:nvSpPr>
        <p:spPr bwMode="auto">
          <a:xfrm>
            <a:off x="468313" y="404813"/>
            <a:ext cx="8351837" cy="4246562"/>
          </a:xfrm>
          <a:prstGeom prst="rect">
            <a:avLst/>
          </a:prstGeom>
          <a:noFill/>
          <a:ln w="9525">
            <a:noFill/>
            <a:miter lim="800000"/>
            <a:headEnd/>
            <a:tailEnd/>
          </a:ln>
        </p:spPr>
        <p:txBody>
          <a:bodyPr>
            <a:spAutoFit/>
          </a:bodyPr>
          <a:lstStyle/>
          <a:p>
            <a:r>
              <a:rPr lang="ar-SA"/>
              <a:t> </a:t>
            </a:r>
            <a:endParaRPr lang="en-US"/>
          </a:p>
          <a:p>
            <a:r>
              <a:rPr lang="ar-SA" b="1"/>
              <a:t>2-الإيقاع الحركي  التنظيم الزمني .(النغمة)</a:t>
            </a:r>
            <a:endParaRPr lang="en-US" b="1"/>
          </a:p>
          <a:p>
            <a:r>
              <a:rPr lang="ar-SA"/>
              <a:t>	أن الإيقاع هو نسق النسب بشكل منتظم في المساحة والزمن وهنا فأن إيقاع الشيء هو نظامه وليبس لنظام الشئ معنى بالمهارة الرياضية بدون النغمة التى تحدد جودة الأداء وان فقدان النغمة يصل بنا الى المستوى الخاص بفقدان الفعالية كأحد مستويات  نظرية الخصائص الأساسية ومثال لذلك ان الإيقاع فى الجري قد يكون بخطوات ثابتة ولكن التحول أحيانا من الجري على مشط القدم إلى كامل القدم هو ما يخل بالنغمة ، فهي هامة جداً، وهذا من ليتم تناوله من قبل.</a:t>
            </a:r>
            <a:endParaRPr lang="en-US"/>
          </a:p>
          <a:p>
            <a:r>
              <a:rPr lang="ar-SA"/>
              <a:t>	ويلاحظ هذا في مهارات الهجوم بالتقدم اماما أو الركل بالتقدم اماما كما يؤديها اللاعب عند اختبارات الترقي ويختلف هذا الإيقاع من لاعب لاخر وقد يقودنا هذا الإيقاع أن نلتزم بأداء مهارات كما هي في نفس النسق وهذا ما يجعل هناك علاقة بين الإيقاع والأصالة كما يحدث عند تحكيم الكاتا، او الجمباز.</a:t>
            </a:r>
            <a:endParaRPr lang="en-US"/>
          </a:p>
          <a:p>
            <a:r>
              <a:rPr lang="ar-SA"/>
              <a:t>	ويدخل الإيقاع في توزيع الأمثل لانقباض العضلة والارتخاء العضلي خلال زمن الحركة وترتبط هذه الجزئية بالاتزان ومراعاة ذلك بين العضلات المشتركة في الأداء .</a:t>
            </a:r>
            <a:endParaRPr lang="ar-EG"/>
          </a:p>
          <a:p>
            <a:endParaRPr lang="en-US"/>
          </a:p>
          <a:p>
            <a:r>
              <a:rPr lang="ar-SA" b="1"/>
              <a:t>3- النقل الحركي  الوصل الحركي (الزحزحة الزمنية) .</a:t>
            </a:r>
            <a:endParaRPr lang="en-US" b="1"/>
          </a:p>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descr="karate-fight-12"/>
          <p:cNvPicPr>
            <a:picLocks noChangeAspect="1" noChangeArrowheads="1"/>
          </p:cNvPicPr>
          <p:nvPr/>
        </p:nvPicPr>
        <p:blipFill>
          <a:blip r:embed="rId2" cstate="print"/>
          <a:srcRect/>
          <a:stretch>
            <a:fillRect/>
          </a:stretch>
        </p:blipFill>
        <p:spPr bwMode="auto">
          <a:xfrm>
            <a:off x="395536" y="1751013"/>
            <a:ext cx="4048646" cy="4133082"/>
          </a:xfrm>
          <a:prstGeom prst="rect">
            <a:avLst/>
          </a:prstGeom>
          <a:ln>
            <a:noFill/>
          </a:ln>
          <a:effectLst>
            <a:softEdge rad="112500"/>
          </a:effectLst>
        </p:spPr>
      </p:pic>
      <p:pic>
        <p:nvPicPr>
          <p:cNvPr id="125955" name="Picture 2" descr="soc-6-2"/>
          <p:cNvPicPr>
            <a:picLocks noChangeAspect="1" noChangeArrowheads="1"/>
          </p:cNvPicPr>
          <p:nvPr/>
        </p:nvPicPr>
        <p:blipFill>
          <a:blip r:embed="rId3" cstate="print"/>
          <a:srcRect/>
          <a:stretch>
            <a:fillRect/>
          </a:stretch>
        </p:blipFill>
        <p:spPr bwMode="auto">
          <a:xfrm>
            <a:off x="4572000" y="1762124"/>
            <a:ext cx="1944216" cy="4104937"/>
          </a:xfrm>
          <a:prstGeom prst="rect">
            <a:avLst/>
          </a:prstGeom>
          <a:ln>
            <a:noFill/>
          </a:ln>
          <a:effectLst>
            <a:softEdge rad="112500"/>
          </a:effectLst>
        </p:spPr>
      </p:pic>
      <p:sp>
        <p:nvSpPr>
          <p:cNvPr id="123908" name="TextBox 6"/>
          <p:cNvSpPr txBox="1">
            <a:spLocks noChangeArrowheads="1"/>
          </p:cNvSpPr>
          <p:nvPr/>
        </p:nvSpPr>
        <p:spPr bwMode="auto">
          <a:xfrm>
            <a:off x="6156325" y="2205038"/>
            <a:ext cx="2489200" cy="923925"/>
          </a:xfrm>
          <a:prstGeom prst="rect">
            <a:avLst/>
          </a:prstGeom>
          <a:noFill/>
          <a:ln w="9525">
            <a:noFill/>
            <a:miter lim="800000"/>
            <a:headEnd/>
            <a:tailEnd/>
          </a:ln>
        </p:spPr>
        <p:txBody>
          <a:bodyPr>
            <a:spAutoFit/>
          </a:bodyPr>
          <a:lstStyle/>
          <a:p>
            <a:r>
              <a:rPr lang="ar-SA" b="1"/>
              <a:t>صورة (7) النقل الحركي من الجذع إلى الرجلين</a:t>
            </a:r>
            <a:endParaRPr lang="en-US"/>
          </a:p>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666750" y="609600"/>
            <a:ext cx="4870450" cy="5943600"/>
            <a:chOff x="1257" y="3393"/>
            <a:chExt cx="7670" cy="9360"/>
          </a:xfrm>
        </p:grpSpPr>
        <p:pic>
          <p:nvPicPr>
            <p:cNvPr id="126980" name="Picture 2" descr="bl-16"/>
            <p:cNvPicPr>
              <a:picLocks noChangeAspect="1" noChangeArrowheads="1"/>
            </p:cNvPicPr>
            <p:nvPr/>
          </p:nvPicPr>
          <p:blipFill>
            <a:blip r:embed="rId2" cstate="print"/>
            <a:srcRect/>
            <a:stretch>
              <a:fillRect/>
            </a:stretch>
          </p:blipFill>
          <p:spPr bwMode="auto">
            <a:xfrm>
              <a:off x="5037" y="3393"/>
              <a:ext cx="3890" cy="4710"/>
            </a:xfrm>
            <a:prstGeom prst="rect">
              <a:avLst/>
            </a:prstGeom>
            <a:ln>
              <a:noFill/>
            </a:ln>
            <a:effectLst>
              <a:softEdge rad="112500"/>
            </a:effectLst>
          </p:spPr>
        </p:pic>
        <p:pic>
          <p:nvPicPr>
            <p:cNvPr id="126981" name="Picture 3" descr="bl-3"/>
            <p:cNvPicPr>
              <a:picLocks noChangeAspect="1" noChangeArrowheads="1"/>
            </p:cNvPicPr>
            <p:nvPr/>
          </p:nvPicPr>
          <p:blipFill>
            <a:blip r:embed="rId3" cstate="print"/>
            <a:srcRect/>
            <a:stretch>
              <a:fillRect/>
            </a:stretch>
          </p:blipFill>
          <p:spPr bwMode="auto">
            <a:xfrm>
              <a:off x="1257" y="3393"/>
              <a:ext cx="3740" cy="4667"/>
            </a:xfrm>
            <a:prstGeom prst="rect">
              <a:avLst/>
            </a:prstGeom>
            <a:ln>
              <a:noFill/>
            </a:ln>
            <a:effectLst>
              <a:softEdge rad="112500"/>
            </a:effectLst>
          </p:spPr>
        </p:pic>
        <p:pic>
          <p:nvPicPr>
            <p:cNvPr id="126982" name="Picture 4" descr="sports%25204"/>
            <p:cNvPicPr>
              <a:picLocks noChangeAspect="1" noChangeArrowheads="1"/>
            </p:cNvPicPr>
            <p:nvPr/>
          </p:nvPicPr>
          <p:blipFill>
            <a:blip r:embed="rId4" cstate="print"/>
            <a:srcRect/>
            <a:stretch>
              <a:fillRect/>
            </a:stretch>
          </p:blipFill>
          <p:spPr bwMode="auto">
            <a:xfrm>
              <a:off x="5123" y="8253"/>
              <a:ext cx="3780" cy="4500"/>
            </a:xfrm>
            <a:prstGeom prst="rect">
              <a:avLst/>
            </a:prstGeom>
            <a:ln>
              <a:noFill/>
            </a:ln>
            <a:effectLst>
              <a:softEdge rad="112500"/>
            </a:effectLst>
          </p:spPr>
        </p:pic>
        <p:pic>
          <p:nvPicPr>
            <p:cNvPr id="126983" name="Picture 5" descr="sports%25207"/>
            <p:cNvPicPr>
              <a:picLocks noChangeAspect="1" noChangeArrowheads="1"/>
            </p:cNvPicPr>
            <p:nvPr/>
          </p:nvPicPr>
          <p:blipFill>
            <a:blip r:embed="rId5" cstate="print"/>
            <a:srcRect/>
            <a:stretch>
              <a:fillRect/>
            </a:stretch>
          </p:blipFill>
          <p:spPr bwMode="auto">
            <a:xfrm>
              <a:off x="1257" y="8253"/>
              <a:ext cx="3780" cy="4500"/>
            </a:xfrm>
            <a:prstGeom prst="rect">
              <a:avLst/>
            </a:prstGeom>
            <a:ln>
              <a:noFill/>
            </a:ln>
            <a:effectLst>
              <a:softEdge rad="112500"/>
            </a:effectLst>
          </p:spPr>
        </p:pic>
      </p:grpSp>
      <p:sp>
        <p:nvSpPr>
          <p:cNvPr id="124931" name="TextBox 9"/>
          <p:cNvSpPr txBox="1">
            <a:spLocks noChangeArrowheads="1"/>
          </p:cNvSpPr>
          <p:nvPr/>
        </p:nvSpPr>
        <p:spPr bwMode="auto">
          <a:xfrm>
            <a:off x="5865812" y="3059668"/>
            <a:ext cx="2897188" cy="369332"/>
          </a:xfrm>
          <a:prstGeom prst="rect">
            <a:avLst/>
          </a:prstGeom>
          <a:noFill/>
          <a:ln w="9525">
            <a:noFill/>
            <a:miter lim="800000"/>
            <a:headEnd/>
            <a:tailEnd/>
          </a:ln>
        </p:spPr>
        <p:txBody>
          <a:bodyPr wrap="square">
            <a:spAutoFit/>
          </a:bodyPr>
          <a:lstStyle/>
          <a:p>
            <a:r>
              <a:rPr lang="ar-SA" b="1" dirty="0" smtClean="0"/>
              <a:t>النقل </a:t>
            </a:r>
            <a:r>
              <a:rPr lang="ar-SA" b="1" dirty="0"/>
              <a:t>الحركي من الجذع إلى الذراعين</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p:cNvSpPr txBox="1">
            <a:spLocks noChangeArrowheads="1"/>
          </p:cNvSpPr>
          <p:nvPr/>
        </p:nvSpPr>
        <p:spPr bwMode="auto">
          <a:xfrm>
            <a:off x="1258888" y="692150"/>
            <a:ext cx="6913562" cy="1190625"/>
          </a:xfrm>
          <a:prstGeom prst="rect">
            <a:avLst/>
          </a:prstGeom>
          <a:noFill/>
          <a:ln w="9525">
            <a:noFill/>
            <a:miter lim="800000"/>
            <a:headEnd/>
            <a:tailEnd/>
          </a:ln>
        </p:spPr>
        <p:txBody>
          <a:bodyPr>
            <a:spAutoFit/>
          </a:bodyPr>
          <a:lstStyle/>
          <a:p>
            <a:r>
              <a:rPr lang="ar-SA" b="1"/>
              <a:t>المستويات الثلاث للنظرية.	</a:t>
            </a:r>
            <a:endParaRPr lang="en-US" b="1"/>
          </a:p>
          <a:p>
            <a:r>
              <a:rPr lang="ar-SA"/>
              <a:t>	فان المستويات الثلاث ترتبط بعلاقة سببية كل منهم مسبب للأخر فالتحول يؤدى إلى فشل والفشل يؤدى إلى إقلال الفاعلية فهي علاقة سببية متقاطعة متلاقية في نقطة واحدة وهى الإقلال من أصالة واقتصاد وهادفية الجهد المبذول مما يعيق تعليم وتطوير الأداء.</a:t>
            </a:r>
            <a:endParaRPr lang="en-US"/>
          </a:p>
        </p:txBody>
      </p:sp>
      <p:sp>
        <p:nvSpPr>
          <p:cNvPr id="14339" name="Text Box 4"/>
          <p:cNvSpPr txBox="1">
            <a:spLocks noChangeArrowheads="1"/>
          </p:cNvSpPr>
          <p:nvPr/>
        </p:nvSpPr>
        <p:spPr bwMode="auto">
          <a:xfrm>
            <a:off x="1116013" y="2492375"/>
            <a:ext cx="7127875" cy="1190625"/>
          </a:xfrm>
          <a:prstGeom prst="rect">
            <a:avLst/>
          </a:prstGeom>
          <a:noFill/>
          <a:ln w="9525">
            <a:noFill/>
            <a:miter lim="800000"/>
            <a:headEnd/>
            <a:tailEnd/>
          </a:ln>
        </p:spPr>
        <p:txBody>
          <a:bodyPr>
            <a:spAutoFit/>
          </a:bodyPr>
          <a:lstStyle/>
          <a:p>
            <a:r>
              <a:rPr lang="ar-SA"/>
              <a:t>	عادة ما يكون ذلك في المهارات الحركية الأساسية كالمشي والوثب والقفز والجري والحجل.</a:t>
            </a:r>
          </a:p>
          <a:p>
            <a:r>
              <a:rPr lang="ar-SA"/>
              <a:t>	فالخاصية الأساسية لمهارة الجري تنحصر في الطيران ففي حالة فشل هذه النقطة الفنية يتحول الجري إلى اتصال متتابع بالأرض فيصبح مشى.</a:t>
            </a:r>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Box 4"/>
          <p:cNvSpPr txBox="1">
            <a:spLocks noChangeArrowheads="1"/>
          </p:cNvSpPr>
          <p:nvPr/>
        </p:nvSpPr>
        <p:spPr bwMode="auto">
          <a:xfrm>
            <a:off x="1258888" y="1412875"/>
            <a:ext cx="6265862" cy="3416300"/>
          </a:xfrm>
          <a:prstGeom prst="rect">
            <a:avLst/>
          </a:prstGeom>
          <a:noFill/>
          <a:ln w="9525">
            <a:noFill/>
            <a:miter lim="800000"/>
            <a:headEnd/>
            <a:tailEnd/>
          </a:ln>
        </p:spPr>
        <p:txBody>
          <a:bodyPr>
            <a:spAutoFit/>
          </a:bodyPr>
          <a:lstStyle/>
          <a:p>
            <a:r>
              <a:rPr lang="ar-SA" b="1"/>
              <a:t>- النقل الحركي من الجذع إلى الرأس .</a:t>
            </a:r>
            <a:endParaRPr lang="en-US" b="1"/>
          </a:p>
          <a:p>
            <a:r>
              <a:rPr lang="ar-SA" b="1"/>
              <a:t>- النقل الحركي من الأطراف إلى الجذع </a:t>
            </a:r>
            <a:endParaRPr lang="en-US" b="1"/>
          </a:p>
          <a:p>
            <a:r>
              <a:rPr lang="ar-SA"/>
              <a:t>	</a:t>
            </a:r>
            <a:r>
              <a:rPr lang="ar-SA" b="1"/>
              <a:t>- النقل الحركي من الرأس إلى الجذع </a:t>
            </a:r>
            <a:endParaRPr lang="en-US"/>
          </a:p>
          <a:p>
            <a:r>
              <a:rPr lang="ar-SA" b="1"/>
              <a:t>	- النقل الحركي من الذراعين إلى الجذع</a:t>
            </a:r>
            <a:endParaRPr lang="en-US"/>
          </a:p>
          <a:p>
            <a:r>
              <a:rPr lang="ar-SA" b="1"/>
              <a:t>	- النقل الحركي من الرجلين الجذع</a:t>
            </a:r>
            <a:r>
              <a:rPr lang="ar-SA"/>
              <a:t> </a:t>
            </a:r>
            <a:endParaRPr lang="en-US"/>
          </a:p>
          <a:p>
            <a:r>
              <a:rPr lang="ar-SA"/>
              <a:t>	أن النقل الحركي هو ما يلجأ إليه الجسم البشرى لزيادة قوى أو سرعة العضو المكلف بالأداء سواء انتقال من نقطة لأخرى أو الهجوم أو الدفاع ويتم بأشكال متعددة هي :-</a:t>
            </a:r>
            <a:endParaRPr lang="en-US"/>
          </a:p>
          <a:p>
            <a:r>
              <a:rPr lang="ar-SA"/>
              <a:t>والنقل من الأطراف إلي الجذع يحدث كما يتم بالرمي كنمط حركي غير شائع. ونظراً لأهمية الجذع في عملية النقل الحركي في سرعته ويجب أن نشير إلى أشكال عمل الجذع :-</a:t>
            </a:r>
            <a:endParaRPr lang="en-US"/>
          </a:p>
          <a:p>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1" descr="bl-16"/>
          <p:cNvPicPr>
            <a:picLocks noChangeAspect="1" noChangeArrowheads="1"/>
          </p:cNvPicPr>
          <p:nvPr/>
        </p:nvPicPr>
        <p:blipFill>
          <a:blip r:embed="rId2" cstate="print"/>
          <a:srcRect/>
          <a:stretch>
            <a:fillRect/>
          </a:stretch>
        </p:blipFill>
        <p:spPr bwMode="auto">
          <a:xfrm>
            <a:off x="798641" y="620688"/>
            <a:ext cx="4030048" cy="52565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6979" name="TextBox 5"/>
          <p:cNvSpPr txBox="1">
            <a:spLocks noChangeArrowheads="1"/>
          </p:cNvSpPr>
          <p:nvPr/>
        </p:nvSpPr>
        <p:spPr bwMode="auto">
          <a:xfrm>
            <a:off x="5508625" y="1341438"/>
            <a:ext cx="2016125" cy="369332"/>
          </a:xfrm>
          <a:prstGeom prst="rect">
            <a:avLst/>
          </a:prstGeom>
          <a:noFill/>
          <a:ln w="9525">
            <a:noFill/>
            <a:miter lim="800000"/>
            <a:headEnd/>
            <a:tailEnd/>
          </a:ln>
        </p:spPr>
        <p:txBody>
          <a:bodyPr>
            <a:spAutoFit/>
          </a:bodyPr>
          <a:lstStyle/>
          <a:p>
            <a:r>
              <a:rPr lang="ar-SA" b="1" dirty="0" smtClean="0"/>
              <a:t>عمل </a:t>
            </a:r>
            <a:r>
              <a:rPr lang="ar-SA" b="1" dirty="0"/>
              <a:t>الجذع العصرى</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71550" y="836613"/>
            <a:ext cx="6696075" cy="3529012"/>
            <a:chOff x="2495" y="8727"/>
            <a:chExt cx="3985" cy="2453"/>
          </a:xfrm>
        </p:grpSpPr>
        <p:pic>
          <p:nvPicPr>
            <p:cNvPr id="130052" name="Picture 3" descr="SKFrontSeq4"/>
            <p:cNvPicPr>
              <a:picLocks noChangeAspect="1" noChangeArrowheads="1"/>
            </p:cNvPicPr>
            <p:nvPr/>
          </p:nvPicPr>
          <p:blipFill>
            <a:blip r:embed="rId2" cstate="print">
              <a:lum bright="12000" contrast="36000"/>
              <a:grayscl/>
            </a:blip>
            <a:srcRect/>
            <a:stretch>
              <a:fillRect/>
            </a:stretch>
          </p:blipFill>
          <p:spPr bwMode="auto">
            <a:xfrm>
              <a:off x="5256" y="8727"/>
              <a:ext cx="1224" cy="23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0053" name="Picture 4" descr="SKFrontSeq3"/>
            <p:cNvPicPr>
              <a:picLocks noChangeAspect="1" noChangeArrowheads="1"/>
            </p:cNvPicPr>
            <p:nvPr/>
          </p:nvPicPr>
          <p:blipFill>
            <a:blip r:embed="rId3" cstate="print">
              <a:lum bright="12000" contrast="36000"/>
              <a:grayscl/>
            </a:blip>
            <a:srcRect/>
            <a:stretch>
              <a:fillRect/>
            </a:stretch>
          </p:blipFill>
          <p:spPr bwMode="auto">
            <a:xfrm>
              <a:off x="3816" y="8732"/>
              <a:ext cx="1368" cy="23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0054" name="Picture 5" descr="SKFrontSeq2"/>
            <p:cNvPicPr>
              <a:picLocks noChangeAspect="1" noChangeArrowheads="1"/>
            </p:cNvPicPr>
            <p:nvPr/>
          </p:nvPicPr>
          <p:blipFill>
            <a:blip r:embed="rId4" cstate="print">
              <a:lum bright="12000" contrast="36000"/>
              <a:grayscl/>
            </a:blip>
            <a:srcRect/>
            <a:stretch>
              <a:fillRect/>
            </a:stretch>
          </p:blipFill>
          <p:spPr bwMode="auto">
            <a:xfrm>
              <a:off x="2495" y="8732"/>
              <a:ext cx="1249" cy="24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128003" name="TextBox 5"/>
          <p:cNvSpPr txBox="1">
            <a:spLocks noChangeArrowheads="1"/>
          </p:cNvSpPr>
          <p:nvPr/>
        </p:nvSpPr>
        <p:spPr bwMode="auto">
          <a:xfrm>
            <a:off x="2743200" y="4867275"/>
            <a:ext cx="2808288" cy="923925"/>
          </a:xfrm>
          <a:prstGeom prst="rect">
            <a:avLst/>
          </a:prstGeom>
          <a:noFill/>
          <a:ln w="9525">
            <a:noFill/>
            <a:miter lim="800000"/>
            <a:headEnd/>
            <a:tailEnd/>
          </a:ln>
        </p:spPr>
        <p:txBody>
          <a:bodyPr>
            <a:spAutoFit/>
          </a:bodyPr>
          <a:lstStyle/>
          <a:p>
            <a:r>
              <a:rPr lang="ar-SA" b="1" dirty="0"/>
              <a:t> </a:t>
            </a:r>
            <a:endParaRPr lang="en-US" dirty="0"/>
          </a:p>
          <a:p>
            <a:r>
              <a:rPr lang="ar-SA" b="1" dirty="0" smtClean="0"/>
              <a:t> </a:t>
            </a:r>
            <a:r>
              <a:rPr lang="ar-SA" b="1" dirty="0"/>
              <a:t>عمل الجذع الأفقي</a:t>
            </a:r>
            <a:endParaRPr lang="en-US" dirty="0"/>
          </a:p>
          <a:p>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Box 1"/>
          <p:cNvSpPr txBox="1">
            <a:spLocks noChangeArrowheads="1"/>
          </p:cNvSpPr>
          <p:nvPr/>
        </p:nvSpPr>
        <p:spPr bwMode="auto">
          <a:xfrm>
            <a:off x="611188" y="1190625"/>
            <a:ext cx="8064500" cy="4524375"/>
          </a:xfrm>
          <a:prstGeom prst="rect">
            <a:avLst/>
          </a:prstGeom>
          <a:noFill/>
          <a:ln w="9525">
            <a:noFill/>
            <a:miter lim="800000"/>
            <a:headEnd/>
            <a:tailEnd/>
          </a:ln>
        </p:spPr>
        <p:txBody>
          <a:bodyPr>
            <a:spAutoFit/>
          </a:bodyPr>
          <a:lstStyle/>
          <a:p>
            <a:r>
              <a:rPr lang="ar-SA" b="1"/>
              <a:t>4- الانسيابية . </a:t>
            </a:r>
            <a:endParaRPr lang="en-US" b="1"/>
          </a:p>
          <a:p>
            <a:r>
              <a:rPr lang="ar-SA"/>
              <a:t>	يعتبر الانسياب الحركي الأساس للحركة الجيدة ولا يمكن الفصل بينه وبين الخصائص الحركية الأخرى ويعنى هذا الانسياب الحركي  حدوث الحركة دون توقف أي بدون إنكسارات حادة في المسار الهندسي.</a:t>
            </a:r>
            <a:endParaRPr lang="en-US"/>
          </a:p>
          <a:p>
            <a:r>
              <a:rPr lang="ar-SA"/>
              <a:t>	وقد عرفت الانسيابية بكونها التوزيع الأمثل للقوة العضلية المبذولة خلال زمن الحركة فتوافر الانسيابية يعنى صحة الأداء الفني ومقدرة اللاعب على تطويع جميع أجزاء جسمه لاتخاذ هدف الحركة وهذا لا يأتى إلا إذا كأن اللاعب قد يتمكن من :-</a:t>
            </a:r>
            <a:endParaRPr lang="en-US"/>
          </a:p>
          <a:p>
            <a:r>
              <a:rPr lang="ar-SA"/>
              <a:t>	 أ-الفهم التام لخط سير الحركة ونقاطها الفنية .</a:t>
            </a:r>
            <a:endParaRPr lang="en-US"/>
          </a:p>
          <a:p>
            <a:r>
              <a:rPr lang="ar-SA"/>
              <a:t>ب-المقدرة على تحميل القوى اللازمة للأداء في المرحلة التمهيدية.</a:t>
            </a:r>
            <a:endParaRPr lang="en-US"/>
          </a:p>
          <a:p>
            <a:r>
              <a:rPr lang="ar-SA"/>
              <a:t>	ج- الاقتصاد في الطاقة والمجهود .</a:t>
            </a:r>
            <a:endParaRPr lang="en-US"/>
          </a:p>
          <a:p>
            <a:r>
              <a:rPr lang="ar-SA"/>
              <a:t>	 د- الإحساس بإيقاع الحركة .</a:t>
            </a:r>
            <a:endParaRPr lang="en-US"/>
          </a:p>
          <a:p>
            <a:r>
              <a:rPr lang="ar-SA"/>
              <a:t>	  وتظهر لنا انسيابية الحركة بوضوح إذ ما لاحظنا ربط مراحل الحركة بعضها ببعض وهذا اقرب ما يكون بمفهوم البراعة الحركية والخصائص المميزة لها ، ولأهمية الانسيابية فأن أي تقديم لطرق تقويم الخصائص المميزة للحركة يعد ضمن أساسيات تقويم الانسيابية حيث يمكن أن نوجز أساليب تقويم الانسيابية في الآتي :-</a:t>
            </a:r>
            <a:endParaRPr lang="en-US"/>
          </a:p>
          <a:p>
            <a:r>
              <a:rPr lang="ar-SA" b="1"/>
              <a:t> </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Box 1"/>
          <p:cNvSpPr txBox="1">
            <a:spLocks noChangeArrowheads="1"/>
          </p:cNvSpPr>
          <p:nvPr/>
        </p:nvSpPr>
        <p:spPr bwMode="auto">
          <a:xfrm>
            <a:off x="468313" y="998537"/>
            <a:ext cx="8280400" cy="2862263"/>
          </a:xfrm>
          <a:prstGeom prst="rect">
            <a:avLst/>
          </a:prstGeom>
          <a:noFill/>
          <a:ln w="9525">
            <a:noFill/>
            <a:miter lim="800000"/>
            <a:headEnd/>
            <a:tailEnd/>
          </a:ln>
        </p:spPr>
        <p:txBody>
          <a:bodyPr>
            <a:spAutoFit/>
          </a:bodyPr>
          <a:lstStyle/>
          <a:p>
            <a:r>
              <a:rPr lang="ar-SA" b="1"/>
              <a:t>أولاً: الملاحظة الخارجية :-</a:t>
            </a:r>
            <a:endParaRPr lang="en-US"/>
          </a:p>
          <a:p>
            <a:r>
              <a:rPr lang="ar-SA"/>
              <a:t>	* اكتمال خط سير الحركة. </a:t>
            </a:r>
            <a:endParaRPr lang="en-US"/>
          </a:p>
          <a:p>
            <a:r>
              <a:rPr lang="ar-SA"/>
              <a:t>	* مدى تحقيق مراحل الحركة للواجب الحركي .</a:t>
            </a:r>
            <a:endParaRPr lang="en-US"/>
          </a:p>
          <a:p>
            <a:r>
              <a:rPr lang="ar-SA"/>
              <a:t>	* عدم وجود توقف بين مراحل الحركة .</a:t>
            </a:r>
            <a:endParaRPr lang="en-US"/>
          </a:p>
          <a:p>
            <a:r>
              <a:rPr lang="ar-SA"/>
              <a:t>	* عدم وجود حركات زائدة .</a:t>
            </a:r>
            <a:endParaRPr lang="en-US"/>
          </a:p>
          <a:p>
            <a:r>
              <a:rPr lang="ar-SA"/>
              <a:t>ثانيا: دراسة مجال الحركة   خط سير الحركة  </a:t>
            </a:r>
            <a:endParaRPr lang="en-US"/>
          </a:p>
          <a:p>
            <a:r>
              <a:rPr lang="ar-SA"/>
              <a:t> 	* تصوير الحركة المراد دراستها وفق المواصفات العلمية </a:t>
            </a:r>
            <a:endParaRPr lang="en-US"/>
          </a:p>
          <a:p>
            <a:r>
              <a:rPr lang="ar-SA"/>
              <a:t>	* رسم خط سير الحركة حسب المواصفات العلمية كم يحدث في الكاتا: بمجموعة الهيان.</a:t>
            </a:r>
            <a:endParaRPr lang="en-US"/>
          </a:p>
          <a:p>
            <a:endParaRPr lang="en-US"/>
          </a:p>
          <a:p>
            <a:endParaRPr lang="en-US"/>
          </a:p>
        </p:txBody>
      </p:sp>
      <p:pic>
        <p:nvPicPr>
          <p:cNvPr id="130051" name="Picture 2" descr="enbusen"/>
          <p:cNvPicPr>
            <a:picLocks noChangeAspect="1" noChangeArrowheads="1"/>
          </p:cNvPicPr>
          <p:nvPr/>
        </p:nvPicPr>
        <p:blipFill>
          <a:blip r:embed="rId2" cstate="print"/>
          <a:srcRect/>
          <a:stretch>
            <a:fillRect/>
          </a:stretch>
        </p:blipFill>
        <p:spPr bwMode="auto">
          <a:xfrm>
            <a:off x="2555875" y="4022725"/>
            <a:ext cx="3624263" cy="1508125"/>
          </a:xfrm>
          <a:prstGeom prst="rect">
            <a:avLst/>
          </a:prstGeom>
          <a:noFill/>
          <a:ln w="9525">
            <a:noFill/>
            <a:miter lim="800000"/>
            <a:headEnd/>
            <a:tailEnd/>
          </a:ln>
        </p:spPr>
      </p:pic>
      <p:sp>
        <p:nvSpPr>
          <p:cNvPr id="130052" name="TextBox 3"/>
          <p:cNvSpPr txBox="1">
            <a:spLocks noChangeArrowheads="1"/>
          </p:cNvSpPr>
          <p:nvPr/>
        </p:nvSpPr>
        <p:spPr bwMode="auto">
          <a:xfrm>
            <a:off x="3025069" y="5943600"/>
            <a:ext cx="2994731" cy="369332"/>
          </a:xfrm>
          <a:prstGeom prst="rect">
            <a:avLst/>
          </a:prstGeom>
          <a:noFill/>
          <a:ln w="9525">
            <a:noFill/>
            <a:miter lim="800000"/>
            <a:headEnd/>
            <a:tailEnd/>
          </a:ln>
        </p:spPr>
        <p:txBody>
          <a:bodyPr wrap="none">
            <a:spAutoFit/>
          </a:bodyPr>
          <a:lstStyle/>
          <a:p>
            <a:r>
              <a:rPr lang="ar-SA" b="1" dirty="0" smtClean="0"/>
              <a:t>مسارات </a:t>
            </a:r>
            <a:r>
              <a:rPr lang="ar-SA" b="1" dirty="0"/>
              <a:t>الحركة أثناء أداء  الهيان كاتا</a:t>
            </a:r>
            <a:endParaRPr lang="en-US" b="1"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Box 1"/>
          <p:cNvSpPr txBox="1">
            <a:spLocks noChangeArrowheads="1"/>
          </p:cNvSpPr>
          <p:nvPr/>
        </p:nvSpPr>
        <p:spPr bwMode="auto">
          <a:xfrm>
            <a:off x="762000" y="1143000"/>
            <a:ext cx="7991475" cy="3139321"/>
          </a:xfrm>
          <a:prstGeom prst="rect">
            <a:avLst/>
          </a:prstGeom>
          <a:noFill/>
          <a:ln w="9525">
            <a:noFill/>
            <a:miter lim="800000"/>
            <a:headEnd/>
            <a:tailEnd/>
          </a:ln>
        </p:spPr>
        <p:txBody>
          <a:bodyPr>
            <a:spAutoFit/>
          </a:bodyPr>
          <a:lstStyle/>
          <a:p>
            <a:r>
              <a:rPr lang="ar-SA" dirty="0"/>
              <a:t>* استخراج النتائج .</a:t>
            </a:r>
            <a:endParaRPr lang="en-US" dirty="0"/>
          </a:p>
          <a:p>
            <a:r>
              <a:rPr lang="ar-SA" dirty="0"/>
              <a:t>ثالثاً: دراسة زمن الأداء الحركي أو سرعة الحركة .</a:t>
            </a:r>
            <a:endParaRPr lang="en-US" dirty="0"/>
          </a:p>
          <a:p>
            <a:r>
              <a:rPr lang="ar-SA" dirty="0"/>
              <a:t>رابعاً: ديناميكية الحركة هي إمكانية توزيع القوى على مراحل و أجزاء الحركة بما يتناسب مع دور كل مرحلة في الأداء الحركي ودورة القوى.</a:t>
            </a:r>
            <a:endParaRPr lang="en-US" dirty="0"/>
          </a:p>
          <a:p>
            <a:r>
              <a:rPr lang="ar-SA" b="1" dirty="0"/>
              <a:t>5- التوقع الحركي . </a:t>
            </a:r>
            <a:endParaRPr lang="en-US" b="1" dirty="0"/>
          </a:p>
          <a:p>
            <a:r>
              <a:rPr lang="ar-SA" dirty="0"/>
              <a:t>	من خلال أداء اللاعب يمكن التعرف والتوقع للمراحل اللاحقة للأداء وأن المرحلة  التمهيدية تحمل دلائل تشير إلى شكل وطبيعة المرحلة الأساسية كما أن شكل ومستوى الأداء خلال المرحلة الرئيسية يوحي لنا بشكل المرحلة النهائية ويمكن التمييز بين أنواع التوقع على النحو التالي :-</a:t>
            </a:r>
            <a:endParaRPr lang="en-US" dirty="0"/>
          </a:p>
          <a:p>
            <a:r>
              <a:rPr lang="ar-SA" dirty="0"/>
              <a:t>التوقع الذاتي كحركات الانتقال والقفز.</a:t>
            </a:r>
            <a:endParaRPr lang="en-US" dirty="0"/>
          </a:p>
          <a:p>
            <a:r>
              <a:rPr lang="ar-SA" dirty="0"/>
              <a:t>التوقع لحركة الغير مثال الدفاع والهجوم بالقتال التعليمي والقتال الفعلي.</a:t>
            </a:r>
            <a:endParaRPr lang="en-US" dirty="0"/>
          </a:p>
          <a:p>
            <a:r>
              <a:rPr lang="ar-SA" dirty="0"/>
              <a:t>توقع نتائج الموقف كما يتوقع اللاعب أداء المهاجمين بموقف الكاتا</a:t>
            </a:r>
            <a:r>
              <a:rPr lang="ar-SA" dirty="0" smtClean="0"/>
              <a:t>.</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Box 1"/>
          <p:cNvSpPr txBox="1">
            <a:spLocks noChangeArrowheads="1"/>
          </p:cNvSpPr>
          <p:nvPr/>
        </p:nvSpPr>
        <p:spPr bwMode="auto">
          <a:xfrm>
            <a:off x="762000" y="4044950"/>
            <a:ext cx="7920038" cy="2584450"/>
          </a:xfrm>
          <a:prstGeom prst="rect">
            <a:avLst/>
          </a:prstGeom>
          <a:noFill/>
          <a:ln w="9525">
            <a:noFill/>
            <a:miter lim="800000"/>
            <a:headEnd/>
            <a:tailEnd/>
          </a:ln>
        </p:spPr>
        <p:txBody>
          <a:bodyPr>
            <a:spAutoFit/>
          </a:bodyPr>
          <a:lstStyle/>
          <a:p>
            <a:r>
              <a:rPr lang="ar-SA" b="1"/>
              <a:t>7- الحجم الحركي.</a:t>
            </a:r>
            <a:endParaRPr lang="en-US" b="1"/>
          </a:p>
          <a:p>
            <a:r>
              <a:rPr lang="ar-SA"/>
              <a:t>	تعتبر خاصية الحجم الحركي من أهم المؤشرات التي تتيح للحكم في رياضة الكاراتيه أن يقيم الأداء اقرب ما يكون إلى الصدق والموضوعية حيث تعرف بأنها مقدار بُعد أجزاء الجسم عن بعضها البعض وهذا ما يعرف كينماتيكيا بمقدار الحيز الذي تشغله الكتلة من الفراغ وهذا يتضح عند النظر إلى أداء اللاعب في سباقات الكاتا، فمن المتعارف عليه أن لكل كاتا اتجاهات وابعاد مكانية واتجاهات ومسارات لأجزاء الجسم يتعين على اللاعب ان يلتزم بها.</a:t>
            </a:r>
            <a:endParaRPr lang="en-US"/>
          </a:p>
          <a:p>
            <a:r>
              <a:rPr lang="ar-SA"/>
              <a:t>	والمثال التطبيقي للتعرف على الحجم الحركي يمكنك أن تفرق بين الفنيات الخاصة بالصور التالية من حيث مقدار بُعد أجزاء الجسم عن بعضها:-</a:t>
            </a:r>
            <a:endParaRPr lang="en-US"/>
          </a:p>
          <a:p>
            <a:endParaRPr lang="en-US"/>
          </a:p>
        </p:txBody>
      </p:sp>
      <p:sp>
        <p:nvSpPr>
          <p:cNvPr id="3" name="Rectangle 2"/>
          <p:cNvSpPr/>
          <p:nvPr/>
        </p:nvSpPr>
        <p:spPr>
          <a:xfrm>
            <a:off x="685800" y="457200"/>
            <a:ext cx="8001000" cy="3693319"/>
          </a:xfrm>
          <a:prstGeom prst="rect">
            <a:avLst/>
          </a:prstGeom>
        </p:spPr>
        <p:txBody>
          <a:bodyPr wrap="square">
            <a:spAutoFit/>
          </a:bodyPr>
          <a:lstStyle/>
          <a:p>
            <a:endParaRPr lang="en-US" dirty="0" smtClean="0"/>
          </a:p>
          <a:p>
            <a:r>
              <a:rPr lang="ar-SA" b="1" dirty="0" smtClean="0"/>
              <a:t>6- الامتصاص .</a:t>
            </a:r>
            <a:endParaRPr lang="en-US" b="1" dirty="0" smtClean="0"/>
          </a:p>
          <a:p>
            <a:r>
              <a:rPr lang="ar-SA" dirty="0" smtClean="0"/>
              <a:t>	أن الامتصاص الحركة هو تعديل بل تحول حالة الجسم من حركة إلى سكون تدريجياً دون تصلب زائد وينظر إلى الامتصاص بأنه فرملة حركة الجسم أو حركة الأداء المستعملة بانسيابية .</a:t>
            </a:r>
            <a:endParaRPr lang="en-US" dirty="0" smtClean="0"/>
          </a:p>
          <a:p>
            <a:r>
              <a:rPr lang="ar-SA" dirty="0" smtClean="0"/>
              <a:t>	ومن وجهة نظر الميكانيكا الحيوية أن الامتصاص أحداث تناقص سريع متدرج في عجلة الجسم أو الأداء المستقل وامتصاص الحركة أو فرملة الجسم نوعان :-</a:t>
            </a:r>
            <a:endParaRPr lang="en-US" dirty="0" smtClean="0"/>
          </a:p>
          <a:p>
            <a:r>
              <a:rPr lang="ar-SA" dirty="0" smtClean="0"/>
              <a:t>أ- الامتصاص الإيجابي للحركة .</a:t>
            </a:r>
            <a:endParaRPr lang="en-US" dirty="0" smtClean="0"/>
          </a:p>
          <a:p>
            <a:r>
              <a:rPr lang="ar-SA" dirty="0" smtClean="0"/>
              <a:t>	يظهر هذا النوع في المرحلة النهائية بوضوح لدى لاعبي الكاتا بعد الهبوط من القفز وكذلك بعد أداء اللاعب لمهارة الوثب العمودي .</a:t>
            </a:r>
            <a:endParaRPr lang="en-US" dirty="0" smtClean="0"/>
          </a:p>
          <a:p>
            <a:r>
              <a:rPr lang="ar-SA" dirty="0" smtClean="0"/>
              <a:t>ب-الامتصاص السلبي للحركة .</a:t>
            </a:r>
            <a:endParaRPr lang="en-US" dirty="0" smtClean="0"/>
          </a:p>
          <a:p>
            <a:r>
              <a:rPr lang="ar-SA" dirty="0" smtClean="0"/>
              <a:t>	هو أن تمتص أو تفرمل الحركة نتيجة مؤثر خارجي لا يخضع لإرادة الإنسان ومن أمثلة ذلك فرملة اندفاع الجسم عند أداء القفزات من ارتفاعا كبيرة  وفرملة الحركة هنا تكون نتيجة لاحتكاك الجسم بالوسط المحيط به.</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3" name="Picture 3" descr="012"/>
          <p:cNvPicPr>
            <a:picLocks noChangeAspect="1" noChangeArrowheads="1"/>
          </p:cNvPicPr>
          <p:nvPr/>
        </p:nvPicPr>
        <p:blipFill>
          <a:blip r:embed="rId2" cstate="print"/>
          <a:srcRect/>
          <a:stretch>
            <a:fillRect/>
          </a:stretch>
        </p:blipFill>
        <p:spPr bwMode="auto">
          <a:xfrm>
            <a:off x="903288" y="606052"/>
            <a:ext cx="4105795" cy="4191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3123" name="TextBox 4"/>
          <p:cNvSpPr txBox="1">
            <a:spLocks noChangeArrowheads="1"/>
          </p:cNvSpPr>
          <p:nvPr/>
        </p:nvSpPr>
        <p:spPr bwMode="auto">
          <a:xfrm>
            <a:off x="4953000" y="3505200"/>
            <a:ext cx="3602037" cy="369332"/>
          </a:xfrm>
          <a:prstGeom prst="rect">
            <a:avLst/>
          </a:prstGeom>
          <a:noFill/>
          <a:ln w="9525">
            <a:noFill/>
            <a:miter lim="800000"/>
            <a:headEnd/>
            <a:tailEnd/>
          </a:ln>
        </p:spPr>
        <p:txBody>
          <a:bodyPr wrap="square">
            <a:spAutoFit/>
          </a:bodyPr>
          <a:lstStyle/>
          <a:p>
            <a:r>
              <a:rPr lang="ar-SA" b="1" dirty="0" smtClean="0"/>
              <a:t>مقدار </a:t>
            </a:r>
            <a:r>
              <a:rPr lang="ar-SA" b="1" dirty="0"/>
              <a:t>بُعد أجزاء الجسم عن بعضها</a:t>
            </a:r>
            <a:endParaRPr lang="en-US" dirty="0"/>
          </a:p>
        </p:txBody>
      </p:sp>
      <p:sp>
        <p:nvSpPr>
          <p:cNvPr id="133124" name="TextBox 5"/>
          <p:cNvSpPr txBox="1">
            <a:spLocks noChangeArrowheads="1"/>
          </p:cNvSpPr>
          <p:nvPr/>
        </p:nvSpPr>
        <p:spPr bwMode="auto">
          <a:xfrm>
            <a:off x="1187450" y="5373688"/>
            <a:ext cx="5905500" cy="1200150"/>
          </a:xfrm>
          <a:prstGeom prst="rect">
            <a:avLst/>
          </a:prstGeom>
          <a:noFill/>
          <a:ln w="9525">
            <a:noFill/>
            <a:miter lim="800000"/>
            <a:headEnd/>
            <a:tailEnd/>
          </a:ln>
        </p:spPr>
        <p:txBody>
          <a:bodyPr>
            <a:spAutoFit/>
          </a:bodyPr>
          <a:lstStyle/>
          <a:p>
            <a:r>
              <a:rPr lang="ar-SA"/>
              <a:t>بُعد الرأس عن الأرض.</a:t>
            </a:r>
            <a:endParaRPr lang="en-US"/>
          </a:p>
          <a:p>
            <a:r>
              <a:rPr lang="ar-SA"/>
              <a:t>بُعد الذراع عن الفخذ.</a:t>
            </a:r>
            <a:endParaRPr lang="en-US"/>
          </a:p>
          <a:p>
            <a:r>
              <a:rPr lang="ar-SA"/>
              <a:t>بُعد القدمين.</a:t>
            </a:r>
            <a:endParaRPr lang="en-US"/>
          </a:p>
          <a:p>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Box 1"/>
          <p:cNvSpPr txBox="1">
            <a:spLocks noChangeArrowheads="1"/>
          </p:cNvSpPr>
          <p:nvPr/>
        </p:nvSpPr>
        <p:spPr bwMode="auto">
          <a:xfrm>
            <a:off x="611188" y="684213"/>
            <a:ext cx="8064500" cy="1754187"/>
          </a:xfrm>
          <a:prstGeom prst="rect">
            <a:avLst/>
          </a:prstGeom>
          <a:noFill/>
          <a:ln w="9525">
            <a:noFill/>
            <a:miter lim="800000"/>
            <a:headEnd/>
            <a:tailEnd/>
          </a:ln>
        </p:spPr>
        <p:txBody>
          <a:bodyPr>
            <a:spAutoFit/>
          </a:bodyPr>
          <a:lstStyle/>
          <a:p>
            <a:r>
              <a:rPr lang="ar-SA" b="1" dirty="0"/>
              <a:t>- الـدقــــــــة.</a:t>
            </a:r>
            <a:endParaRPr lang="en-US" b="1" dirty="0"/>
          </a:p>
          <a:p>
            <a:r>
              <a:rPr lang="ar-SA" dirty="0"/>
              <a:t>	خاصية الدقة الحركية من الخصائص المسئولة عن عدم وقوع اللاعب في نطاق العقاب القانوني والذي قد يصل إلى حد هزيمة اللاعب وتوقيع جزاءات عليه.</a:t>
            </a:r>
            <a:endParaRPr lang="en-US" dirty="0"/>
          </a:p>
          <a:p>
            <a:r>
              <a:rPr lang="ar-SA" dirty="0"/>
              <a:t>	وتتحقق الدقة من خلال استطاعة اللاعب تنفيذ أحد الأساليب الهجومية أثناء القتال الفعلي في أماكن محددة مثال المكان المحدد في ساق وقدم المنافس ليتم السحب منها لإخلال التوازن.</a:t>
            </a:r>
            <a:endParaRPr lang="en-US" dirty="0"/>
          </a:p>
          <a:p>
            <a:endParaRPr lang="en-US" dirty="0"/>
          </a:p>
        </p:txBody>
      </p:sp>
      <p:pic>
        <p:nvPicPr>
          <p:cNvPr id="136195" name="Picture 6" descr="500"/>
          <p:cNvPicPr>
            <a:picLocks noChangeAspect="1" noChangeArrowheads="1"/>
          </p:cNvPicPr>
          <p:nvPr/>
        </p:nvPicPr>
        <p:blipFill>
          <a:blip r:embed="rId2" cstate="print"/>
          <a:srcRect/>
          <a:stretch>
            <a:fillRect/>
          </a:stretch>
        </p:blipFill>
        <p:spPr bwMode="auto">
          <a:xfrm>
            <a:off x="1022350" y="2349500"/>
            <a:ext cx="3810000" cy="381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4148" name="AutoShape 7"/>
          <p:cNvSpPr>
            <a:spLocks noChangeArrowheads="1"/>
          </p:cNvSpPr>
          <p:nvPr/>
        </p:nvSpPr>
        <p:spPr bwMode="auto">
          <a:xfrm>
            <a:off x="666750" y="3730625"/>
            <a:ext cx="2136775" cy="1714500"/>
          </a:xfrm>
          <a:prstGeom prst="irregularSeal2">
            <a:avLst/>
          </a:prstGeom>
          <a:noFill/>
          <a:ln w="28575">
            <a:solidFill>
              <a:srgbClr val="000000"/>
            </a:solidFill>
            <a:miter lim="800000"/>
            <a:headEnd/>
            <a:tailEnd/>
          </a:ln>
        </p:spPr>
        <p:txBody>
          <a:bodyPr/>
          <a:lstStyle/>
          <a:p>
            <a:endParaRPr lang="en-US"/>
          </a:p>
        </p:txBody>
      </p:sp>
      <p:sp>
        <p:nvSpPr>
          <p:cNvPr id="134149" name="TextBox 8"/>
          <p:cNvSpPr txBox="1">
            <a:spLocks noChangeArrowheads="1"/>
          </p:cNvSpPr>
          <p:nvPr/>
        </p:nvSpPr>
        <p:spPr bwMode="auto">
          <a:xfrm>
            <a:off x="5867400" y="3429000"/>
            <a:ext cx="2444750" cy="646331"/>
          </a:xfrm>
          <a:prstGeom prst="rect">
            <a:avLst/>
          </a:prstGeom>
          <a:noFill/>
          <a:ln w="9525">
            <a:noFill/>
            <a:miter lim="800000"/>
            <a:headEnd/>
            <a:tailEnd/>
          </a:ln>
        </p:spPr>
        <p:txBody>
          <a:bodyPr wrap="square">
            <a:spAutoFit/>
          </a:bodyPr>
          <a:lstStyle/>
          <a:p>
            <a:r>
              <a:rPr lang="ar-SA" b="1" dirty="0" smtClean="0"/>
              <a:t>الدقة </a:t>
            </a:r>
            <a:r>
              <a:rPr lang="ar-SA" b="1" dirty="0"/>
              <a:t>لحظة الاستقبال من أسفل</a:t>
            </a:r>
            <a:endParaRPr lang="en-US" dirty="0"/>
          </a:p>
          <a:p>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Box 1"/>
          <p:cNvSpPr txBox="1">
            <a:spLocks noChangeArrowheads="1"/>
          </p:cNvSpPr>
          <p:nvPr/>
        </p:nvSpPr>
        <p:spPr bwMode="auto">
          <a:xfrm>
            <a:off x="622300" y="1295400"/>
            <a:ext cx="8064500" cy="3138487"/>
          </a:xfrm>
          <a:prstGeom prst="rect">
            <a:avLst/>
          </a:prstGeom>
          <a:noFill/>
          <a:ln w="9525">
            <a:noFill/>
            <a:miter lim="800000"/>
            <a:headEnd/>
            <a:tailEnd/>
          </a:ln>
        </p:spPr>
        <p:txBody>
          <a:bodyPr>
            <a:spAutoFit/>
          </a:bodyPr>
          <a:lstStyle/>
          <a:p>
            <a:r>
              <a:rPr lang="ar-SA" b="1"/>
              <a:t>- التحكم في قوة الحركة.</a:t>
            </a:r>
            <a:endParaRPr lang="en-US" b="1"/>
          </a:p>
          <a:p>
            <a:r>
              <a:rPr lang="ar-SA"/>
              <a:t>	هذه الخاصية هي التنفيذ القوى الجيد المصحوب بالثبات وهذا ما يطلق علية "كميه" " في رياضة الكاراتيه الثبات مع القوة كما في جهاز الحلق بالجمباز ويركز القانون بصورة مباشرة على هذه الخاصية فيما يتعلق بالشرح الخاص بتسجيل النقاط فعلى اللاعب أن يحقق التطبيق الحيوي الذي يعنى " ترجمة القوة والسرعة للأسلوب ".</a:t>
            </a:r>
            <a:endParaRPr lang="en-US"/>
          </a:p>
          <a:p>
            <a:r>
              <a:rPr lang="ar-SA"/>
              <a:t>	وان وجود القوة بعدم تحكم أو دقة يعطى نتائج عكسية بان يعاقب اللاعب مثلا في رياضة الكاراتيه بالفئة الثانية البند الثالث حدد القانون جزاء موبوبي </a:t>
            </a:r>
            <a:r>
              <a:rPr lang="en-US"/>
              <a:t>Mubobi </a:t>
            </a:r>
            <a:r>
              <a:rPr lang="ar-SA"/>
              <a:t>عندما يعرض اللاعب منافسة للخطر سواء نفسه أو زميله وعادة ما يكون ذلك بسبب القوة غير متحكم فيها.</a:t>
            </a:r>
            <a:endParaRPr lang="en-US"/>
          </a:p>
          <a:p>
            <a:r>
              <a:rPr lang="ar-SA"/>
              <a:t>	وبذلك إن التفهم للخصائص المميزة للمهارة الرياضية وتطبيقها على الأداء المهارى لرياضة الكاراتيه، يفيد في تنمية الأساليب الدفاعية والهجومية والتنفيذ الواعي لمواد القانون.</a:t>
            </a:r>
            <a:endParaRPr lang="en-US"/>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93750" y="1125538"/>
            <a:ext cx="4632325" cy="4191000"/>
            <a:chOff x="1236" y="4320"/>
            <a:chExt cx="7293" cy="6480"/>
          </a:xfrm>
        </p:grpSpPr>
        <p:grpSp>
          <p:nvGrpSpPr>
            <p:cNvPr id="3" name="Group 3"/>
            <p:cNvGrpSpPr>
              <a:grpSpLocks/>
            </p:cNvGrpSpPr>
            <p:nvPr/>
          </p:nvGrpSpPr>
          <p:grpSpPr bwMode="auto">
            <a:xfrm>
              <a:off x="1236" y="4320"/>
              <a:ext cx="7293" cy="6480"/>
              <a:chOff x="2334" y="3420"/>
              <a:chExt cx="6008" cy="3240"/>
            </a:xfrm>
          </p:grpSpPr>
          <p:pic>
            <p:nvPicPr>
              <p:cNvPr id="15368" name="Picture 4" descr="عظمش"/>
              <p:cNvPicPr>
                <a:picLocks noChangeAspect="1" noChangeArrowheads="1"/>
              </p:cNvPicPr>
              <p:nvPr/>
            </p:nvPicPr>
            <p:blipFill>
              <a:blip r:embed="rId3" cstate="print"/>
              <a:srcRect/>
              <a:stretch>
                <a:fillRect/>
              </a:stretch>
            </p:blipFill>
            <p:spPr bwMode="auto">
              <a:xfrm>
                <a:off x="2334" y="3420"/>
                <a:ext cx="2419" cy="3240"/>
              </a:xfrm>
              <a:prstGeom prst="rect">
                <a:avLst/>
              </a:prstGeom>
              <a:noFill/>
              <a:ln w="9525">
                <a:noFill/>
                <a:miter lim="800000"/>
                <a:headEnd/>
                <a:tailEnd/>
              </a:ln>
            </p:spPr>
          </p:pic>
          <p:grpSp>
            <p:nvGrpSpPr>
              <p:cNvPr id="4" name="Group 5"/>
              <p:cNvGrpSpPr>
                <a:grpSpLocks/>
              </p:cNvGrpSpPr>
              <p:nvPr/>
            </p:nvGrpSpPr>
            <p:grpSpPr bwMode="auto">
              <a:xfrm>
                <a:off x="5537" y="3600"/>
                <a:ext cx="2805" cy="3060"/>
                <a:chOff x="5537" y="3780"/>
                <a:chExt cx="2737" cy="3420"/>
              </a:xfrm>
            </p:grpSpPr>
            <p:pic>
              <p:nvPicPr>
                <p:cNvPr id="15371" name="Picture 6" descr="جرى"/>
                <p:cNvPicPr>
                  <a:picLocks noChangeAspect="1" noChangeArrowheads="1"/>
                </p:cNvPicPr>
                <p:nvPr/>
              </p:nvPicPr>
              <p:blipFill>
                <a:blip r:embed="rId4" cstate="print"/>
                <a:srcRect/>
                <a:stretch>
                  <a:fillRect/>
                </a:stretch>
              </p:blipFill>
              <p:spPr bwMode="auto">
                <a:xfrm>
                  <a:off x="5724" y="3780"/>
                  <a:ext cx="2550" cy="3300"/>
                </a:xfrm>
                <a:prstGeom prst="rect">
                  <a:avLst/>
                </a:prstGeom>
                <a:noFill/>
                <a:ln w="9525">
                  <a:noFill/>
                  <a:miter lim="800000"/>
                  <a:headEnd/>
                  <a:tailEnd/>
                </a:ln>
              </p:spPr>
            </p:pic>
            <p:sp>
              <p:nvSpPr>
                <p:cNvPr id="15372" name="Line 7"/>
                <p:cNvSpPr>
                  <a:spLocks noChangeShapeType="1"/>
                </p:cNvSpPr>
                <p:nvPr/>
              </p:nvSpPr>
              <p:spPr bwMode="auto">
                <a:xfrm>
                  <a:off x="5537" y="5940"/>
                  <a:ext cx="2431" cy="1260"/>
                </a:xfrm>
                <a:prstGeom prst="line">
                  <a:avLst/>
                </a:prstGeom>
                <a:noFill/>
                <a:ln w="9525">
                  <a:solidFill>
                    <a:srgbClr val="000000"/>
                  </a:solidFill>
                  <a:round/>
                  <a:headEnd/>
                  <a:tailEnd/>
                </a:ln>
              </p:spPr>
              <p:txBody>
                <a:bodyPr/>
                <a:lstStyle/>
                <a:p>
                  <a:endParaRPr lang="ar-EG"/>
                </a:p>
              </p:txBody>
            </p:sp>
            <p:grpSp>
              <p:nvGrpSpPr>
                <p:cNvPr id="5" name="Group 8"/>
                <p:cNvGrpSpPr>
                  <a:grpSpLocks/>
                </p:cNvGrpSpPr>
                <p:nvPr/>
              </p:nvGrpSpPr>
              <p:grpSpPr bwMode="auto">
                <a:xfrm flipH="1" flipV="1">
                  <a:off x="6098" y="5940"/>
                  <a:ext cx="1496" cy="900"/>
                  <a:chOff x="5911" y="5940"/>
                  <a:chExt cx="1683" cy="900"/>
                </a:xfrm>
              </p:grpSpPr>
              <p:sp>
                <p:nvSpPr>
                  <p:cNvPr id="15375" name="Line 9"/>
                  <p:cNvSpPr>
                    <a:spLocks noChangeShapeType="1"/>
                  </p:cNvSpPr>
                  <p:nvPr/>
                </p:nvSpPr>
                <p:spPr bwMode="auto">
                  <a:xfrm>
                    <a:off x="5911" y="5940"/>
                    <a:ext cx="374" cy="720"/>
                  </a:xfrm>
                  <a:prstGeom prst="line">
                    <a:avLst/>
                  </a:prstGeom>
                  <a:noFill/>
                  <a:ln w="9525">
                    <a:solidFill>
                      <a:srgbClr val="000000"/>
                    </a:solidFill>
                    <a:round/>
                    <a:headEnd/>
                    <a:tailEnd/>
                  </a:ln>
                </p:spPr>
                <p:txBody>
                  <a:bodyPr/>
                  <a:lstStyle/>
                  <a:p>
                    <a:endParaRPr lang="ar-EG"/>
                  </a:p>
                </p:txBody>
              </p:sp>
              <p:sp>
                <p:nvSpPr>
                  <p:cNvPr id="15376" name="Line 10"/>
                  <p:cNvSpPr>
                    <a:spLocks noChangeShapeType="1"/>
                  </p:cNvSpPr>
                  <p:nvPr/>
                </p:nvSpPr>
                <p:spPr bwMode="auto">
                  <a:xfrm flipH="1" flipV="1">
                    <a:off x="6285" y="6660"/>
                    <a:ext cx="1309" cy="180"/>
                  </a:xfrm>
                  <a:prstGeom prst="line">
                    <a:avLst/>
                  </a:prstGeom>
                  <a:noFill/>
                  <a:ln w="9525">
                    <a:solidFill>
                      <a:srgbClr val="000000"/>
                    </a:solidFill>
                    <a:round/>
                    <a:headEnd/>
                    <a:tailEnd/>
                  </a:ln>
                </p:spPr>
                <p:txBody>
                  <a:bodyPr/>
                  <a:lstStyle/>
                  <a:p>
                    <a:endParaRPr lang="ar-EG"/>
                  </a:p>
                </p:txBody>
              </p:sp>
            </p:grpSp>
            <p:sp>
              <p:nvSpPr>
                <p:cNvPr id="15374" name="Text Box 11"/>
                <p:cNvSpPr txBox="1">
                  <a:spLocks noChangeArrowheads="1"/>
                </p:cNvSpPr>
                <p:nvPr/>
              </p:nvSpPr>
              <p:spPr bwMode="auto">
                <a:xfrm>
                  <a:off x="6659" y="5580"/>
                  <a:ext cx="748" cy="540"/>
                </a:xfrm>
                <a:prstGeom prst="rect">
                  <a:avLst/>
                </a:prstGeom>
                <a:noFill/>
                <a:ln w="9525">
                  <a:noFill/>
                  <a:miter lim="800000"/>
                  <a:headEnd/>
                  <a:tailEnd/>
                </a:ln>
              </p:spPr>
              <p:txBody>
                <a:bodyPr/>
                <a:lstStyle/>
                <a:p>
                  <a:r>
                    <a:rPr lang="ar-SA" sz="1200" b="1">
                      <a:latin typeface="Times New Roman" pitchFamily="18" charset="0"/>
                      <a:cs typeface="PT Bold Heading" pitchFamily="2" charset="-78"/>
                    </a:rPr>
                    <a:t>طيران</a:t>
                  </a:r>
                  <a:endParaRPr lang="en-US"/>
                </a:p>
              </p:txBody>
            </p:sp>
          </p:grpSp>
          <p:sp>
            <p:nvSpPr>
              <p:cNvPr id="15370" name="Text Box 12"/>
              <p:cNvSpPr txBox="1">
                <a:spLocks noChangeArrowheads="1"/>
              </p:cNvSpPr>
              <p:nvPr/>
            </p:nvSpPr>
            <p:spPr bwMode="auto">
              <a:xfrm>
                <a:off x="3293" y="4860"/>
                <a:ext cx="1627" cy="540"/>
              </a:xfrm>
              <a:prstGeom prst="rect">
                <a:avLst/>
              </a:prstGeom>
              <a:noFill/>
              <a:ln w="9525">
                <a:noFill/>
                <a:miter lim="800000"/>
                <a:headEnd/>
                <a:tailEnd/>
              </a:ln>
            </p:spPr>
            <p:txBody>
              <a:bodyPr/>
              <a:lstStyle/>
              <a:p>
                <a:pPr algn="ctr"/>
                <a:endParaRPr lang="en-US" sz="1200">
                  <a:solidFill>
                    <a:srgbClr val="FFFFFF"/>
                  </a:solidFill>
                  <a:latin typeface="Times New Roman" pitchFamily="18" charset="0"/>
                  <a:cs typeface="PT Bold Heading" pitchFamily="2" charset="-78"/>
                </a:endParaRPr>
              </a:p>
              <a:p>
                <a:pPr algn="ctr"/>
                <a:r>
                  <a:rPr lang="ar-SA" sz="1200">
                    <a:solidFill>
                      <a:srgbClr val="FFFFFF"/>
                    </a:solidFill>
                    <a:latin typeface="Times New Roman" pitchFamily="18" charset="0"/>
                    <a:cs typeface="PT Bold Heading" pitchFamily="2" charset="-78"/>
                  </a:rPr>
                  <a:t>اتصال بالأرض</a:t>
                </a:r>
                <a:endParaRPr lang="en-US"/>
              </a:p>
            </p:txBody>
          </p:sp>
        </p:grpSp>
        <p:sp>
          <p:nvSpPr>
            <p:cNvPr id="15366" name="Line 13"/>
            <p:cNvSpPr>
              <a:spLocks noChangeShapeType="1"/>
            </p:cNvSpPr>
            <p:nvPr/>
          </p:nvSpPr>
          <p:spPr bwMode="auto">
            <a:xfrm flipV="1">
              <a:off x="2171" y="8100"/>
              <a:ext cx="1122" cy="1800"/>
            </a:xfrm>
            <a:prstGeom prst="line">
              <a:avLst/>
            </a:prstGeom>
            <a:noFill/>
            <a:ln w="19050">
              <a:solidFill>
                <a:srgbClr val="FFFFFF"/>
              </a:solidFill>
              <a:round/>
              <a:headEnd/>
              <a:tailEnd/>
            </a:ln>
          </p:spPr>
          <p:txBody>
            <a:bodyPr/>
            <a:lstStyle/>
            <a:p>
              <a:endParaRPr lang="ar-EG"/>
            </a:p>
          </p:txBody>
        </p:sp>
        <p:sp>
          <p:nvSpPr>
            <p:cNvPr id="15367" name="Line 14"/>
            <p:cNvSpPr>
              <a:spLocks noChangeShapeType="1"/>
            </p:cNvSpPr>
            <p:nvPr/>
          </p:nvSpPr>
          <p:spPr bwMode="auto">
            <a:xfrm flipV="1">
              <a:off x="2919" y="8100"/>
              <a:ext cx="374" cy="1980"/>
            </a:xfrm>
            <a:prstGeom prst="line">
              <a:avLst/>
            </a:prstGeom>
            <a:noFill/>
            <a:ln w="19050">
              <a:solidFill>
                <a:srgbClr val="FFFFFF"/>
              </a:solidFill>
              <a:round/>
              <a:headEnd/>
              <a:tailEnd/>
            </a:ln>
          </p:spPr>
          <p:txBody>
            <a:bodyPr/>
            <a:lstStyle/>
            <a:p>
              <a:endParaRPr lang="ar-EG"/>
            </a:p>
          </p:txBody>
        </p:sp>
      </p:grpSp>
      <p:sp>
        <p:nvSpPr>
          <p:cNvPr id="15363" name="Rectangle 16"/>
          <p:cNvSpPr>
            <a:spLocks noChangeArrowheads="1"/>
          </p:cNvSpPr>
          <p:nvPr/>
        </p:nvSpPr>
        <p:spPr bwMode="auto">
          <a:xfrm>
            <a:off x="3309938" y="5661025"/>
            <a:ext cx="3638550" cy="701675"/>
          </a:xfrm>
          <a:prstGeom prst="rect">
            <a:avLst/>
          </a:prstGeom>
          <a:noFill/>
          <a:ln w="9525">
            <a:noFill/>
            <a:miter lim="800000"/>
            <a:headEnd/>
            <a:tailEnd/>
          </a:ln>
        </p:spPr>
        <p:txBody>
          <a:bodyPr tIns="76176" bIns="76176" anchor="ctr">
            <a:spAutoFit/>
          </a:bodyPr>
          <a:lstStyle/>
          <a:p>
            <a:pPr algn="l"/>
            <a:r>
              <a:rPr lang="ar-SA" b="1"/>
              <a:t>صورة (2) فرق المشي والجري</a:t>
            </a:r>
            <a:endParaRPr lang="en-US" b="1"/>
          </a:p>
          <a:p>
            <a:pPr algn="l" rtl="0" eaLnBrk="0" hangingPunct="0"/>
            <a:endParaRPr lang="en-US"/>
          </a:p>
        </p:txBody>
      </p:sp>
      <p:pic>
        <p:nvPicPr>
          <p:cNvPr id="10257" name="المشي رجال.avi">
            <a:hlinkClick r:id="" action="ppaction://media"/>
          </p:cNvPr>
          <p:cNvPicPr>
            <a:picLocks noRot="1" noChangeAspect="1" noChangeArrowheads="1"/>
          </p:cNvPicPr>
          <p:nvPr>
            <a:videoFile r:link="rId1"/>
          </p:nvPr>
        </p:nvPicPr>
        <p:blipFill>
          <a:blip r:embed="rId5" cstate="print"/>
          <a:srcRect/>
          <a:stretch>
            <a:fillRect/>
          </a:stretch>
        </p:blipFill>
        <p:spPr bwMode="auto">
          <a:xfrm>
            <a:off x="5580063" y="2286000"/>
            <a:ext cx="3048000" cy="2286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60" fill="hold"/>
                                        <p:tgtEl>
                                          <p:spTgt spid="1025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257"/>
                </p:tgtEl>
              </p:cMediaNode>
            </p:video>
            <p:seq concurrent="1" nextAc="seek">
              <p:cTn id="8" restart="whenNotActive" fill="hold" evtFilter="cancelBubble" nodeType="interactiveSeq">
                <p:stCondLst>
                  <p:cond evt="onClick" delay="0">
                    <p:tgtEl>
                      <p:spTgt spid="1025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257"/>
                                        </p:tgtEl>
                                      </p:cBhvr>
                                    </p:cmd>
                                  </p:childTnLst>
                                </p:cTn>
                              </p:par>
                            </p:childTnLst>
                          </p:cTn>
                        </p:par>
                      </p:childTnLst>
                    </p:cTn>
                  </p:par>
                </p:childTnLst>
              </p:cTn>
              <p:nextCondLst>
                <p:cond evt="onClick" delay="0">
                  <p:tgtEl>
                    <p:spTgt spid="10257"/>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685800" y="990600"/>
            <a:ext cx="3810000" cy="5308600"/>
          </a:xfrm>
          <a:prstGeom prst="rect">
            <a:avLst/>
          </a:prstGeom>
          <a:noFill/>
          <a:ln w="3175">
            <a:solidFill>
              <a:schemeClr val="tx1"/>
            </a:solidFill>
            <a:miter lim="800000"/>
            <a:headEnd/>
            <a:tailEnd/>
          </a:ln>
        </p:spPr>
      </p:pic>
      <p:pic>
        <p:nvPicPr>
          <p:cNvPr id="55299" name="Picture 2"/>
          <p:cNvPicPr>
            <a:picLocks noChangeAspect="1" noChangeArrowheads="1"/>
          </p:cNvPicPr>
          <p:nvPr/>
        </p:nvPicPr>
        <p:blipFill>
          <a:blip r:embed="rId3" cstate="print"/>
          <a:srcRect/>
          <a:stretch>
            <a:fillRect/>
          </a:stretch>
        </p:blipFill>
        <p:spPr bwMode="auto">
          <a:xfrm>
            <a:off x="4648200" y="990600"/>
            <a:ext cx="4156075" cy="541020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p:cNvPicPr>
            <a:picLocks noChangeAspect="1" noChangeArrowheads="1"/>
          </p:cNvPicPr>
          <p:nvPr/>
        </p:nvPicPr>
        <p:blipFill>
          <a:blip r:embed="rId2" cstate="print"/>
          <a:srcRect/>
          <a:stretch>
            <a:fillRect/>
          </a:stretch>
        </p:blipFill>
        <p:spPr bwMode="auto">
          <a:xfrm>
            <a:off x="969963" y="1066800"/>
            <a:ext cx="7335837"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p:cNvPicPr>
            <a:picLocks noChangeAspect="1" noChangeArrowheads="1"/>
          </p:cNvPicPr>
          <p:nvPr/>
        </p:nvPicPr>
        <p:blipFill>
          <a:blip r:embed="rId2" cstate="print"/>
          <a:srcRect/>
          <a:stretch>
            <a:fillRect/>
          </a:stretch>
        </p:blipFill>
        <p:spPr bwMode="auto">
          <a:xfrm>
            <a:off x="1752600" y="639763"/>
            <a:ext cx="5867400" cy="3517900"/>
          </a:xfrm>
          <a:prstGeom prst="rect">
            <a:avLst/>
          </a:prstGeom>
          <a:noFill/>
          <a:ln w="9525">
            <a:noFill/>
            <a:miter lim="800000"/>
            <a:headEnd/>
            <a:tailEnd/>
          </a:ln>
        </p:spPr>
      </p:pic>
      <p:pic>
        <p:nvPicPr>
          <p:cNvPr id="57347" name="Picture 2"/>
          <p:cNvPicPr>
            <a:picLocks noChangeAspect="1" noChangeArrowheads="1"/>
          </p:cNvPicPr>
          <p:nvPr/>
        </p:nvPicPr>
        <p:blipFill>
          <a:blip r:embed="rId3" cstate="print"/>
          <a:srcRect/>
          <a:stretch>
            <a:fillRect/>
          </a:stretch>
        </p:blipFill>
        <p:spPr bwMode="auto">
          <a:xfrm>
            <a:off x="2195513" y="4248150"/>
            <a:ext cx="4433887" cy="2533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671513"/>
            <a:ext cx="6019800" cy="6110287"/>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p:cNvPicPr>
            <a:picLocks noChangeAspect="1" noChangeArrowheads="1"/>
          </p:cNvPicPr>
          <p:nvPr/>
        </p:nvPicPr>
        <p:blipFill>
          <a:blip r:embed="rId2" cstate="print"/>
          <a:srcRect/>
          <a:stretch>
            <a:fillRect/>
          </a:stretch>
        </p:blipFill>
        <p:spPr bwMode="auto">
          <a:xfrm>
            <a:off x="914400" y="533400"/>
            <a:ext cx="7510463" cy="5410200"/>
          </a:xfrm>
          <a:prstGeom prst="rect">
            <a:avLst/>
          </a:prstGeom>
          <a:noFill/>
          <a:ln w="9525">
            <a:noFill/>
            <a:miter lim="800000"/>
            <a:headEnd/>
            <a:tailEnd/>
          </a:ln>
        </p:spPr>
      </p:pic>
      <p:pic>
        <p:nvPicPr>
          <p:cNvPr id="59395" name="Picture 5"/>
          <p:cNvPicPr>
            <a:picLocks noChangeAspect="1" noChangeArrowheads="1"/>
          </p:cNvPicPr>
          <p:nvPr/>
        </p:nvPicPr>
        <p:blipFill>
          <a:blip r:embed="rId3" cstate="print">
            <a:lum bright="-40000" contrast="30000"/>
          </a:blip>
          <a:srcRect/>
          <a:stretch>
            <a:fillRect/>
          </a:stretch>
        </p:blipFill>
        <p:spPr bwMode="auto">
          <a:xfrm>
            <a:off x="1143000" y="5867400"/>
            <a:ext cx="6521450" cy="657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52600" y="533400"/>
            <a:ext cx="6048375" cy="623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14400" y="879475"/>
            <a:ext cx="7586663" cy="2625725"/>
          </a:xfrm>
          <a:prstGeom prst="rect">
            <a:avLst/>
          </a:prstGeom>
          <a:noFill/>
          <a:ln w="9525">
            <a:noFill/>
            <a:miter lim="800000"/>
            <a:headEnd/>
            <a:tailEnd/>
          </a:ln>
        </p:spPr>
      </p:pic>
      <p:pic>
        <p:nvPicPr>
          <p:cNvPr id="61443" name="Picture 3"/>
          <p:cNvPicPr>
            <a:picLocks noChangeAspect="1" noChangeArrowheads="1"/>
          </p:cNvPicPr>
          <p:nvPr/>
        </p:nvPicPr>
        <p:blipFill>
          <a:blip r:embed="rId3" cstate="print"/>
          <a:srcRect/>
          <a:stretch>
            <a:fillRect/>
          </a:stretch>
        </p:blipFill>
        <p:spPr bwMode="auto">
          <a:xfrm>
            <a:off x="228600" y="3581400"/>
            <a:ext cx="8686800" cy="2941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85850" y="1028700"/>
            <a:ext cx="7143750" cy="4152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cstate="print"/>
          <a:srcRect/>
          <a:stretch>
            <a:fillRect/>
          </a:stretch>
        </p:blipFill>
        <p:spPr bwMode="auto">
          <a:xfrm>
            <a:off x="473075" y="1333500"/>
            <a:ext cx="7985125" cy="36957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srcRect/>
          <a:stretch>
            <a:fillRect/>
          </a:stretch>
        </p:blipFill>
        <p:spPr bwMode="auto">
          <a:xfrm>
            <a:off x="187325" y="1366838"/>
            <a:ext cx="8499475" cy="3738562"/>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623</TotalTime>
  <Words>3240</Words>
  <Application>Microsoft Office PowerPoint</Application>
  <PresentationFormat>On-screen Show (4:3)</PresentationFormat>
  <Paragraphs>506</Paragraphs>
  <Slides>106</Slides>
  <Notes>1</Notes>
  <HiddenSlides>0</HiddenSlides>
  <MMClips>1</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Flow</vt:lpstr>
      <vt:lpstr>Slide 1</vt:lpstr>
      <vt:lpstr>Slide 2</vt:lpstr>
      <vt:lpstr>Slide 3</vt:lpstr>
      <vt:lpstr>الفصل الأول المفهوم العام لنظرية الخصائص الأساسية</vt:lpstr>
      <vt:lpstr>Slide 5</vt:lpstr>
      <vt:lpstr>نقطة فنية أو أكثر في حالة فشلها تفشل المهارة أو تتحول لمهارة أخرى أو تقل فاعليتها.</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مفهوم التحليل الكيفي  </vt:lpstr>
      <vt:lpstr>Slide 30</vt:lpstr>
      <vt:lpstr>Slide 31</vt:lpstr>
      <vt:lpstr>Slide 32</vt:lpstr>
      <vt:lpstr>Slide 33</vt:lpstr>
      <vt:lpstr>Slide 34</vt:lpstr>
      <vt:lpstr>Slide 35</vt:lpstr>
      <vt:lpstr>Slide 36</vt:lpstr>
      <vt:lpstr>الوسيلة الاساسية لعلم الحركة</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مبادئ علم الحركة</dc:title>
  <dc:creator>tareq</dc:creator>
  <cp:lastModifiedBy>Tareq</cp:lastModifiedBy>
  <cp:revision>44</cp:revision>
  <dcterms:created xsi:type="dcterms:W3CDTF">2012-02-25T12:30:06Z</dcterms:created>
  <dcterms:modified xsi:type="dcterms:W3CDTF">2024-01-31T09:31:05Z</dcterms:modified>
</cp:coreProperties>
</file>